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64" r:id="rId2"/>
    <p:sldId id="365" r:id="rId3"/>
    <p:sldId id="366" r:id="rId4"/>
    <p:sldId id="1799" r:id="rId5"/>
    <p:sldId id="1800" r:id="rId6"/>
    <p:sldId id="1790" r:id="rId7"/>
    <p:sldId id="1798" r:id="rId8"/>
    <p:sldId id="1803" r:id="rId9"/>
    <p:sldId id="1804" r:id="rId10"/>
    <p:sldId id="1796" r:id="rId11"/>
    <p:sldId id="392" r:id="rId12"/>
    <p:sldId id="285" r:id="rId13"/>
    <p:sldId id="394" r:id="rId14"/>
    <p:sldId id="391" r:id="rId15"/>
    <p:sldId id="1805" r:id="rId16"/>
    <p:sldId id="361" r:id="rId17"/>
    <p:sldId id="335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548235"/>
    <a:srgbClr val="FFFDFF"/>
    <a:srgbClr val="4BACC6"/>
    <a:srgbClr val="0080FF"/>
    <a:srgbClr val="ED7D31"/>
    <a:srgbClr val="F4F4F4"/>
    <a:srgbClr val="5B9BD5"/>
    <a:srgbClr val="208264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309" autoAdjust="0"/>
  </p:normalViewPr>
  <p:slideViewPr>
    <p:cSldViewPr snapToGrid="0">
      <p:cViewPr varScale="1">
        <p:scale>
          <a:sx n="72" d="100"/>
          <a:sy n="72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5405"/>
    </p:cViewPr>
  </p:sorterViewPr>
  <p:notesViewPr>
    <p:cSldViewPr snapToGrid="0">
      <p:cViewPr varScale="1">
        <p:scale>
          <a:sx n="64" d="100"/>
          <a:sy n="64" d="100"/>
        </p:scale>
        <p:origin x="3115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ea typeface="微软雅黑" panose="020B0503020204020204" charset="-122"/>
              </a:rPr>
              <a:t>2020/6/5</a:t>
            </a:fld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ea typeface="微软雅黑" panose="020B0503020204020204" charset="-122"/>
              </a:rPr>
              <a:t>‹#›</a:t>
            </a:fld>
            <a:endParaRPr lang="zh-CN" altLang="en-US"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31252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9342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Threats: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/>
              </a:rPr>
              <a:t>1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/>
              </a:rPr>
              <a:t>、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/>
              </a:rPr>
              <a:t>SEPP 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/>
              </a:rPr>
              <a:t>数据保护策略被修改</a:t>
            </a:r>
            <a:endParaRPr lang="en-US" altLang="zh-CN" dirty="0">
              <a:latin typeface="微软雅黑" pitchFamily="34" charset="-122"/>
              <a:ea typeface="微软雅黑" pitchFamily="34" charset="-122"/>
              <a:cs typeface="宋体"/>
            </a:endParaRPr>
          </a:p>
          <a:p>
            <a:pPr defTabSz="794566">
              <a:lnSpc>
                <a:spcPct val="150000"/>
              </a:lnSpc>
              <a:defRPr/>
            </a:pP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/>
              </a:rPr>
              <a:t>2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/>
              </a:rPr>
              <a:t>、对端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/>
              </a:rPr>
              <a:t>SEPP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/>
              </a:rPr>
              <a:t>的信任被修改</a:t>
            </a:r>
            <a:endParaRPr lang="en-US" altLang="zh-CN" dirty="0">
              <a:latin typeface="微软雅黑" pitchFamily="34" charset="-122"/>
              <a:ea typeface="微软雅黑" pitchFamily="34" charset="-122"/>
              <a:cs typeface="宋体"/>
            </a:endParaRPr>
          </a:p>
          <a:p>
            <a:pPr defTabSz="794566">
              <a:lnSpc>
                <a:spcPct val="150000"/>
              </a:lnSpc>
              <a:defRPr/>
            </a:pP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/>
              </a:rPr>
              <a:t>Protection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SEPP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协商安全策略，屏蔽不信任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IPX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SEPP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对应用层做检查，加密传输或修改敏感信元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defTabSz="794566">
              <a:lnSpc>
                <a:spcPct val="150000"/>
              </a:lnSpc>
              <a:defRPr/>
            </a:pP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/>
              </a:rPr>
              <a:t>3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/>
              </a:rPr>
              <a:t>、逐跳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/>
              </a:rPr>
              <a:t>TLS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，保护数据安全</a:t>
            </a:r>
            <a:endParaRPr lang="zh-CN" altLang="en-US" dirty="0">
              <a:latin typeface="微软雅黑" pitchFamily="34" charset="-122"/>
              <a:ea typeface="微软雅黑" pitchFamily="34" charset="-122"/>
              <a:cs typeface="宋体"/>
            </a:endParaRPr>
          </a:p>
          <a:p>
            <a:pPr defTabSz="794566">
              <a:lnSpc>
                <a:spcPct val="150000"/>
              </a:lnSpc>
              <a:defRPr/>
            </a:pPr>
            <a:endParaRPr lang="zh-CN" altLang="en-US" dirty="0">
              <a:latin typeface="微软雅黑" pitchFamily="34" charset="-122"/>
              <a:ea typeface="微软雅黑" pitchFamily="34" charset="-122"/>
              <a:cs typeface="宋体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A6A5DD-7CEC-41F1-93E0-A6062274CE2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46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5DDFB-AE43-4F1C-9C10-68DEAB1DD5E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014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365125">
              <a:lnSpc>
                <a:spcPct val="150000"/>
              </a:lnSpc>
              <a:spcBef>
                <a:spcPts val="1200"/>
              </a:spcBef>
              <a:buClr>
                <a:srgbClr val="990000"/>
              </a:buClr>
              <a:buSzPct val="100000"/>
            </a:pPr>
            <a:r>
              <a:rPr lang="en-US" altLang="zh-CN" sz="1200" b="0" dirty="0"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1200" b="0" dirty="0">
                <a:latin typeface="微软雅黑" pitchFamily="34" charset="-122"/>
                <a:ea typeface="微软雅黑" pitchFamily="34" charset="-122"/>
              </a:rPr>
              <a:t>华为是设备提供商；</a:t>
            </a:r>
            <a:endParaRPr lang="en-US" altLang="zh-CN" sz="1200" b="0" dirty="0">
              <a:latin typeface="微软雅黑" pitchFamily="34" charset="-122"/>
              <a:ea typeface="微软雅黑" pitchFamily="34" charset="-122"/>
            </a:endParaRPr>
          </a:p>
          <a:p>
            <a:pPr marL="0" indent="365125">
              <a:lnSpc>
                <a:spcPct val="150000"/>
              </a:lnSpc>
              <a:spcBef>
                <a:spcPts val="1200"/>
              </a:spcBef>
              <a:buClr>
                <a:srgbClr val="990000"/>
              </a:buClr>
              <a:buSzPct val="100000"/>
            </a:pPr>
            <a:r>
              <a:rPr lang="en-US" altLang="zh-CN" sz="1200" b="0" dirty="0"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1200" b="0" dirty="0">
                <a:latin typeface="微软雅黑" pitchFamily="34" charset="-122"/>
                <a:ea typeface="微软雅黑" pitchFamily="34" charset="-122"/>
              </a:rPr>
              <a:t>责任共担，共同保障安全。</a:t>
            </a:r>
            <a:endParaRPr lang="en-US" altLang="zh-CN" sz="1200" b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6145" indent="-286979">
              <a:defRPr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7915" indent="-229583">
              <a:defRPr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7081" indent="-229583">
              <a:defRPr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66247" indent="-229583">
              <a:defRPr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25413" indent="-229583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84579" indent="-229583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43745" indent="-229583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902911" indent="-229583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hangingPunct="0">
              <a:buSzPct val="100000"/>
            </a:pPr>
            <a:fld id="{C4E69861-3248-4D98-954C-51EAF0EAB84F}" type="slidenum">
              <a:rPr lang="zh-CN" altLang="zh-CN" b="0" smtClean="0">
                <a:solidFill>
                  <a:srgbClr val="000000"/>
                </a:solidFill>
                <a:latin typeface="Arial" panose="020B0604020202020204" pitchFamily="34" charset="0"/>
                <a:sym typeface="Arial" panose="020B0604020202020204" pitchFamily="34" charset="0"/>
              </a:rPr>
              <a:pPr eaLnBrk="0" hangingPunct="0">
                <a:buSzPct val="100000"/>
              </a:pPr>
              <a:t>10</a:t>
            </a:fld>
            <a:endParaRPr lang="zh-CN" altLang="zh-CN" b="0">
              <a:solidFill>
                <a:srgbClr val="000000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992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浙江公司主要</a:t>
            </a:r>
            <a:r>
              <a:rPr lang="en-US" altLang="zh-CN" dirty="0"/>
              <a:t>5G</a:t>
            </a:r>
            <a:r>
              <a:rPr lang="zh-CN" altLang="en-US" dirty="0"/>
              <a:t>网络安全工作总体框架，包括以下七点内容：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6781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更新数据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52A6A6D-14F1-4170-A5EC-B04676DC136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6109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0254D66-0007-44C0-8811-B27B79BE5F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64" y="389078"/>
            <a:ext cx="10360152" cy="481784"/>
          </a:xfrm>
          <a:prstGeom prst="rect">
            <a:avLst/>
          </a:prstGeom>
        </p:spPr>
        <p:txBody>
          <a:bodyPr anchor="ctr"/>
          <a:lstStyle>
            <a:lvl1pPr algn="l">
              <a:defRPr sz="2800" b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C7FAED7-1BAF-45FE-A9FA-0D2E3B3A954B}"/>
              </a:ext>
            </a:extLst>
          </p:cNvPr>
          <p:cNvSpPr txBox="1"/>
          <p:nvPr userDrawn="1"/>
        </p:nvSpPr>
        <p:spPr>
          <a:xfrm>
            <a:off x="11664624" y="6371785"/>
            <a:ext cx="423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9692B3C0-AA4F-4060-BF38-D6EA2B54B3A5}" type="slidenum">
              <a:rPr lang="zh-CN" altLang="en-US" sz="14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/>
              <a:t>‹#›</a:t>
            </a:fld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2351088" y="2564904"/>
            <a:ext cx="7561336" cy="187220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kumimoji="1" lang="zh-CN" altLang="en-US" dirty="0"/>
              <a:t>演讲主标题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3899607" y="4437112"/>
            <a:ext cx="4392787" cy="5954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kumimoji="1" lang="zh-CN" altLang="en-US" dirty="0"/>
              <a:t>（可根据文字量调整文字</a:t>
            </a:r>
            <a:r>
              <a:rPr kumimoji="1" lang="zh-CN" altLang="en-US"/>
              <a:t>大小）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55543" y="5292332"/>
            <a:ext cx="2880915" cy="50484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00A0E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zh-CN" altLang="en-US"/>
              <a:t>演讲人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</p:nvPr>
        </p:nvSpPr>
        <p:spPr>
          <a:xfrm>
            <a:off x="4907829" y="5855434"/>
            <a:ext cx="2376339" cy="60278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solidFill>
                  <a:srgbClr val="00A0E9"/>
                </a:solidFill>
              </a:defRPr>
            </a:lvl1pPr>
          </a:lstStyle>
          <a:p>
            <a:pPr lvl="0"/>
            <a:r>
              <a:rPr kumimoji="1" lang="en-US" altLang="zh-CN" dirty="0"/>
              <a:t>2017-xx-xx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9667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34"/>
            <a:ext cx="12192000" cy="6859667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10908458" y="403314"/>
            <a:ext cx="954359" cy="457261"/>
            <a:chOff x="7602223" y="350520"/>
            <a:chExt cx="715769" cy="342946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790" r="50457" b="-1"/>
            <a:stretch>
              <a:fillRect/>
            </a:stretch>
          </p:blipFill>
          <p:spPr>
            <a:xfrm>
              <a:off x="7621929" y="350520"/>
              <a:ext cx="696063" cy="175698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411" t="-8430"/>
            <a:stretch>
              <a:fillRect/>
            </a:stretch>
          </p:blipFill>
          <p:spPr>
            <a:xfrm>
              <a:off x="7602223" y="502666"/>
              <a:ext cx="710281" cy="190800"/>
            </a:xfrm>
            <a:prstGeom prst="rect">
              <a:avLst/>
            </a:prstGeom>
          </p:spPr>
        </p:pic>
      </p:grpSp>
      <p:cxnSp>
        <p:nvCxnSpPr>
          <p:cNvPr id="8" name="直接连接符 7"/>
          <p:cNvCxnSpPr/>
          <p:nvPr userDrawn="1"/>
        </p:nvCxnSpPr>
        <p:spPr>
          <a:xfrm>
            <a:off x="10830560" y="1"/>
            <a:ext cx="0" cy="860575"/>
          </a:xfrm>
          <a:prstGeom prst="line">
            <a:avLst/>
          </a:prstGeom>
          <a:ln w="1270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>
            <a:fillRect/>
          </a:stretch>
        </p:blipFill>
        <p:spPr>
          <a:xfrm>
            <a:off x="172721" y="6204375"/>
            <a:ext cx="2620473" cy="57573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13" Type="http://schemas.openxmlformats.org/officeDocument/2006/relationships/image" Target="../media/image22.jpe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20.jpg"/><Relationship Id="rId5" Type="http://schemas.openxmlformats.org/officeDocument/2006/relationships/image" Target="../media/image14.png"/><Relationship Id="rId15" Type="http://schemas.openxmlformats.org/officeDocument/2006/relationships/image" Target="../media/image2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jpeg"/><Relationship Id="rId1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9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17" Type="http://schemas.openxmlformats.org/officeDocument/2006/relationships/image" Target="../media/image4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5" Type="http://schemas.openxmlformats.org/officeDocument/2006/relationships/image" Target="../media/image4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jpeg"/><Relationship Id="rId14" Type="http://schemas.openxmlformats.org/officeDocument/2006/relationships/image" Target="../media/image4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" y="0"/>
            <a:ext cx="12189039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>
            <a:fillRect/>
          </a:stretch>
        </p:blipFill>
        <p:spPr>
          <a:xfrm>
            <a:off x="497840" y="421641"/>
            <a:ext cx="4124960" cy="90627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86E868E5-140E-41A1-BF9B-095A77544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5G</a:t>
            </a:r>
            <a:r>
              <a:rPr lang="zh-CN" altLang="en-US" dirty="0"/>
              <a:t>安全发展需要全产业链安全生态内的协作</a:t>
            </a:r>
          </a:p>
        </p:txBody>
      </p:sp>
      <p:sp>
        <p:nvSpPr>
          <p:cNvPr id="497" name="圆角矩形 496"/>
          <p:cNvSpPr/>
          <p:nvPr/>
        </p:nvSpPr>
        <p:spPr>
          <a:xfrm>
            <a:off x="283464" y="1338316"/>
            <a:ext cx="923337" cy="3297161"/>
          </a:xfrm>
          <a:prstGeom prst="roundRect">
            <a:avLst>
              <a:gd name="adj" fmla="val 11951"/>
            </a:avLst>
          </a:prstGeom>
          <a:solidFill>
            <a:schemeClr val="bg1"/>
          </a:solidFill>
          <a:ln w="254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8" name="矩形 497"/>
          <p:cNvSpPr/>
          <p:nvPr/>
        </p:nvSpPr>
        <p:spPr>
          <a:xfrm>
            <a:off x="280505" y="3005449"/>
            <a:ext cx="932798" cy="1044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制定法律法规，实施端到端监管</a:t>
            </a:r>
          </a:p>
        </p:txBody>
      </p:sp>
      <p:sp>
        <p:nvSpPr>
          <p:cNvPr id="499" name="矩形 498"/>
          <p:cNvSpPr/>
          <p:nvPr/>
        </p:nvSpPr>
        <p:spPr>
          <a:xfrm>
            <a:off x="372912" y="1933247"/>
            <a:ext cx="744440" cy="7298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政府监管机构</a:t>
            </a:r>
          </a:p>
        </p:txBody>
      </p:sp>
      <p:sp>
        <p:nvSpPr>
          <p:cNvPr id="500" name="圆角矩形 499"/>
          <p:cNvSpPr/>
          <p:nvPr/>
        </p:nvSpPr>
        <p:spPr>
          <a:xfrm>
            <a:off x="1274699" y="1627636"/>
            <a:ext cx="3394613" cy="1071256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1" name="矩形 500"/>
          <p:cNvSpPr/>
          <p:nvPr/>
        </p:nvSpPr>
        <p:spPr>
          <a:xfrm>
            <a:off x="2162005" y="1314999"/>
            <a:ext cx="1620000" cy="3046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defTabSz="1318122"/>
            <a:r>
              <a:rPr lang="zh-CN" altLang="en-US" sz="1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应用提供商 </a:t>
            </a:r>
            <a:r>
              <a:rPr lang="en-US" altLang="zh-CN" sz="1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sz="1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</a:t>
            </a:r>
            <a:endParaRPr lang="en-US" altLang="zh-CN" sz="14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2" name="Freeform 32"/>
          <p:cNvSpPr>
            <a:spLocks noEditPoints="1"/>
          </p:cNvSpPr>
          <p:nvPr/>
        </p:nvSpPr>
        <p:spPr bwMode="auto">
          <a:xfrm>
            <a:off x="2748508" y="2262672"/>
            <a:ext cx="252000" cy="252000"/>
          </a:xfrm>
          <a:custGeom>
            <a:avLst/>
            <a:gdLst/>
            <a:ahLst/>
            <a:cxnLst>
              <a:cxn ang="0">
                <a:pos x="9275" y="244"/>
              </a:cxn>
              <a:cxn ang="0">
                <a:pos x="7933" y="0"/>
              </a:cxn>
              <a:cxn ang="0">
                <a:pos x="7200" y="488"/>
              </a:cxn>
              <a:cxn ang="0">
                <a:pos x="5614" y="975"/>
              </a:cxn>
              <a:cxn ang="0">
                <a:pos x="2074" y="2805"/>
              </a:cxn>
              <a:cxn ang="0">
                <a:pos x="122" y="6465"/>
              </a:cxn>
              <a:cxn ang="0">
                <a:pos x="0" y="9270"/>
              </a:cxn>
              <a:cxn ang="0">
                <a:pos x="488" y="10978"/>
              </a:cxn>
              <a:cxn ang="0">
                <a:pos x="1831" y="10978"/>
              </a:cxn>
              <a:cxn ang="0">
                <a:pos x="4150" y="9270"/>
              </a:cxn>
              <a:cxn ang="0">
                <a:pos x="6712" y="7563"/>
              </a:cxn>
              <a:cxn ang="0">
                <a:pos x="9153" y="7319"/>
              </a:cxn>
              <a:cxn ang="0">
                <a:pos x="11350" y="8295"/>
              </a:cxn>
              <a:cxn ang="0">
                <a:pos x="14279" y="10734"/>
              </a:cxn>
              <a:cxn ang="0">
                <a:pos x="15744" y="11100"/>
              </a:cxn>
              <a:cxn ang="0">
                <a:pos x="16598" y="10002"/>
              </a:cxn>
              <a:cxn ang="0">
                <a:pos x="16598" y="7075"/>
              </a:cxn>
              <a:cxn ang="0">
                <a:pos x="15499" y="3903"/>
              </a:cxn>
              <a:cxn ang="0">
                <a:pos x="12327" y="1342"/>
              </a:cxn>
              <a:cxn ang="0">
                <a:pos x="9641" y="732"/>
              </a:cxn>
              <a:cxn ang="0">
                <a:pos x="4515" y="6343"/>
              </a:cxn>
              <a:cxn ang="0">
                <a:pos x="4393" y="7319"/>
              </a:cxn>
              <a:cxn ang="0">
                <a:pos x="3783" y="7563"/>
              </a:cxn>
              <a:cxn ang="0">
                <a:pos x="3417" y="6830"/>
              </a:cxn>
              <a:cxn ang="0">
                <a:pos x="2562" y="5977"/>
              </a:cxn>
              <a:cxn ang="0">
                <a:pos x="1831" y="5612"/>
              </a:cxn>
              <a:cxn ang="0">
                <a:pos x="1953" y="5002"/>
              </a:cxn>
              <a:cxn ang="0">
                <a:pos x="3051" y="4879"/>
              </a:cxn>
              <a:cxn ang="0">
                <a:pos x="3417" y="3660"/>
              </a:cxn>
              <a:cxn ang="0">
                <a:pos x="3905" y="3172"/>
              </a:cxn>
              <a:cxn ang="0">
                <a:pos x="4515" y="3660"/>
              </a:cxn>
              <a:cxn ang="0">
                <a:pos x="4760" y="4879"/>
              </a:cxn>
              <a:cxn ang="0">
                <a:pos x="5858" y="5002"/>
              </a:cxn>
              <a:cxn ang="0">
                <a:pos x="6102" y="5612"/>
              </a:cxn>
              <a:cxn ang="0">
                <a:pos x="5370" y="5977"/>
              </a:cxn>
              <a:cxn ang="0">
                <a:pos x="10739" y="5612"/>
              </a:cxn>
              <a:cxn ang="0">
                <a:pos x="10008" y="5367"/>
              </a:cxn>
              <a:cxn ang="0">
                <a:pos x="10008" y="4513"/>
              </a:cxn>
              <a:cxn ang="0">
                <a:pos x="10739" y="4270"/>
              </a:cxn>
              <a:cxn ang="0">
                <a:pos x="11227" y="4757"/>
              </a:cxn>
              <a:cxn ang="0">
                <a:pos x="11106" y="2927"/>
              </a:cxn>
              <a:cxn ang="0">
                <a:pos x="11838" y="2562"/>
              </a:cxn>
              <a:cxn ang="0">
                <a:pos x="12448" y="3172"/>
              </a:cxn>
              <a:cxn ang="0">
                <a:pos x="12082" y="3903"/>
              </a:cxn>
              <a:cxn ang="0">
                <a:pos x="11350" y="3903"/>
              </a:cxn>
              <a:cxn ang="0">
                <a:pos x="10984" y="3172"/>
              </a:cxn>
              <a:cxn ang="0">
                <a:pos x="12570" y="6587"/>
              </a:cxn>
              <a:cxn ang="0">
                <a:pos x="11717" y="6587"/>
              </a:cxn>
              <a:cxn ang="0">
                <a:pos x="11472" y="5855"/>
              </a:cxn>
              <a:cxn ang="0">
                <a:pos x="11960" y="5245"/>
              </a:cxn>
              <a:cxn ang="0">
                <a:pos x="12693" y="5612"/>
              </a:cxn>
              <a:cxn ang="0">
                <a:pos x="12693" y="6343"/>
              </a:cxn>
              <a:cxn ang="0">
                <a:pos x="13425" y="5002"/>
              </a:cxn>
              <a:cxn ang="0">
                <a:pos x="12693" y="4757"/>
              </a:cxn>
              <a:cxn ang="0">
                <a:pos x="12693" y="3903"/>
              </a:cxn>
              <a:cxn ang="0">
                <a:pos x="13425" y="3660"/>
              </a:cxn>
              <a:cxn ang="0">
                <a:pos x="13913" y="4147"/>
              </a:cxn>
              <a:cxn ang="0">
                <a:pos x="15377" y="5733"/>
              </a:cxn>
              <a:cxn ang="0">
                <a:pos x="14646" y="6099"/>
              </a:cxn>
              <a:cxn ang="0">
                <a:pos x="14157" y="5489"/>
              </a:cxn>
              <a:cxn ang="0">
                <a:pos x="14401" y="4757"/>
              </a:cxn>
              <a:cxn ang="0">
                <a:pos x="15134" y="4757"/>
              </a:cxn>
              <a:cxn ang="0">
                <a:pos x="15499" y="5489"/>
              </a:cxn>
            </a:cxnLst>
            <a:rect l="0" t="0" r="r" b="b"/>
            <a:pathLst>
              <a:path w="16720" h="11100">
                <a:moveTo>
                  <a:pt x="9641" y="732"/>
                </a:moveTo>
                <a:lnTo>
                  <a:pt x="9519" y="488"/>
                </a:lnTo>
                <a:lnTo>
                  <a:pt x="9275" y="244"/>
                </a:lnTo>
                <a:lnTo>
                  <a:pt x="9031" y="0"/>
                </a:lnTo>
                <a:lnTo>
                  <a:pt x="8787" y="0"/>
                </a:lnTo>
                <a:lnTo>
                  <a:pt x="7933" y="0"/>
                </a:lnTo>
                <a:lnTo>
                  <a:pt x="7567" y="0"/>
                </a:lnTo>
                <a:lnTo>
                  <a:pt x="7322" y="244"/>
                </a:lnTo>
                <a:lnTo>
                  <a:pt x="7200" y="488"/>
                </a:lnTo>
                <a:lnTo>
                  <a:pt x="7079" y="732"/>
                </a:lnTo>
                <a:lnTo>
                  <a:pt x="6346" y="854"/>
                </a:lnTo>
                <a:lnTo>
                  <a:pt x="5614" y="975"/>
                </a:lnTo>
                <a:lnTo>
                  <a:pt x="4272" y="1342"/>
                </a:lnTo>
                <a:lnTo>
                  <a:pt x="3173" y="1952"/>
                </a:lnTo>
                <a:lnTo>
                  <a:pt x="2074" y="2805"/>
                </a:lnTo>
                <a:lnTo>
                  <a:pt x="1221" y="3903"/>
                </a:lnTo>
                <a:lnTo>
                  <a:pt x="610" y="5123"/>
                </a:lnTo>
                <a:lnTo>
                  <a:pt x="122" y="6465"/>
                </a:lnTo>
                <a:lnTo>
                  <a:pt x="0" y="7075"/>
                </a:lnTo>
                <a:lnTo>
                  <a:pt x="0" y="7807"/>
                </a:lnTo>
                <a:lnTo>
                  <a:pt x="0" y="9270"/>
                </a:lnTo>
                <a:lnTo>
                  <a:pt x="122" y="10002"/>
                </a:lnTo>
                <a:lnTo>
                  <a:pt x="243" y="10612"/>
                </a:lnTo>
                <a:lnTo>
                  <a:pt x="488" y="10978"/>
                </a:lnTo>
                <a:lnTo>
                  <a:pt x="854" y="11100"/>
                </a:lnTo>
                <a:lnTo>
                  <a:pt x="1343" y="11100"/>
                </a:lnTo>
                <a:lnTo>
                  <a:pt x="1831" y="10978"/>
                </a:lnTo>
                <a:lnTo>
                  <a:pt x="2319" y="10734"/>
                </a:lnTo>
                <a:lnTo>
                  <a:pt x="2929" y="10247"/>
                </a:lnTo>
                <a:lnTo>
                  <a:pt x="4150" y="9270"/>
                </a:lnTo>
                <a:lnTo>
                  <a:pt x="5370" y="8295"/>
                </a:lnTo>
                <a:lnTo>
                  <a:pt x="6102" y="7929"/>
                </a:lnTo>
                <a:lnTo>
                  <a:pt x="6712" y="7563"/>
                </a:lnTo>
                <a:lnTo>
                  <a:pt x="7567" y="7319"/>
                </a:lnTo>
                <a:lnTo>
                  <a:pt x="8299" y="7319"/>
                </a:lnTo>
                <a:lnTo>
                  <a:pt x="9153" y="7319"/>
                </a:lnTo>
                <a:lnTo>
                  <a:pt x="9886" y="7563"/>
                </a:lnTo>
                <a:lnTo>
                  <a:pt x="10618" y="7929"/>
                </a:lnTo>
                <a:lnTo>
                  <a:pt x="11350" y="8295"/>
                </a:lnTo>
                <a:lnTo>
                  <a:pt x="12570" y="9270"/>
                </a:lnTo>
                <a:lnTo>
                  <a:pt x="13791" y="10247"/>
                </a:lnTo>
                <a:lnTo>
                  <a:pt x="14279" y="10734"/>
                </a:lnTo>
                <a:lnTo>
                  <a:pt x="14889" y="10978"/>
                </a:lnTo>
                <a:lnTo>
                  <a:pt x="15377" y="11100"/>
                </a:lnTo>
                <a:lnTo>
                  <a:pt x="15744" y="11100"/>
                </a:lnTo>
                <a:lnTo>
                  <a:pt x="16110" y="10978"/>
                </a:lnTo>
                <a:lnTo>
                  <a:pt x="16475" y="10612"/>
                </a:lnTo>
                <a:lnTo>
                  <a:pt x="16598" y="10002"/>
                </a:lnTo>
                <a:lnTo>
                  <a:pt x="16720" y="9270"/>
                </a:lnTo>
                <a:lnTo>
                  <a:pt x="16720" y="7807"/>
                </a:lnTo>
                <a:lnTo>
                  <a:pt x="16598" y="7075"/>
                </a:lnTo>
                <a:lnTo>
                  <a:pt x="16475" y="6465"/>
                </a:lnTo>
                <a:lnTo>
                  <a:pt x="16110" y="5123"/>
                </a:lnTo>
                <a:lnTo>
                  <a:pt x="15499" y="3903"/>
                </a:lnTo>
                <a:lnTo>
                  <a:pt x="14646" y="2805"/>
                </a:lnTo>
                <a:lnTo>
                  <a:pt x="13546" y="1952"/>
                </a:lnTo>
                <a:lnTo>
                  <a:pt x="12327" y="1342"/>
                </a:lnTo>
                <a:lnTo>
                  <a:pt x="10984" y="975"/>
                </a:lnTo>
                <a:lnTo>
                  <a:pt x="10374" y="854"/>
                </a:lnTo>
                <a:lnTo>
                  <a:pt x="9641" y="732"/>
                </a:lnTo>
                <a:close/>
                <a:moveTo>
                  <a:pt x="5370" y="5977"/>
                </a:moveTo>
                <a:lnTo>
                  <a:pt x="4881" y="5977"/>
                </a:lnTo>
                <a:lnTo>
                  <a:pt x="4515" y="6343"/>
                </a:lnTo>
                <a:lnTo>
                  <a:pt x="4515" y="6830"/>
                </a:lnTo>
                <a:lnTo>
                  <a:pt x="4515" y="7075"/>
                </a:lnTo>
                <a:lnTo>
                  <a:pt x="4393" y="7319"/>
                </a:lnTo>
                <a:lnTo>
                  <a:pt x="4150" y="7563"/>
                </a:lnTo>
                <a:lnTo>
                  <a:pt x="3905" y="7563"/>
                </a:lnTo>
                <a:lnTo>
                  <a:pt x="3783" y="7563"/>
                </a:lnTo>
                <a:lnTo>
                  <a:pt x="3539" y="7319"/>
                </a:lnTo>
                <a:lnTo>
                  <a:pt x="3417" y="7075"/>
                </a:lnTo>
                <a:lnTo>
                  <a:pt x="3417" y="6830"/>
                </a:lnTo>
                <a:lnTo>
                  <a:pt x="3417" y="6343"/>
                </a:lnTo>
                <a:lnTo>
                  <a:pt x="3051" y="5977"/>
                </a:lnTo>
                <a:lnTo>
                  <a:pt x="2562" y="5977"/>
                </a:lnTo>
                <a:lnTo>
                  <a:pt x="2197" y="5855"/>
                </a:lnTo>
                <a:lnTo>
                  <a:pt x="1953" y="5733"/>
                </a:lnTo>
                <a:lnTo>
                  <a:pt x="1831" y="5612"/>
                </a:lnTo>
                <a:lnTo>
                  <a:pt x="1709" y="5367"/>
                </a:lnTo>
                <a:lnTo>
                  <a:pt x="1831" y="5123"/>
                </a:lnTo>
                <a:lnTo>
                  <a:pt x="1953" y="5002"/>
                </a:lnTo>
                <a:lnTo>
                  <a:pt x="2197" y="4879"/>
                </a:lnTo>
                <a:lnTo>
                  <a:pt x="2562" y="4879"/>
                </a:lnTo>
                <a:lnTo>
                  <a:pt x="3051" y="4879"/>
                </a:lnTo>
                <a:lnTo>
                  <a:pt x="3417" y="4513"/>
                </a:lnTo>
                <a:lnTo>
                  <a:pt x="3417" y="4025"/>
                </a:lnTo>
                <a:lnTo>
                  <a:pt x="3417" y="3660"/>
                </a:lnTo>
                <a:lnTo>
                  <a:pt x="3539" y="3415"/>
                </a:lnTo>
                <a:lnTo>
                  <a:pt x="3783" y="3293"/>
                </a:lnTo>
                <a:lnTo>
                  <a:pt x="3905" y="3172"/>
                </a:lnTo>
                <a:lnTo>
                  <a:pt x="4150" y="3293"/>
                </a:lnTo>
                <a:lnTo>
                  <a:pt x="4393" y="3415"/>
                </a:lnTo>
                <a:lnTo>
                  <a:pt x="4515" y="3660"/>
                </a:lnTo>
                <a:lnTo>
                  <a:pt x="4515" y="4025"/>
                </a:lnTo>
                <a:lnTo>
                  <a:pt x="4515" y="4513"/>
                </a:lnTo>
                <a:lnTo>
                  <a:pt x="4760" y="4879"/>
                </a:lnTo>
                <a:lnTo>
                  <a:pt x="5370" y="4879"/>
                </a:lnTo>
                <a:lnTo>
                  <a:pt x="5614" y="4879"/>
                </a:lnTo>
                <a:lnTo>
                  <a:pt x="5858" y="5002"/>
                </a:lnTo>
                <a:lnTo>
                  <a:pt x="6102" y="5123"/>
                </a:lnTo>
                <a:lnTo>
                  <a:pt x="6102" y="5367"/>
                </a:lnTo>
                <a:lnTo>
                  <a:pt x="6102" y="5612"/>
                </a:lnTo>
                <a:lnTo>
                  <a:pt x="5858" y="5733"/>
                </a:lnTo>
                <a:lnTo>
                  <a:pt x="5614" y="5855"/>
                </a:lnTo>
                <a:lnTo>
                  <a:pt x="5370" y="5977"/>
                </a:lnTo>
                <a:close/>
                <a:moveTo>
                  <a:pt x="11227" y="5367"/>
                </a:moveTo>
                <a:lnTo>
                  <a:pt x="10984" y="5489"/>
                </a:lnTo>
                <a:lnTo>
                  <a:pt x="10739" y="5612"/>
                </a:lnTo>
                <a:lnTo>
                  <a:pt x="10496" y="5612"/>
                </a:lnTo>
                <a:lnTo>
                  <a:pt x="10251" y="5489"/>
                </a:lnTo>
                <a:lnTo>
                  <a:pt x="10008" y="5367"/>
                </a:lnTo>
                <a:lnTo>
                  <a:pt x="9886" y="5123"/>
                </a:lnTo>
                <a:lnTo>
                  <a:pt x="9886" y="4757"/>
                </a:lnTo>
                <a:lnTo>
                  <a:pt x="10008" y="4513"/>
                </a:lnTo>
                <a:lnTo>
                  <a:pt x="10251" y="4392"/>
                </a:lnTo>
                <a:lnTo>
                  <a:pt x="10496" y="4270"/>
                </a:lnTo>
                <a:lnTo>
                  <a:pt x="10739" y="4270"/>
                </a:lnTo>
                <a:lnTo>
                  <a:pt x="10984" y="4392"/>
                </a:lnTo>
                <a:lnTo>
                  <a:pt x="11227" y="4513"/>
                </a:lnTo>
                <a:lnTo>
                  <a:pt x="11227" y="4757"/>
                </a:lnTo>
                <a:lnTo>
                  <a:pt x="11227" y="5123"/>
                </a:lnTo>
                <a:lnTo>
                  <a:pt x="11227" y="5367"/>
                </a:lnTo>
                <a:close/>
                <a:moveTo>
                  <a:pt x="11106" y="2927"/>
                </a:moveTo>
                <a:lnTo>
                  <a:pt x="11350" y="2683"/>
                </a:lnTo>
                <a:lnTo>
                  <a:pt x="11594" y="2562"/>
                </a:lnTo>
                <a:lnTo>
                  <a:pt x="11838" y="2562"/>
                </a:lnTo>
                <a:lnTo>
                  <a:pt x="12082" y="2683"/>
                </a:lnTo>
                <a:lnTo>
                  <a:pt x="12327" y="2927"/>
                </a:lnTo>
                <a:lnTo>
                  <a:pt x="12448" y="3172"/>
                </a:lnTo>
                <a:lnTo>
                  <a:pt x="12448" y="3415"/>
                </a:lnTo>
                <a:lnTo>
                  <a:pt x="12327" y="3660"/>
                </a:lnTo>
                <a:lnTo>
                  <a:pt x="12082" y="3903"/>
                </a:lnTo>
                <a:lnTo>
                  <a:pt x="11838" y="4025"/>
                </a:lnTo>
                <a:lnTo>
                  <a:pt x="11594" y="4025"/>
                </a:lnTo>
                <a:lnTo>
                  <a:pt x="11350" y="3903"/>
                </a:lnTo>
                <a:lnTo>
                  <a:pt x="11106" y="3660"/>
                </a:lnTo>
                <a:lnTo>
                  <a:pt x="10984" y="3415"/>
                </a:lnTo>
                <a:lnTo>
                  <a:pt x="10984" y="3172"/>
                </a:lnTo>
                <a:lnTo>
                  <a:pt x="11106" y="2927"/>
                </a:lnTo>
                <a:close/>
                <a:moveTo>
                  <a:pt x="12693" y="6343"/>
                </a:moveTo>
                <a:lnTo>
                  <a:pt x="12570" y="6587"/>
                </a:lnTo>
                <a:lnTo>
                  <a:pt x="12327" y="6709"/>
                </a:lnTo>
                <a:lnTo>
                  <a:pt x="11960" y="6709"/>
                </a:lnTo>
                <a:lnTo>
                  <a:pt x="11717" y="6587"/>
                </a:lnTo>
                <a:lnTo>
                  <a:pt x="11594" y="6343"/>
                </a:lnTo>
                <a:lnTo>
                  <a:pt x="11472" y="6099"/>
                </a:lnTo>
                <a:lnTo>
                  <a:pt x="11472" y="5855"/>
                </a:lnTo>
                <a:lnTo>
                  <a:pt x="11594" y="5612"/>
                </a:lnTo>
                <a:lnTo>
                  <a:pt x="11717" y="5367"/>
                </a:lnTo>
                <a:lnTo>
                  <a:pt x="11960" y="5245"/>
                </a:lnTo>
                <a:lnTo>
                  <a:pt x="12327" y="5245"/>
                </a:lnTo>
                <a:lnTo>
                  <a:pt x="12570" y="5367"/>
                </a:lnTo>
                <a:lnTo>
                  <a:pt x="12693" y="5612"/>
                </a:lnTo>
                <a:lnTo>
                  <a:pt x="12815" y="5855"/>
                </a:lnTo>
                <a:lnTo>
                  <a:pt x="12815" y="6099"/>
                </a:lnTo>
                <a:lnTo>
                  <a:pt x="12693" y="6343"/>
                </a:lnTo>
                <a:close/>
                <a:moveTo>
                  <a:pt x="13791" y="4757"/>
                </a:moveTo>
                <a:lnTo>
                  <a:pt x="13669" y="4879"/>
                </a:lnTo>
                <a:lnTo>
                  <a:pt x="13425" y="5002"/>
                </a:lnTo>
                <a:lnTo>
                  <a:pt x="13058" y="5002"/>
                </a:lnTo>
                <a:lnTo>
                  <a:pt x="12815" y="4879"/>
                </a:lnTo>
                <a:lnTo>
                  <a:pt x="12693" y="4757"/>
                </a:lnTo>
                <a:lnTo>
                  <a:pt x="12570" y="4513"/>
                </a:lnTo>
                <a:lnTo>
                  <a:pt x="12570" y="4147"/>
                </a:lnTo>
                <a:lnTo>
                  <a:pt x="12693" y="3903"/>
                </a:lnTo>
                <a:lnTo>
                  <a:pt x="12815" y="3782"/>
                </a:lnTo>
                <a:lnTo>
                  <a:pt x="13058" y="3660"/>
                </a:lnTo>
                <a:lnTo>
                  <a:pt x="13425" y="3660"/>
                </a:lnTo>
                <a:lnTo>
                  <a:pt x="13669" y="3782"/>
                </a:lnTo>
                <a:lnTo>
                  <a:pt x="13791" y="3903"/>
                </a:lnTo>
                <a:lnTo>
                  <a:pt x="13913" y="4147"/>
                </a:lnTo>
                <a:lnTo>
                  <a:pt x="13913" y="4513"/>
                </a:lnTo>
                <a:lnTo>
                  <a:pt x="13791" y="4757"/>
                </a:lnTo>
                <a:close/>
                <a:moveTo>
                  <a:pt x="15377" y="5733"/>
                </a:moveTo>
                <a:lnTo>
                  <a:pt x="15134" y="5977"/>
                </a:lnTo>
                <a:lnTo>
                  <a:pt x="14889" y="6099"/>
                </a:lnTo>
                <a:lnTo>
                  <a:pt x="14646" y="6099"/>
                </a:lnTo>
                <a:lnTo>
                  <a:pt x="14401" y="5977"/>
                </a:lnTo>
                <a:lnTo>
                  <a:pt x="14157" y="5733"/>
                </a:lnTo>
                <a:lnTo>
                  <a:pt x="14157" y="5489"/>
                </a:lnTo>
                <a:lnTo>
                  <a:pt x="14157" y="5245"/>
                </a:lnTo>
                <a:lnTo>
                  <a:pt x="14157" y="5002"/>
                </a:lnTo>
                <a:lnTo>
                  <a:pt x="14401" y="4757"/>
                </a:lnTo>
                <a:lnTo>
                  <a:pt x="14646" y="4635"/>
                </a:lnTo>
                <a:lnTo>
                  <a:pt x="14889" y="4635"/>
                </a:lnTo>
                <a:lnTo>
                  <a:pt x="15134" y="4757"/>
                </a:lnTo>
                <a:lnTo>
                  <a:pt x="15377" y="5002"/>
                </a:lnTo>
                <a:lnTo>
                  <a:pt x="15499" y="5245"/>
                </a:lnTo>
                <a:lnTo>
                  <a:pt x="15499" y="5489"/>
                </a:lnTo>
                <a:lnTo>
                  <a:pt x="15377" y="5733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5">
                <a:lumMod val="75000"/>
              </a:schemeClr>
            </a:solidFill>
            <a:round/>
          </a:ln>
        </p:spPr>
        <p:txBody>
          <a:bodyPr vert="horz" wrap="square" lIns="121884" tIns="60942" rIns="121884" bIns="60942" numCol="1" anchor="t" anchorCtr="0" compatLnSpc="1">
            <a:prstTxWarp prst="textNoShape">
              <a:avLst/>
            </a:prstTxWarp>
          </a:bodyPr>
          <a:lstStyle/>
          <a:p>
            <a:pPr defTabSz="1625288"/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3" name="文本框 94"/>
          <p:cNvSpPr txBox="1"/>
          <p:nvPr/>
        </p:nvSpPr>
        <p:spPr>
          <a:xfrm>
            <a:off x="4050864" y="1793932"/>
            <a:ext cx="551553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algn="ctr" defTabSz="988716">
              <a:defRPr sz="700">
                <a:solidFill>
                  <a:schemeClr val="bg1"/>
                </a:solidFill>
                <a:latin typeface="Arial"/>
                <a:ea typeface="宋体"/>
              </a:defRPr>
            </a:lvl1pPr>
          </a:lstStyle>
          <a:p>
            <a:pPr algn="l"/>
            <a:r>
              <a:rPr lang="zh-CN" altLang="en-US" sz="1100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医院</a:t>
            </a:r>
            <a:endParaRPr lang="en-US" altLang="zh-CN" sz="1100" i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100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工厂</a:t>
            </a:r>
            <a:endParaRPr lang="en-US" altLang="zh-CN" sz="1100" i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100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汽车</a:t>
            </a:r>
            <a:endParaRPr lang="en-US" altLang="zh-CN" sz="1100" i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100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直播 </a:t>
            </a:r>
            <a:r>
              <a:rPr lang="en-US" altLang="zh-CN" sz="1100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</a:p>
        </p:txBody>
      </p:sp>
      <p:grpSp>
        <p:nvGrpSpPr>
          <p:cNvPr id="504" name="组合 877"/>
          <p:cNvGrpSpPr>
            <a:grpSpLocks/>
          </p:cNvGrpSpPr>
          <p:nvPr/>
        </p:nvGrpSpPr>
        <p:grpSpPr>
          <a:xfrm>
            <a:off x="1502086" y="2262672"/>
            <a:ext cx="252000" cy="252000"/>
            <a:chOff x="9420225" y="5403851"/>
            <a:chExt cx="814388" cy="577850"/>
          </a:xfrm>
          <a:solidFill>
            <a:schemeClr val="bg1"/>
          </a:solidFill>
        </p:grpSpPr>
        <p:sp>
          <p:nvSpPr>
            <p:cNvPr id="505" name="Freeform 375"/>
            <p:cNvSpPr>
              <a:spLocks noEditPoints="1"/>
            </p:cNvSpPr>
            <p:nvPr/>
          </p:nvSpPr>
          <p:spPr bwMode="auto">
            <a:xfrm>
              <a:off x="9979025" y="5594351"/>
              <a:ext cx="74613" cy="79375"/>
            </a:xfrm>
            <a:custGeom>
              <a:avLst/>
              <a:gdLst/>
              <a:ahLst/>
              <a:cxnLst>
                <a:cxn ang="0">
                  <a:pos x="0" y="25"/>
                </a:cxn>
                <a:cxn ang="0">
                  <a:pos x="5" y="0"/>
                </a:cxn>
                <a:cxn ang="0">
                  <a:pos x="16" y="0"/>
                </a:cxn>
                <a:cxn ang="0">
                  <a:pos x="20" y="0"/>
                </a:cxn>
                <a:cxn ang="0">
                  <a:pos x="22" y="3"/>
                </a:cxn>
                <a:cxn ang="0">
                  <a:pos x="23" y="6"/>
                </a:cxn>
                <a:cxn ang="0">
                  <a:pos x="22" y="9"/>
                </a:cxn>
                <a:cxn ang="0">
                  <a:pos x="20" y="12"/>
                </a:cxn>
                <a:cxn ang="0">
                  <a:pos x="19" y="13"/>
                </a:cxn>
                <a:cxn ang="0">
                  <a:pos x="16" y="14"/>
                </a:cxn>
                <a:cxn ang="0">
                  <a:pos x="12" y="15"/>
                </a:cxn>
                <a:cxn ang="0">
                  <a:pos x="5" y="15"/>
                </a:cxn>
                <a:cxn ang="0">
                  <a:pos x="3" y="25"/>
                </a:cxn>
                <a:cxn ang="0">
                  <a:pos x="0" y="25"/>
                </a:cxn>
                <a:cxn ang="0">
                  <a:pos x="6" y="12"/>
                </a:cxn>
                <a:cxn ang="0">
                  <a:pos x="11" y="12"/>
                </a:cxn>
                <a:cxn ang="0">
                  <a:pos x="16" y="11"/>
                </a:cxn>
                <a:cxn ang="0">
                  <a:pos x="19" y="9"/>
                </a:cxn>
                <a:cxn ang="0">
                  <a:pos x="19" y="6"/>
                </a:cxn>
                <a:cxn ang="0">
                  <a:pos x="19" y="4"/>
                </a:cxn>
                <a:cxn ang="0">
                  <a:pos x="18" y="3"/>
                </a:cxn>
                <a:cxn ang="0">
                  <a:pos x="14" y="3"/>
                </a:cxn>
                <a:cxn ang="0">
                  <a:pos x="8" y="3"/>
                </a:cxn>
                <a:cxn ang="0">
                  <a:pos x="6" y="12"/>
                </a:cxn>
              </a:cxnLst>
              <a:rect l="0" t="0" r="r" b="b"/>
              <a:pathLst>
                <a:path w="23" h="25">
                  <a:moveTo>
                    <a:pt x="0" y="25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3" y="7"/>
                    <a:pt x="22" y="8"/>
                    <a:pt x="22" y="9"/>
                  </a:cubicBezTo>
                  <a:cubicBezTo>
                    <a:pt x="22" y="10"/>
                    <a:pt x="21" y="11"/>
                    <a:pt x="20" y="12"/>
                  </a:cubicBezTo>
                  <a:cubicBezTo>
                    <a:pt x="20" y="12"/>
                    <a:pt x="19" y="13"/>
                    <a:pt x="19" y="13"/>
                  </a:cubicBezTo>
                  <a:cubicBezTo>
                    <a:pt x="18" y="14"/>
                    <a:pt x="17" y="14"/>
                    <a:pt x="16" y="14"/>
                  </a:cubicBezTo>
                  <a:cubicBezTo>
                    <a:pt x="15" y="14"/>
                    <a:pt x="13" y="15"/>
                    <a:pt x="12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0" y="25"/>
                  </a:lnTo>
                  <a:close/>
                  <a:moveTo>
                    <a:pt x="6" y="12"/>
                  </a:moveTo>
                  <a:cubicBezTo>
                    <a:pt x="11" y="12"/>
                    <a:pt x="11" y="12"/>
                    <a:pt x="11" y="12"/>
                  </a:cubicBezTo>
                  <a:cubicBezTo>
                    <a:pt x="14" y="12"/>
                    <a:pt x="15" y="12"/>
                    <a:pt x="16" y="11"/>
                  </a:cubicBezTo>
                  <a:cubicBezTo>
                    <a:pt x="17" y="11"/>
                    <a:pt x="18" y="10"/>
                    <a:pt x="19" y="9"/>
                  </a:cubicBezTo>
                  <a:cubicBezTo>
                    <a:pt x="19" y="8"/>
                    <a:pt x="19" y="7"/>
                    <a:pt x="19" y="6"/>
                  </a:cubicBezTo>
                  <a:cubicBezTo>
                    <a:pt x="19" y="5"/>
                    <a:pt x="19" y="5"/>
                    <a:pt x="19" y="4"/>
                  </a:cubicBezTo>
                  <a:cubicBezTo>
                    <a:pt x="19" y="4"/>
                    <a:pt x="18" y="3"/>
                    <a:pt x="18" y="3"/>
                  </a:cubicBezTo>
                  <a:cubicBezTo>
                    <a:pt x="17" y="3"/>
                    <a:pt x="16" y="3"/>
                    <a:pt x="14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6" y="12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6" name="Freeform 376"/>
            <p:cNvSpPr>
              <a:spLocks noEditPoints="1"/>
            </p:cNvSpPr>
            <p:nvPr/>
          </p:nvSpPr>
          <p:spPr bwMode="auto">
            <a:xfrm>
              <a:off x="10036175" y="5594351"/>
              <a:ext cx="71438" cy="79375"/>
            </a:xfrm>
            <a:custGeom>
              <a:avLst/>
              <a:gdLst/>
              <a:ahLst/>
              <a:cxnLst>
                <a:cxn ang="0">
                  <a:pos x="0" y="25"/>
                </a:cxn>
                <a:cxn ang="0">
                  <a:pos x="14" y="0"/>
                </a:cxn>
                <a:cxn ang="0">
                  <a:pos x="18" y="0"/>
                </a:cxn>
                <a:cxn ang="0">
                  <a:pos x="22" y="25"/>
                </a:cxn>
                <a:cxn ang="0">
                  <a:pos x="19" y="25"/>
                </a:cxn>
                <a:cxn ang="0">
                  <a:pos x="18" y="17"/>
                </a:cxn>
                <a:cxn ang="0">
                  <a:pos x="8" y="17"/>
                </a:cxn>
                <a:cxn ang="0">
                  <a:pos x="4" y="25"/>
                </a:cxn>
                <a:cxn ang="0">
                  <a:pos x="0" y="25"/>
                </a:cxn>
                <a:cxn ang="0">
                  <a:pos x="9" y="15"/>
                </a:cxn>
                <a:cxn ang="0">
                  <a:pos x="18" y="15"/>
                </a:cxn>
                <a:cxn ang="0">
                  <a:pos x="17" y="9"/>
                </a:cxn>
                <a:cxn ang="0">
                  <a:pos x="16" y="3"/>
                </a:cxn>
                <a:cxn ang="0">
                  <a:pos x="13" y="8"/>
                </a:cxn>
                <a:cxn ang="0">
                  <a:pos x="9" y="15"/>
                </a:cxn>
              </a:cxnLst>
              <a:rect l="0" t="0" r="r" b="b"/>
              <a:pathLst>
                <a:path w="22" h="25">
                  <a:moveTo>
                    <a:pt x="0" y="25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4" y="25"/>
                    <a:pt x="4" y="25"/>
                    <a:pt x="4" y="25"/>
                  </a:cubicBezTo>
                  <a:lnTo>
                    <a:pt x="0" y="25"/>
                  </a:lnTo>
                  <a:close/>
                  <a:moveTo>
                    <a:pt x="9" y="15"/>
                  </a:moveTo>
                  <a:cubicBezTo>
                    <a:pt x="18" y="15"/>
                    <a:pt x="18" y="15"/>
                    <a:pt x="18" y="15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6" y="6"/>
                    <a:pt x="16" y="4"/>
                    <a:pt x="16" y="3"/>
                  </a:cubicBezTo>
                  <a:cubicBezTo>
                    <a:pt x="15" y="4"/>
                    <a:pt x="14" y="6"/>
                    <a:pt x="13" y="8"/>
                  </a:cubicBezTo>
                  <a:lnTo>
                    <a:pt x="9" y="15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7" name="Freeform 377"/>
            <p:cNvSpPr>
              <a:spLocks/>
            </p:cNvSpPr>
            <p:nvPr/>
          </p:nvSpPr>
          <p:spPr bwMode="auto">
            <a:xfrm>
              <a:off x="10120313" y="5594351"/>
              <a:ext cx="69850" cy="79375"/>
            </a:xfrm>
            <a:custGeom>
              <a:avLst/>
              <a:gdLst/>
              <a:ahLst/>
              <a:cxnLst>
                <a:cxn ang="0">
                  <a:pos x="5" y="25"/>
                </a:cxn>
                <a:cxn ang="0">
                  <a:pos x="7" y="15"/>
                </a:cxn>
                <a:cxn ang="0">
                  <a:pos x="0" y="0"/>
                </a:cxn>
                <a:cxn ang="0">
                  <a:pos x="3" y="0"/>
                </a:cxn>
                <a:cxn ang="0">
                  <a:pos x="7" y="7"/>
                </a:cxn>
                <a:cxn ang="0">
                  <a:pos x="9" y="12"/>
                </a:cxn>
                <a:cxn ang="0">
                  <a:pos x="12" y="7"/>
                </a:cxn>
                <a:cxn ang="0">
                  <a:pos x="18" y="0"/>
                </a:cxn>
                <a:cxn ang="0">
                  <a:pos x="22" y="0"/>
                </a:cxn>
                <a:cxn ang="0">
                  <a:pos x="10" y="15"/>
                </a:cxn>
                <a:cxn ang="0">
                  <a:pos x="8" y="25"/>
                </a:cxn>
                <a:cxn ang="0">
                  <a:pos x="5" y="25"/>
                </a:cxn>
              </a:cxnLst>
              <a:rect l="0" t="0" r="r" b="b"/>
              <a:pathLst>
                <a:path w="22" h="25">
                  <a:moveTo>
                    <a:pt x="5" y="25"/>
                  </a:moveTo>
                  <a:cubicBezTo>
                    <a:pt x="7" y="15"/>
                    <a:pt x="7" y="15"/>
                    <a:pt x="7" y="1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9"/>
                    <a:pt x="8" y="10"/>
                    <a:pt x="9" y="12"/>
                  </a:cubicBezTo>
                  <a:cubicBezTo>
                    <a:pt x="10" y="11"/>
                    <a:pt x="11" y="9"/>
                    <a:pt x="12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5" y="25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8" name="Freeform 378"/>
            <p:cNvSpPr>
              <a:spLocks/>
            </p:cNvSpPr>
            <p:nvPr/>
          </p:nvSpPr>
          <p:spPr bwMode="auto">
            <a:xfrm>
              <a:off x="9839325" y="5540376"/>
              <a:ext cx="395288" cy="266700"/>
            </a:xfrm>
            <a:custGeom>
              <a:avLst/>
              <a:gdLst/>
              <a:ahLst/>
              <a:cxnLst>
                <a:cxn ang="0">
                  <a:pos x="112" y="84"/>
                </a:cxn>
                <a:cxn ang="0">
                  <a:pos x="12" y="84"/>
                </a:cxn>
                <a:cxn ang="0">
                  <a:pos x="0" y="72"/>
                </a:cxn>
                <a:cxn ang="0">
                  <a:pos x="0" y="39"/>
                </a:cxn>
                <a:cxn ang="0">
                  <a:pos x="5" y="39"/>
                </a:cxn>
                <a:cxn ang="0">
                  <a:pos x="5" y="72"/>
                </a:cxn>
                <a:cxn ang="0">
                  <a:pos x="12" y="79"/>
                </a:cxn>
                <a:cxn ang="0">
                  <a:pos x="112" y="79"/>
                </a:cxn>
                <a:cxn ang="0">
                  <a:pos x="119" y="72"/>
                </a:cxn>
                <a:cxn ang="0">
                  <a:pos x="119" y="12"/>
                </a:cxn>
                <a:cxn ang="0">
                  <a:pos x="112" y="5"/>
                </a:cxn>
                <a:cxn ang="0">
                  <a:pos x="12" y="5"/>
                </a:cxn>
                <a:cxn ang="0">
                  <a:pos x="7" y="6"/>
                </a:cxn>
                <a:cxn ang="0">
                  <a:pos x="4" y="2"/>
                </a:cxn>
                <a:cxn ang="0">
                  <a:pos x="12" y="0"/>
                </a:cxn>
                <a:cxn ang="0">
                  <a:pos x="112" y="0"/>
                </a:cxn>
                <a:cxn ang="0">
                  <a:pos x="124" y="12"/>
                </a:cxn>
                <a:cxn ang="0">
                  <a:pos x="124" y="72"/>
                </a:cxn>
                <a:cxn ang="0">
                  <a:pos x="112" y="84"/>
                </a:cxn>
              </a:cxnLst>
              <a:rect l="0" t="0" r="r" b="b"/>
              <a:pathLst>
                <a:path w="124" h="84">
                  <a:moveTo>
                    <a:pt x="112" y="84"/>
                  </a:moveTo>
                  <a:cubicBezTo>
                    <a:pt x="12" y="84"/>
                    <a:pt x="12" y="84"/>
                    <a:pt x="12" y="84"/>
                  </a:cubicBezTo>
                  <a:cubicBezTo>
                    <a:pt x="4" y="84"/>
                    <a:pt x="0" y="80"/>
                    <a:pt x="0" y="72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5" y="39"/>
                    <a:pt x="5" y="39"/>
                    <a:pt x="5" y="39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7"/>
                    <a:pt x="7" y="79"/>
                    <a:pt x="12" y="79"/>
                  </a:cubicBezTo>
                  <a:cubicBezTo>
                    <a:pt x="112" y="79"/>
                    <a:pt x="112" y="79"/>
                    <a:pt x="112" y="79"/>
                  </a:cubicBezTo>
                  <a:cubicBezTo>
                    <a:pt x="117" y="79"/>
                    <a:pt x="119" y="77"/>
                    <a:pt x="119" y="72"/>
                  </a:cubicBezTo>
                  <a:cubicBezTo>
                    <a:pt x="119" y="12"/>
                    <a:pt x="119" y="12"/>
                    <a:pt x="119" y="12"/>
                  </a:cubicBezTo>
                  <a:cubicBezTo>
                    <a:pt x="119" y="7"/>
                    <a:pt x="117" y="5"/>
                    <a:pt x="1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9" y="5"/>
                    <a:pt x="8" y="5"/>
                    <a:pt x="7" y="6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0"/>
                    <a:pt x="8" y="0"/>
                    <a:pt x="12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20" y="0"/>
                    <a:pt x="124" y="4"/>
                    <a:pt x="124" y="1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4" y="80"/>
                    <a:pt x="120" y="84"/>
                    <a:pt x="112" y="84"/>
                  </a:cubicBez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9" name="Rectangle 379"/>
            <p:cNvSpPr>
              <a:spLocks noChangeArrowheads="1"/>
            </p:cNvSpPr>
            <p:nvPr/>
          </p:nvSpPr>
          <p:spPr bwMode="auto">
            <a:xfrm>
              <a:off x="9867900" y="5727701"/>
              <a:ext cx="334963" cy="15875"/>
            </a:xfrm>
            <a:prstGeom prst="rect">
              <a:avLst/>
            </a:prstGeom>
            <a:grpFill/>
            <a:ln w="9525">
              <a:solidFill>
                <a:schemeClr val="accent5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0" name="Freeform 380"/>
            <p:cNvSpPr>
              <a:spLocks noEditPoints="1"/>
            </p:cNvSpPr>
            <p:nvPr/>
          </p:nvSpPr>
          <p:spPr bwMode="auto">
            <a:xfrm>
              <a:off x="9550400" y="5403851"/>
              <a:ext cx="434975" cy="269875"/>
            </a:xfrm>
            <a:custGeom>
              <a:avLst/>
              <a:gdLst/>
              <a:ahLst/>
              <a:cxnLst>
                <a:cxn ang="0">
                  <a:pos x="116" y="85"/>
                </a:cxn>
                <a:cxn ang="0">
                  <a:pos x="101" y="83"/>
                </a:cxn>
                <a:cxn ang="0">
                  <a:pos x="94" y="82"/>
                </a:cxn>
                <a:cxn ang="0">
                  <a:pos x="81" y="79"/>
                </a:cxn>
                <a:cxn ang="0">
                  <a:pos x="74" y="80"/>
                </a:cxn>
                <a:cxn ang="0">
                  <a:pos x="59" y="83"/>
                </a:cxn>
                <a:cxn ang="0">
                  <a:pos x="39" y="85"/>
                </a:cxn>
                <a:cxn ang="0">
                  <a:pos x="17" y="78"/>
                </a:cxn>
                <a:cxn ang="0">
                  <a:pos x="0" y="76"/>
                </a:cxn>
                <a:cxn ang="0">
                  <a:pos x="2" y="23"/>
                </a:cxn>
                <a:cxn ang="0">
                  <a:pos x="55" y="7"/>
                </a:cxn>
                <a:cxn ang="0">
                  <a:pos x="84" y="1"/>
                </a:cxn>
                <a:cxn ang="0">
                  <a:pos x="106" y="10"/>
                </a:cxn>
                <a:cxn ang="0">
                  <a:pos x="135" y="40"/>
                </a:cxn>
                <a:cxn ang="0">
                  <a:pos x="104" y="44"/>
                </a:cxn>
                <a:cxn ang="0">
                  <a:pos x="100" y="42"/>
                </a:cxn>
                <a:cxn ang="0">
                  <a:pos x="82" y="41"/>
                </a:cxn>
                <a:cxn ang="0">
                  <a:pos x="79" y="40"/>
                </a:cxn>
                <a:cxn ang="0">
                  <a:pos x="78" y="45"/>
                </a:cxn>
                <a:cxn ang="0">
                  <a:pos x="89" y="48"/>
                </a:cxn>
                <a:cxn ang="0">
                  <a:pos x="94" y="49"/>
                </a:cxn>
                <a:cxn ang="0">
                  <a:pos x="111" y="52"/>
                </a:cxn>
                <a:cxn ang="0">
                  <a:pos x="129" y="77"/>
                </a:cxn>
                <a:cxn ang="0">
                  <a:pos x="128" y="78"/>
                </a:cxn>
                <a:cxn ang="0">
                  <a:pos x="118" y="84"/>
                </a:cxn>
                <a:cxn ang="0">
                  <a:pos x="5" y="70"/>
                </a:cxn>
                <a:cxn ang="0">
                  <a:pos x="14" y="71"/>
                </a:cxn>
                <a:cxn ang="0">
                  <a:pos x="25" y="75"/>
                </a:cxn>
                <a:cxn ang="0">
                  <a:pos x="39" y="79"/>
                </a:cxn>
                <a:cxn ang="0">
                  <a:pos x="58" y="78"/>
                </a:cxn>
                <a:cxn ang="0">
                  <a:pos x="81" y="73"/>
                </a:cxn>
                <a:cxn ang="0">
                  <a:pos x="87" y="74"/>
                </a:cxn>
                <a:cxn ang="0">
                  <a:pos x="100" y="78"/>
                </a:cxn>
                <a:cxn ang="0">
                  <a:pos x="109" y="79"/>
                </a:cxn>
                <a:cxn ang="0">
                  <a:pos x="120" y="77"/>
                </a:cxn>
                <a:cxn ang="0">
                  <a:pos x="122" y="66"/>
                </a:cxn>
                <a:cxn ang="0">
                  <a:pos x="94" y="54"/>
                </a:cxn>
                <a:cxn ang="0">
                  <a:pos x="89" y="53"/>
                </a:cxn>
                <a:cxn ang="0">
                  <a:pos x="82" y="51"/>
                </a:cxn>
                <a:cxn ang="0">
                  <a:pos x="62" y="43"/>
                </a:cxn>
                <a:cxn ang="0">
                  <a:pos x="63" y="39"/>
                </a:cxn>
                <a:cxn ang="0">
                  <a:pos x="67" y="37"/>
                </a:cxn>
                <a:cxn ang="0">
                  <a:pos x="99" y="35"/>
                </a:cxn>
                <a:cxn ang="0">
                  <a:pos x="102" y="37"/>
                </a:cxn>
                <a:cxn ang="0">
                  <a:pos x="129" y="39"/>
                </a:cxn>
                <a:cxn ang="0">
                  <a:pos x="103" y="15"/>
                </a:cxn>
                <a:cxn ang="0">
                  <a:pos x="81" y="6"/>
                </a:cxn>
                <a:cxn ang="0">
                  <a:pos x="23" y="24"/>
                </a:cxn>
                <a:cxn ang="0">
                  <a:pos x="5" y="70"/>
                </a:cxn>
              </a:cxnLst>
              <a:rect l="0" t="0" r="r" b="b"/>
              <a:pathLst>
                <a:path w="137" h="85">
                  <a:moveTo>
                    <a:pt x="117" y="85"/>
                  </a:moveTo>
                  <a:cubicBezTo>
                    <a:pt x="116" y="85"/>
                    <a:pt x="116" y="85"/>
                    <a:pt x="116" y="85"/>
                  </a:cubicBezTo>
                  <a:cubicBezTo>
                    <a:pt x="114" y="85"/>
                    <a:pt x="111" y="84"/>
                    <a:pt x="108" y="84"/>
                  </a:cubicBezTo>
                  <a:cubicBezTo>
                    <a:pt x="106" y="84"/>
                    <a:pt x="103" y="83"/>
                    <a:pt x="101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7" y="83"/>
                    <a:pt x="96" y="82"/>
                    <a:pt x="94" y="82"/>
                  </a:cubicBezTo>
                  <a:cubicBezTo>
                    <a:pt x="91" y="81"/>
                    <a:pt x="88" y="80"/>
                    <a:pt x="85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78" y="79"/>
                    <a:pt x="77" y="79"/>
                    <a:pt x="75" y="80"/>
                  </a:cubicBezTo>
                  <a:cubicBezTo>
                    <a:pt x="74" y="80"/>
                    <a:pt x="74" y="80"/>
                    <a:pt x="74" y="80"/>
                  </a:cubicBezTo>
                  <a:cubicBezTo>
                    <a:pt x="74" y="80"/>
                    <a:pt x="74" y="80"/>
                    <a:pt x="74" y="80"/>
                  </a:cubicBezTo>
                  <a:cubicBezTo>
                    <a:pt x="71" y="80"/>
                    <a:pt x="64" y="82"/>
                    <a:pt x="59" y="83"/>
                  </a:cubicBezTo>
                  <a:cubicBezTo>
                    <a:pt x="54" y="85"/>
                    <a:pt x="48" y="85"/>
                    <a:pt x="43" y="85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4" y="85"/>
                    <a:pt x="26" y="83"/>
                    <a:pt x="22" y="80"/>
                  </a:cubicBezTo>
                  <a:cubicBezTo>
                    <a:pt x="21" y="79"/>
                    <a:pt x="19" y="78"/>
                    <a:pt x="17" y="78"/>
                  </a:cubicBezTo>
                  <a:cubicBezTo>
                    <a:pt x="16" y="77"/>
                    <a:pt x="14" y="76"/>
                    <a:pt x="12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6" y="23"/>
                    <a:pt x="13" y="22"/>
                    <a:pt x="21" y="19"/>
                  </a:cubicBezTo>
                  <a:cubicBezTo>
                    <a:pt x="29" y="16"/>
                    <a:pt x="44" y="10"/>
                    <a:pt x="55" y="7"/>
                  </a:cubicBezTo>
                  <a:cubicBezTo>
                    <a:pt x="63" y="4"/>
                    <a:pt x="74" y="0"/>
                    <a:pt x="81" y="0"/>
                  </a:cubicBezTo>
                  <a:cubicBezTo>
                    <a:pt x="82" y="0"/>
                    <a:pt x="83" y="0"/>
                    <a:pt x="84" y="1"/>
                  </a:cubicBezTo>
                  <a:cubicBezTo>
                    <a:pt x="87" y="2"/>
                    <a:pt x="98" y="7"/>
                    <a:pt x="105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13" y="15"/>
                    <a:pt x="122" y="21"/>
                    <a:pt x="126" y="24"/>
                  </a:cubicBezTo>
                  <a:cubicBezTo>
                    <a:pt x="128" y="26"/>
                    <a:pt x="132" y="34"/>
                    <a:pt x="135" y="40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2" y="43"/>
                    <a:pt x="101" y="43"/>
                    <a:pt x="100" y="42"/>
                  </a:cubicBezTo>
                  <a:cubicBezTo>
                    <a:pt x="99" y="42"/>
                    <a:pt x="98" y="41"/>
                    <a:pt x="97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40"/>
                    <a:pt x="81" y="40"/>
                    <a:pt x="79" y="40"/>
                  </a:cubicBezTo>
                  <a:cubicBezTo>
                    <a:pt x="77" y="40"/>
                    <a:pt x="73" y="41"/>
                    <a:pt x="70" y="42"/>
                  </a:cubicBezTo>
                  <a:cubicBezTo>
                    <a:pt x="73" y="43"/>
                    <a:pt x="75" y="44"/>
                    <a:pt x="78" y="45"/>
                  </a:cubicBezTo>
                  <a:cubicBezTo>
                    <a:pt x="79" y="46"/>
                    <a:pt x="81" y="46"/>
                    <a:pt x="83" y="46"/>
                  </a:cubicBezTo>
                  <a:cubicBezTo>
                    <a:pt x="85" y="47"/>
                    <a:pt x="87" y="47"/>
                    <a:pt x="89" y="48"/>
                  </a:cubicBezTo>
                  <a:cubicBezTo>
                    <a:pt x="91" y="48"/>
                    <a:pt x="92" y="48"/>
                    <a:pt x="92" y="49"/>
                  </a:cubicBezTo>
                  <a:cubicBezTo>
                    <a:pt x="93" y="49"/>
                    <a:pt x="93" y="49"/>
                    <a:pt x="94" y="49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9" y="49"/>
                    <a:pt x="106" y="51"/>
                    <a:pt x="111" y="52"/>
                  </a:cubicBezTo>
                  <a:cubicBezTo>
                    <a:pt x="117" y="54"/>
                    <a:pt x="123" y="59"/>
                    <a:pt x="126" y="62"/>
                  </a:cubicBezTo>
                  <a:cubicBezTo>
                    <a:pt x="130" y="66"/>
                    <a:pt x="131" y="72"/>
                    <a:pt x="129" y="77"/>
                  </a:cubicBezTo>
                  <a:cubicBezTo>
                    <a:pt x="129" y="78"/>
                    <a:pt x="129" y="78"/>
                    <a:pt x="129" y="78"/>
                  </a:cubicBezTo>
                  <a:cubicBezTo>
                    <a:pt x="128" y="78"/>
                    <a:pt x="128" y="78"/>
                    <a:pt x="128" y="78"/>
                  </a:cubicBezTo>
                  <a:cubicBezTo>
                    <a:pt x="127" y="79"/>
                    <a:pt x="125" y="80"/>
                    <a:pt x="123" y="81"/>
                  </a:cubicBezTo>
                  <a:cubicBezTo>
                    <a:pt x="121" y="82"/>
                    <a:pt x="119" y="84"/>
                    <a:pt x="118" y="84"/>
                  </a:cubicBezTo>
                  <a:lnTo>
                    <a:pt x="117" y="85"/>
                  </a:lnTo>
                  <a:close/>
                  <a:moveTo>
                    <a:pt x="5" y="70"/>
                  </a:moveTo>
                  <a:cubicBezTo>
                    <a:pt x="14" y="70"/>
                    <a:pt x="14" y="70"/>
                    <a:pt x="14" y="70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6" y="71"/>
                    <a:pt x="17" y="72"/>
                    <a:pt x="19" y="73"/>
                  </a:cubicBezTo>
                  <a:cubicBezTo>
                    <a:pt x="21" y="74"/>
                    <a:pt x="23" y="74"/>
                    <a:pt x="25" y="75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28" y="78"/>
                    <a:pt x="34" y="79"/>
                    <a:pt x="39" y="79"/>
                  </a:cubicBezTo>
                  <a:cubicBezTo>
                    <a:pt x="43" y="79"/>
                    <a:pt x="43" y="79"/>
                    <a:pt x="43" y="79"/>
                  </a:cubicBezTo>
                  <a:cubicBezTo>
                    <a:pt x="48" y="79"/>
                    <a:pt x="54" y="79"/>
                    <a:pt x="58" y="78"/>
                  </a:cubicBezTo>
                  <a:cubicBezTo>
                    <a:pt x="62" y="77"/>
                    <a:pt x="70" y="75"/>
                    <a:pt x="73" y="75"/>
                  </a:cubicBezTo>
                  <a:cubicBezTo>
                    <a:pt x="76" y="73"/>
                    <a:pt x="78" y="73"/>
                    <a:pt x="81" y="73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7" y="74"/>
                    <a:pt x="87" y="74"/>
                    <a:pt x="87" y="74"/>
                  </a:cubicBezTo>
                  <a:cubicBezTo>
                    <a:pt x="89" y="75"/>
                    <a:pt x="92" y="76"/>
                    <a:pt x="96" y="77"/>
                  </a:cubicBezTo>
                  <a:cubicBezTo>
                    <a:pt x="97" y="77"/>
                    <a:pt x="99" y="77"/>
                    <a:pt x="100" y="78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104" y="78"/>
                    <a:pt x="106" y="78"/>
                    <a:pt x="109" y="79"/>
                  </a:cubicBezTo>
                  <a:cubicBezTo>
                    <a:pt x="111" y="79"/>
                    <a:pt x="114" y="79"/>
                    <a:pt x="116" y="79"/>
                  </a:cubicBezTo>
                  <a:cubicBezTo>
                    <a:pt x="117" y="79"/>
                    <a:pt x="119" y="78"/>
                    <a:pt x="120" y="77"/>
                  </a:cubicBezTo>
                  <a:cubicBezTo>
                    <a:pt x="122" y="76"/>
                    <a:pt x="123" y="75"/>
                    <a:pt x="125" y="74"/>
                  </a:cubicBezTo>
                  <a:cubicBezTo>
                    <a:pt x="125" y="71"/>
                    <a:pt x="124" y="68"/>
                    <a:pt x="122" y="66"/>
                  </a:cubicBezTo>
                  <a:cubicBezTo>
                    <a:pt x="119" y="63"/>
                    <a:pt x="113" y="59"/>
                    <a:pt x="109" y="57"/>
                  </a:cubicBezTo>
                  <a:cubicBezTo>
                    <a:pt x="105" y="56"/>
                    <a:pt x="98" y="54"/>
                    <a:pt x="94" y="54"/>
                  </a:cubicBezTo>
                  <a:cubicBezTo>
                    <a:pt x="92" y="54"/>
                    <a:pt x="91" y="54"/>
                    <a:pt x="90" y="53"/>
                  </a:cubicBezTo>
                  <a:cubicBezTo>
                    <a:pt x="90" y="53"/>
                    <a:pt x="89" y="53"/>
                    <a:pt x="89" y="53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6" y="52"/>
                    <a:pt x="84" y="52"/>
                    <a:pt x="82" y="51"/>
                  </a:cubicBezTo>
                  <a:cubicBezTo>
                    <a:pt x="80" y="51"/>
                    <a:pt x="78" y="51"/>
                    <a:pt x="76" y="50"/>
                  </a:cubicBezTo>
                  <a:cubicBezTo>
                    <a:pt x="71" y="48"/>
                    <a:pt x="65" y="45"/>
                    <a:pt x="62" y="43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4" y="38"/>
                    <a:pt x="64" y="38"/>
                  </a:cubicBezTo>
                  <a:cubicBezTo>
                    <a:pt x="65" y="38"/>
                    <a:pt x="66" y="37"/>
                    <a:pt x="67" y="37"/>
                  </a:cubicBezTo>
                  <a:cubicBezTo>
                    <a:pt x="72" y="36"/>
                    <a:pt x="80" y="34"/>
                    <a:pt x="83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6"/>
                    <a:pt x="100" y="36"/>
                    <a:pt x="100" y="36"/>
                  </a:cubicBezTo>
                  <a:cubicBezTo>
                    <a:pt x="100" y="37"/>
                    <a:pt x="101" y="37"/>
                    <a:pt x="102" y="37"/>
                  </a:cubicBezTo>
                  <a:cubicBezTo>
                    <a:pt x="103" y="38"/>
                    <a:pt x="104" y="38"/>
                    <a:pt x="105" y="39"/>
                  </a:cubicBezTo>
                  <a:cubicBezTo>
                    <a:pt x="129" y="39"/>
                    <a:pt x="129" y="39"/>
                    <a:pt x="129" y="39"/>
                  </a:cubicBezTo>
                  <a:cubicBezTo>
                    <a:pt x="126" y="33"/>
                    <a:pt x="123" y="29"/>
                    <a:pt x="122" y="28"/>
                  </a:cubicBezTo>
                  <a:cubicBezTo>
                    <a:pt x="119" y="25"/>
                    <a:pt x="110" y="19"/>
                    <a:pt x="103" y="15"/>
                  </a:cubicBezTo>
                  <a:cubicBezTo>
                    <a:pt x="95" y="12"/>
                    <a:pt x="85" y="7"/>
                    <a:pt x="82" y="6"/>
                  </a:cubicBezTo>
                  <a:cubicBezTo>
                    <a:pt x="82" y="6"/>
                    <a:pt x="81" y="6"/>
                    <a:pt x="81" y="6"/>
                  </a:cubicBezTo>
                  <a:cubicBezTo>
                    <a:pt x="75" y="6"/>
                    <a:pt x="64" y="9"/>
                    <a:pt x="56" y="12"/>
                  </a:cubicBezTo>
                  <a:cubicBezTo>
                    <a:pt x="46" y="15"/>
                    <a:pt x="30" y="21"/>
                    <a:pt x="23" y="24"/>
                  </a:cubicBezTo>
                  <a:cubicBezTo>
                    <a:pt x="17" y="26"/>
                    <a:pt x="10" y="28"/>
                    <a:pt x="5" y="28"/>
                  </a:cubicBezTo>
                  <a:lnTo>
                    <a:pt x="5" y="70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1" name="Freeform 381"/>
            <p:cNvSpPr>
              <a:spLocks noEditPoints="1"/>
            </p:cNvSpPr>
            <p:nvPr/>
          </p:nvSpPr>
          <p:spPr bwMode="auto">
            <a:xfrm>
              <a:off x="9420225" y="5464176"/>
              <a:ext cx="120650" cy="193675"/>
            </a:xfrm>
            <a:custGeom>
              <a:avLst/>
              <a:gdLst/>
              <a:ahLst/>
              <a:cxnLst>
                <a:cxn ang="0">
                  <a:pos x="31" y="61"/>
                </a:cxn>
                <a:cxn ang="0">
                  <a:pos x="7" y="61"/>
                </a:cxn>
                <a:cxn ang="0">
                  <a:pos x="0" y="54"/>
                </a:cxn>
                <a:cxn ang="0">
                  <a:pos x="0" y="7"/>
                </a:cxn>
                <a:cxn ang="0">
                  <a:pos x="7" y="0"/>
                </a:cxn>
                <a:cxn ang="0">
                  <a:pos x="31" y="0"/>
                </a:cxn>
                <a:cxn ang="0">
                  <a:pos x="38" y="7"/>
                </a:cxn>
                <a:cxn ang="0">
                  <a:pos x="38" y="54"/>
                </a:cxn>
                <a:cxn ang="0">
                  <a:pos x="31" y="61"/>
                </a:cxn>
                <a:cxn ang="0">
                  <a:pos x="31" y="5"/>
                </a:cxn>
                <a:cxn ang="0">
                  <a:pos x="7" y="5"/>
                </a:cxn>
                <a:cxn ang="0">
                  <a:pos x="5" y="7"/>
                </a:cxn>
                <a:cxn ang="0">
                  <a:pos x="5" y="54"/>
                </a:cxn>
                <a:cxn ang="0">
                  <a:pos x="7" y="56"/>
                </a:cxn>
                <a:cxn ang="0">
                  <a:pos x="31" y="56"/>
                </a:cxn>
                <a:cxn ang="0">
                  <a:pos x="33" y="54"/>
                </a:cxn>
                <a:cxn ang="0">
                  <a:pos x="33" y="7"/>
                </a:cxn>
                <a:cxn ang="0">
                  <a:pos x="31" y="5"/>
                </a:cxn>
              </a:cxnLst>
              <a:rect l="0" t="0" r="r" b="b"/>
              <a:pathLst>
                <a:path w="38" h="61">
                  <a:moveTo>
                    <a:pt x="31" y="61"/>
                  </a:moveTo>
                  <a:cubicBezTo>
                    <a:pt x="7" y="61"/>
                    <a:pt x="7" y="61"/>
                    <a:pt x="7" y="61"/>
                  </a:cubicBezTo>
                  <a:cubicBezTo>
                    <a:pt x="4" y="61"/>
                    <a:pt x="0" y="58"/>
                    <a:pt x="0" y="5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7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4" y="0"/>
                    <a:pt x="38" y="3"/>
                    <a:pt x="38" y="7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8" y="58"/>
                    <a:pt x="34" y="61"/>
                    <a:pt x="31" y="61"/>
                  </a:cubicBezTo>
                  <a:close/>
                  <a:moveTo>
                    <a:pt x="31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5" y="6"/>
                    <a:pt x="5" y="7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5" y="55"/>
                    <a:pt x="7" y="56"/>
                    <a:pt x="7" y="5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32" y="56"/>
                    <a:pt x="33" y="55"/>
                    <a:pt x="33" y="54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6"/>
                    <a:pt x="32" y="5"/>
                    <a:pt x="31" y="5"/>
                  </a:cubicBez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2" name="Freeform 382"/>
            <p:cNvSpPr>
              <a:spLocks noEditPoints="1"/>
            </p:cNvSpPr>
            <p:nvPr/>
          </p:nvSpPr>
          <p:spPr bwMode="auto">
            <a:xfrm>
              <a:off x="9544050" y="5826126"/>
              <a:ext cx="592138" cy="155575"/>
            </a:xfrm>
            <a:custGeom>
              <a:avLst/>
              <a:gdLst/>
              <a:ahLst/>
              <a:cxnLst>
                <a:cxn ang="0">
                  <a:pos x="179" y="49"/>
                </a:cxn>
                <a:cxn ang="0">
                  <a:pos x="7" y="49"/>
                </a:cxn>
                <a:cxn ang="0">
                  <a:pos x="0" y="42"/>
                </a:cxn>
                <a:cxn ang="0">
                  <a:pos x="0" y="25"/>
                </a:cxn>
                <a:cxn ang="0">
                  <a:pos x="6" y="18"/>
                </a:cxn>
                <a:cxn ang="0">
                  <a:pos x="179" y="0"/>
                </a:cxn>
                <a:cxn ang="0">
                  <a:pos x="183" y="1"/>
                </a:cxn>
                <a:cxn ang="0">
                  <a:pos x="186" y="7"/>
                </a:cxn>
                <a:cxn ang="0">
                  <a:pos x="186" y="42"/>
                </a:cxn>
                <a:cxn ang="0">
                  <a:pos x="179" y="49"/>
                </a:cxn>
                <a:cxn ang="0">
                  <a:pos x="6" y="23"/>
                </a:cxn>
                <a:cxn ang="0">
                  <a:pos x="5" y="25"/>
                </a:cxn>
                <a:cxn ang="0">
                  <a:pos x="5" y="42"/>
                </a:cxn>
                <a:cxn ang="0">
                  <a:pos x="7" y="44"/>
                </a:cxn>
                <a:cxn ang="0">
                  <a:pos x="179" y="44"/>
                </a:cxn>
                <a:cxn ang="0">
                  <a:pos x="181" y="42"/>
                </a:cxn>
                <a:cxn ang="0">
                  <a:pos x="181" y="7"/>
                </a:cxn>
                <a:cxn ang="0">
                  <a:pos x="181" y="6"/>
                </a:cxn>
                <a:cxn ang="0">
                  <a:pos x="180" y="5"/>
                </a:cxn>
                <a:cxn ang="0">
                  <a:pos x="180" y="5"/>
                </a:cxn>
                <a:cxn ang="0">
                  <a:pos x="179" y="5"/>
                </a:cxn>
                <a:cxn ang="0">
                  <a:pos x="6" y="23"/>
                </a:cxn>
              </a:cxnLst>
              <a:rect l="0" t="0" r="r" b="b"/>
              <a:pathLst>
                <a:path w="186" h="49">
                  <a:moveTo>
                    <a:pt x="179" y="49"/>
                  </a:moveTo>
                  <a:cubicBezTo>
                    <a:pt x="7" y="49"/>
                    <a:pt x="7" y="49"/>
                    <a:pt x="7" y="49"/>
                  </a:cubicBezTo>
                  <a:cubicBezTo>
                    <a:pt x="3" y="49"/>
                    <a:pt x="0" y="45"/>
                    <a:pt x="0" y="4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2"/>
                    <a:pt x="2" y="18"/>
                    <a:pt x="6" y="18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81" y="0"/>
                    <a:pt x="182" y="0"/>
                    <a:pt x="183" y="1"/>
                  </a:cubicBezTo>
                  <a:cubicBezTo>
                    <a:pt x="185" y="2"/>
                    <a:pt x="186" y="4"/>
                    <a:pt x="186" y="7"/>
                  </a:cubicBezTo>
                  <a:cubicBezTo>
                    <a:pt x="186" y="42"/>
                    <a:pt x="186" y="42"/>
                    <a:pt x="186" y="42"/>
                  </a:cubicBezTo>
                  <a:cubicBezTo>
                    <a:pt x="186" y="45"/>
                    <a:pt x="184" y="49"/>
                    <a:pt x="179" y="49"/>
                  </a:cubicBezTo>
                  <a:close/>
                  <a:moveTo>
                    <a:pt x="6" y="23"/>
                  </a:moveTo>
                  <a:cubicBezTo>
                    <a:pt x="6" y="23"/>
                    <a:pt x="5" y="24"/>
                    <a:pt x="5" y="25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6" y="44"/>
                    <a:pt x="7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81" y="44"/>
                    <a:pt x="181" y="42"/>
                    <a:pt x="181" y="42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1" y="7"/>
                    <a:pt x="181" y="6"/>
                    <a:pt x="181" y="6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79" y="5"/>
                    <a:pt x="179" y="5"/>
                    <a:pt x="179" y="5"/>
                  </a:cubicBezTo>
                  <a:lnTo>
                    <a:pt x="6" y="23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13" name="组合 512"/>
          <p:cNvGrpSpPr>
            <a:grpSpLocks/>
          </p:cNvGrpSpPr>
          <p:nvPr/>
        </p:nvGrpSpPr>
        <p:grpSpPr>
          <a:xfrm>
            <a:off x="2333034" y="2262672"/>
            <a:ext cx="252000" cy="252000"/>
            <a:chOff x="4310063" y="10947400"/>
            <a:chExt cx="1127125" cy="895350"/>
          </a:xfrm>
          <a:solidFill>
            <a:schemeClr val="bg1"/>
          </a:solidFill>
        </p:grpSpPr>
        <p:sp>
          <p:nvSpPr>
            <p:cNvPr id="514" name="Freeform 366"/>
            <p:cNvSpPr>
              <a:spLocks noEditPoints="1"/>
            </p:cNvSpPr>
            <p:nvPr/>
          </p:nvSpPr>
          <p:spPr bwMode="auto">
            <a:xfrm>
              <a:off x="5256213" y="10947400"/>
              <a:ext cx="152400" cy="101600"/>
            </a:xfrm>
            <a:custGeom>
              <a:avLst/>
              <a:gdLst/>
              <a:ahLst/>
              <a:cxnLst>
                <a:cxn ang="0">
                  <a:pos x="48" y="11"/>
                </a:cxn>
                <a:cxn ang="0">
                  <a:pos x="37" y="0"/>
                </a:cxn>
                <a:cxn ang="0">
                  <a:pos x="10" y="0"/>
                </a:cxn>
                <a:cxn ang="0">
                  <a:pos x="0" y="11"/>
                </a:cxn>
                <a:cxn ang="0">
                  <a:pos x="0" y="32"/>
                </a:cxn>
                <a:cxn ang="0">
                  <a:pos x="48" y="32"/>
                </a:cxn>
                <a:cxn ang="0">
                  <a:pos x="48" y="11"/>
                </a:cxn>
                <a:cxn ang="0">
                  <a:pos x="42" y="27"/>
                </a:cxn>
                <a:cxn ang="0">
                  <a:pos x="5" y="27"/>
                </a:cxn>
                <a:cxn ang="0">
                  <a:pos x="5" y="11"/>
                </a:cxn>
                <a:cxn ang="0">
                  <a:pos x="10" y="6"/>
                </a:cxn>
                <a:cxn ang="0">
                  <a:pos x="37" y="6"/>
                </a:cxn>
                <a:cxn ang="0">
                  <a:pos x="42" y="11"/>
                </a:cxn>
                <a:cxn ang="0">
                  <a:pos x="42" y="27"/>
                </a:cxn>
              </a:cxnLst>
              <a:rect l="0" t="0" r="r" b="b"/>
              <a:pathLst>
                <a:path w="48" h="32">
                  <a:moveTo>
                    <a:pt x="48" y="11"/>
                  </a:moveTo>
                  <a:cubicBezTo>
                    <a:pt x="48" y="5"/>
                    <a:pt x="43" y="0"/>
                    <a:pt x="3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6"/>
                    <a:pt x="0" y="1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48" y="32"/>
                    <a:pt x="48" y="32"/>
                    <a:pt x="48" y="32"/>
                  </a:cubicBezTo>
                  <a:lnTo>
                    <a:pt x="48" y="11"/>
                  </a:lnTo>
                  <a:close/>
                  <a:moveTo>
                    <a:pt x="42" y="27"/>
                  </a:moveTo>
                  <a:cubicBezTo>
                    <a:pt x="5" y="27"/>
                    <a:pt x="5" y="27"/>
                    <a:pt x="5" y="27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8"/>
                    <a:pt x="8" y="6"/>
                    <a:pt x="10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40" y="6"/>
                    <a:pt x="42" y="8"/>
                    <a:pt x="42" y="11"/>
                  </a:cubicBezTo>
                  <a:lnTo>
                    <a:pt x="42" y="27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5" name="Freeform 367"/>
            <p:cNvSpPr>
              <a:spLocks noEditPoints="1"/>
            </p:cNvSpPr>
            <p:nvPr/>
          </p:nvSpPr>
          <p:spPr bwMode="auto">
            <a:xfrm>
              <a:off x="5129213" y="11722100"/>
              <a:ext cx="101600" cy="120650"/>
            </a:xfrm>
            <a:custGeom>
              <a:avLst/>
              <a:gdLst/>
              <a:ahLst/>
              <a:cxnLst>
                <a:cxn ang="0">
                  <a:pos x="0" y="25"/>
                </a:cxn>
                <a:cxn ang="0">
                  <a:pos x="16" y="38"/>
                </a:cxn>
                <a:cxn ang="0">
                  <a:pos x="32" y="25"/>
                </a:cxn>
                <a:cxn ang="0">
                  <a:pos x="32" y="0"/>
                </a:cxn>
                <a:cxn ang="0">
                  <a:pos x="0" y="0"/>
                </a:cxn>
                <a:cxn ang="0">
                  <a:pos x="0" y="25"/>
                </a:cxn>
                <a:cxn ang="0">
                  <a:pos x="6" y="5"/>
                </a:cxn>
                <a:cxn ang="0">
                  <a:pos x="27" y="5"/>
                </a:cxn>
                <a:cxn ang="0">
                  <a:pos x="27" y="25"/>
                </a:cxn>
                <a:cxn ang="0">
                  <a:pos x="16" y="32"/>
                </a:cxn>
                <a:cxn ang="0">
                  <a:pos x="6" y="25"/>
                </a:cxn>
                <a:cxn ang="0">
                  <a:pos x="6" y="5"/>
                </a:cxn>
              </a:cxnLst>
              <a:rect l="0" t="0" r="r" b="b"/>
              <a:pathLst>
                <a:path w="32" h="38">
                  <a:moveTo>
                    <a:pt x="0" y="25"/>
                  </a:moveTo>
                  <a:cubicBezTo>
                    <a:pt x="0" y="32"/>
                    <a:pt x="7" y="38"/>
                    <a:pt x="16" y="38"/>
                  </a:cubicBezTo>
                  <a:cubicBezTo>
                    <a:pt x="25" y="38"/>
                    <a:pt x="32" y="32"/>
                    <a:pt x="32" y="25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  <a:moveTo>
                    <a:pt x="6" y="5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9"/>
                    <a:pt x="22" y="32"/>
                    <a:pt x="16" y="32"/>
                  </a:cubicBezTo>
                  <a:cubicBezTo>
                    <a:pt x="10" y="32"/>
                    <a:pt x="6" y="29"/>
                    <a:pt x="6" y="25"/>
                  </a:cubicBezTo>
                  <a:lnTo>
                    <a:pt x="6" y="5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6" name="Freeform 368"/>
            <p:cNvSpPr>
              <a:spLocks noEditPoints="1"/>
            </p:cNvSpPr>
            <p:nvPr/>
          </p:nvSpPr>
          <p:spPr bwMode="auto">
            <a:xfrm>
              <a:off x="4310063" y="11169650"/>
              <a:ext cx="101600" cy="6731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0" y="13"/>
                </a:cxn>
                <a:cxn ang="0">
                  <a:pos x="0" y="199"/>
                </a:cxn>
                <a:cxn ang="0">
                  <a:pos x="16" y="212"/>
                </a:cxn>
                <a:cxn ang="0">
                  <a:pos x="32" y="199"/>
                </a:cxn>
                <a:cxn ang="0">
                  <a:pos x="32" y="13"/>
                </a:cxn>
                <a:cxn ang="0">
                  <a:pos x="16" y="0"/>
                </a:cxn>
                <a:cxn ang="0">
                  <a:pos x="26" y="199"/>
                </a:cxn>
                <a:cxn ang="0">
                  <a:pos x="16" y="206"/>
                </a:cxn>
                <a:cxn ang="0">
                  <a:pos x="5" y="199"/>
                </a:cxn>
                <a:cxn ang="0">
                  <a:pos x="5" y="13"/>
                </a:cxn>
                <a:cxn ang="0">
                  <a:pos x="16" y="6"/>
                </a:cxn>
                <a:cxn ang="0">
                  <a:pos x="26" y="13"/>
                </a:cxn>
                <a:cxn ang="0">
                  <a:pos x="26" y="199"/>
                </a:cxn>
              </a:cxnLst>
              <a:rect l="0" t="0" r="r" b="b"/>
              <a:pathLst>
                <a:path w="32" h="212">
                  <a:moveTo>
                    <a:pt x="16" y="0"/>
                  </a:moveTo>
                  <a:cubicBezTo>
                    <a:pt x="7" y="0"/>
                    <a:pt x="0" y="6"/>
                    <a:pt x="0" y="13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06"/>
                    <a:pt x="7" y="212"/>
                    <a:pt x="16" y="212"/>
                  </a:cubicBezTo>
                  <a:cubicBezTo>
                    <a:pt x="24" y="212"/>
                    <a:pt x="32" y="206"/>
                    <a:pt x="32" y="199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6"/>
                    <a:pt x="24" y="0"/>
                    <a:pt x="16" y="0"/>
                  </a:cubicBezTo>
                  <a:close/>
                  <a:moveTo>
                    <a:pt x="26" y="199"/>
                  </a:moveTo>
                  <a:cubicBezTo>
                    <a:pt x="26" y="203"/>
                    <a:pt x="21" y="206"/>
                    <a:pt x="16" y="206"/>
                  </a:cubicBezTo>
                  <a:cubicBezTo>
                    <a:pt x="10" y="206"/>
                    <a:pt x="5" y="203"/>
                    <a:pt x="5" y="19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9"/>
                    <a:pt x="10" y="6"/>
                    <a:pt x="16" y="6"/>
                  </a:cubicBezTo>
                  <a:cubicBezTo>
                    <a:pt x="21" y="6"/>
                    <a:pt x="26" y="9"/>
                    <a:pt x="26" y="13"/>
                  </a:cubicBezTo>
                  <a:lnTo>
                    <a:pt x="26" y="199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7" name="Freeform 369"/>
            <p:cNvSpPr>
              <a:spLocks noEditPoints="1"/>
            </p:cNvSpPr>
            <p:nvPr/>
          </p:nvSpPr>
          <p:spPr bwMode="auto">
            <a:xfrm>
              <a:off x="4437063" y="11052175"/>
              <a:ext cx="1000125" cy="657225"/>
            </a:xfrm>
            <a:custGeom>
              <a:avLst/>
              <a:gdLst/>
              <a:ahLst/>
              <a:cxnLst>
                <a:cxn ang="0">
                  <a:pos x="303" y="1"/>
                </a:cxn>
                <a:cxn ang="0">
                  <a:pos x="268" y="35"/>
                </a:cxn>
                <a:cxn ang="0">
                  <a:pos x="267" y="49"/>
                </a:cxn>
                <a:cxn ang="0">
                  <a:pos x="278" y="47"/>
                </a:cxn>
                <a:cxn ang="0">
                  <a:pos x="245" y="68"/>
                </a:cxn>
                <a:cxn ang="0">
                  <a:pos x="224" y="56"/>
                </a:cxn>
                <a:cxn ang="0">
                  <a:pos x="221" y="31"/>
                </a:cxn>
                <a:cxn ang="0">
                  <a:pos x="209" y="11"/>
                </a:cxn>
                <a:cxn ang="0">
                  <a:pos x="202" y="13"/>
                </a:cxn>
                <a:cxn ang="0">
                  <a:pos x="189" y="16"/>
                </a:cxn>
                <a:cxn ang="0">
                  <a:pos x="184" y="18"/>
                </a:cxn>
                <a:cxn ang="0">
                  <a:pos x="166" y="49"/>
                </a:cxn>
                <a:cxn ang="0">
                  <a:pos x="182" y="79"/>
                </a:cxn>
                <a:cxn ang="0">
                  <a:pos x="196" y="72"/>
                </a:cxn>
                <a:cxn ang="0">
                  <a:pos x="207" y="66"/>
                </a:cxn>
                <a:cxn ang="0">
                  <a:pos x="244" y="98"/>
                </a:cxn>
                <a:cxn ang="0">
                  <a:pos x="284" y="73"/>
                </a:cxn>
                <a:cxn ang="0">
                  <a:pos x="284" y="50"/>
                </a:cxn>
                <a:cxn ang="0">
                  <a:pos x="289" y="55"/>
                </a:cxn>
                <a:cxn ang="0">
                  <a:pos x="289" y="66"/>
                </a:cxn>
                <a:cxn ang="0">
                  <a:pos x="280" y="76"/>
                </a:cxn>
                <a:cxn ang="0">
                  <a:pos x="251" y="99"/>
                </a:cxn>
                <a:cxn ang="0">
                  <a:pos x="161" y="120"/>
                </a:cxn>
                <a:cxn ang="0">
                  <a:pos x="176" y="134"/>
                </a:cxn>
                <a:cxn ang="0">
                  <a:pos x="164" y="161"/>
                </a:cxn>
                <a:cxn ang="0">
                  <a:pos x="67" y="130"/>
                </a:cxn>
                <a:cxn ang="0">
                  <a:pos x="60" y="111"/>
                </a:cxn>
                <a:cxn ang="0">
                  <a:pos x="38" y="102"/>
                </a:cxn>
                <a:cxn ang="0">
                  <a:pos x="26" y="81"/>
                </a:cxn>
                <a:cxn ang="0">
                  <a:pos x="29" y="49"/>
                </a:cxn>
                <a:cxn ang="0">
                  <a:pos x="0" y="123"/>
                </a:cxn>
                <a:cxn ang="0">
                  <a:pos x="250" y="141"/>
                </a:cxn>
                <a:cxn ang="0">
                  <a:pos x="310" y="51"/>
                </a:cxn>
                <a:cxn ang="0">
                  <a:pos x="282" y="35"/>
                </a:cxn>
                <a:cxn ang="0">
                  <a:pos x="259" y="49"/>
                </a:cxn>
                <a:cxn ang="0">
                  <a:pos x="195" y="66"/>
                </a:cxn>
                <a:cxn ang="0">
                  <a:pos x="185" y="72"/>
                </a:cxn>
                <a:cxn ang="0">
                  <a:pos x="176" y="61"/>
                </a:cxn>
                <a:cxn ang="0">
                  <a:pos x="167" y="28"/>
                </a:cxn>
                <a:cxn ang="0">
                  <a:pos x="190" y="22"/>
                </a:cxn>
                <a:cxn ang="0">
                  <a:pos x="196" y="20"/>
                </a:cxn>
                <a:cxn ang="0">
                  <a:pos x="207" y="17"/>
                </a:cxn>
                <a:cxn ang="0">
                  <a:pos x="213" y="23"/>
                </a:cxn>
                <a:cxn ang="0">
                  <a:pos x="222" y="47"/>
                </a:cxn>
                <a:cxn ang="0">
                  <a:pos x="281" y="68"/>
                </a:cxn>
                <a:cxn ang="0">
                  <a:pos x="245" y="93"/>
                </a:cxn>
                <a:cxn ang="0">
                  <a:pos x="218" y="65"/>
                </a:cxn>
                <a:cxn ang="0">
                  <a:pos x="280" y="54"/>
                </a:cxn>
                <a:cxn ang="0">
                  <a:pos x="5" y="64"/>
                </a:cxn>
                <a:cxn ang="0">
                  <a:pos x="22" y="87"/>
                </a:cxn>
                <a:cxn ang="0">
                  <a:pos x="14" y="107"/>
                </a:cxn>
                <a:cxn ang="0">
                  <a:pos x="5" y="196"/>
                </a:cxn>
                <a:cxn ang="0">
                  <a:pos x="56" y="124"/>
                </a:cxn>
                <a:cxn ang="0">
                  <a:pos x="110" y="166"/>
                </a:cxn>
                <a:cxn ang="0">
                  <a:pos x="174" y="161"/>
                </a:cxn>
                <a:cxn ang="0">
                  <a:pos x="180" y="129"/>
                </a:cxn>
                <a:cxn ang="0">
                  <a:pos x="238" y="116"/>
                </a:cxn>
                <a:cxn ang="0">
                  <a:pos x="256" y="140"/>
                </a:cxn>
                <a:cxn ang="0">
                  <a:pos x="257" y="101"/>
                </a:cxn>
                <a:cxn ang="0">
                  <a:pos x="291" y="74"/>
                </a:cxn>
                <a:cxn ang="0">
                  <a:pos x="294" y="67"/>
                </a:cxn>
                <a:cxn ang="0">
                  <a:pos x="294" y="52"/>
                </a:cxn>
                <a:cxn ang="0">
                  <a:pos x="297" y="45"/>
                </a:cxn>
              </a:cxnLst>
              <a:rect l="0" t="0" r="r" b="b"/>
              <a:pathLst>
                <a:path w="315" h="207">
                  <a:moveTo>
                    <a:pt x="310" y="51"/>
                  </a:moveTo>
                  <a:cubicBezTo>
                    <a:pt x="309" y="44"/>
                    <a:pt x="303" y="40"/>
                    <a:pt x="297" y="40"/>
                  </a:cubicBezTo>
                  <a:cubicBezTo>
                    <a:pt x="285" y="40"/>
                    <a:pt x="285" y="40"/>
                    <a:pt x="285" y="40"/>
                  </a:cubicBezTo>
                  <a:cubicBezTo>
                    <a:pt x="297" y="38"/>
                    <a:pt x="306" y="27"/>
                    <a:pt x="306" y="13"/>
                  </a:cubicBezTo>
                  <a:cubicBezTo>
                    <a:pt x="306" y="10"/>
                    <a:pt x="305" y="6"/>
                    <a:pt x="303" y="1"/>
                  </a:cubicBezTo>
                  <a:cubicBezTo>
                    <a:pt x="303" y="0"/>
                    <a:pt x="303" y="0"/>
                    <a:pt x="303" y="0"/>
                  </a:cubicBezTo>
                  <a:cubicBezTo>
                    <a:pt x="262" y="0"/>
                    <a:pt x="262" y="0"/>
                    <a:pt x="262" y="0"/>
                  </a:cubicBezTo>
                  <a:cubicBezTo>
                    <a:pt x="261" y="1"/>
                    <a:pt x="261" y="1"/>
                    <a:pt x="261" y="1"/>
                  </a:cubicBezTo>
                  <a:cubicBezTo>
                    <a:pt x="258" y="5"/>
                    <a:pt x="258" y="11"/>
                    <a:pt x="258" y="13"/>
                  </a:cubicBezTo>
                  <a:cubicBezTo>
                    <a:pt x="258" y="22"/>
                    <a:pt x="261" y="29"/>
                    <a:pt x="268" y="35"/>
                  </a:cubicBezTo>
                  <a:cubicBezTo>
                    <a:pt x="271" y="37"/>
                    <a:pt x="274" y="39"/>
                    <a:pt x="278" y="40"/>
                  </a:cubicBezTo>
                  <a:cubicBezTo>
                    <a:pt x="265" y="40"/>
                    <a:pt x="265" y="40"/>
                    <a:pt x="265" y="40"/>
                  </a:cubicBezTo>
                  <a:cubicBezTo>
                    <a:pt x="259" y="40"/>
                    <a:pt x="254" y="45"/>
                    <a:pt x="253" y="51"/>
                  </a:cubicBezTo>
                  <a:cubicBezTo>
                    <a:pt x="252" y="62"/>
                    <a:pt x="252" y="62"/>
                    <a:pt x="252" y="62"/>
                  </a:cubicBezTo>
                  <a:cubicBezTo>
                    <a:pt x="267" y="49"/>
                    <a:pt x="267" y="49"/>
                    <a:pt x="267" y="49"/>
                  </a:cubicBezTo>
                  <a:cubicBezTo>
                    <a:pt x="269" y="48"/>
                    <a:pt x="269" y="48"/>
                    <a:pt x="269" y="48"/>
                  </a:cubicBezTo>
                  <a:cubicBezTo>
                    <a:pt x="270" y="48"/>
                    <a:pt x="271" y="48"/>
                    <a:pt x="271" y="47"/>
                  </a:cubicBezTo>
                  <a:cubicBezTo>
                    <a:pt x="271" y="47"/>
                    <a:pt x="272" y="47"/>
                    <a:pt x="272" y="47"/>
                  </a:cubicBezTo>
                  <a:cubicBezTo>
                    <a:pt x="273" y="47"/>
                    <a:pt x="273" y="47"/>
                    <a:pt x="274" y="47"/>
                  </a:cubicBezTo>
                  <a:cubicBezTo>
                    <a:pt x="278" y="47"/>
                    <a:pt x="278" y="47"/>
                    <a:pt x="278" y="47"/>
                  </a:cubicBezTo>
                  <a:cubicBezTo>
                    <a:pt x="278" y="47"/>
                    <a:pt x="279" y="47"/>
                    <a:pt x="279" y="47"/>
                  </a:cubicBezTo>
                  <a:cubicBezTo>
                    <a:pt x="280" y="47"/>
                    <a:pt x="280" y="48"/>
                    <a:pt x="280" y="48"/>
                  </a:cubicBezTo>
                  <a:cubicBezTo>
                    <a:pt x="280" y="48"/>
                    <a:pt x="280" y="48"/>
                    <a:pt x="280" y="48"/>
                  </a:cubicBezTo>
                  <a:cubicBezTo>
                    <a:pt x="276" y="47"/>
                    <a:pt x="272" y="47"/>
                    <a:pt x="268" y="49"/>
                  </a:cubicBezTo>
                  <a:cubicBezTo>
                    <a:pt x="245" y="68"/>
                    <a:pt x="245" y="68"/>
                    <a:pt x="245" y="68"/>
                  </a:cubicBezTo>
                  <a:cubicBezTo>
                    <a:pt x="224" y="61"/>
                    <a:pt x="224" y="61"/>
                    <a:pt x="224" y="61"/>
                  </a:cubicBezTo>
                  <a:cubicBezTo>
                    <a:pt x="222" y="60"/>
                    <a:pt x="219" y="59"/>
                    <a:pt x="217" y="60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20" y="58"/>
                    <a:pt x="222" y="56"/>
                    <a:pt x="224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7" y="53"/>
                    <a:pt x="228" y="49"/>
                    <a:pt x="227" y="46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43"/>
                    <a:pt x="225" y="41"/>
                    <a:pt x="224" y="39"/>
                  </a:cubicBezTo>
                  <a:cubicBezTo>
                    <a:pt x="223" y="36"/>
                    <a:pt x="222" y="34"/>
                    <a:pt x="221" y="31"/>
                  </a:cubicBezTo>
                  <a:cubicBezTo>
                    <a:pt x="221" y="30"/>
                    <a:pt x="221" y="29"/>
                    <a:pt x="220" y="28"/>
                  </a:cubicBezTo>
                  <a:cubicBezTo>
                    <a:pt x="220" y="27"/>
                    <a:pt x="220" y="26"/>
                    <a:pt x="219" y="24"/>
                  </a:cubicBezTo>
                  <a:cubicBezTo>
                    <a:pt x="219" y="23"/>
                    <a:pt x="218" y="22"/>
                    <a:pt x="218" y="21"/>
                  </a:cubicBezTo>
                  <a:cubicBezTo>
                    <a:pt x="217" y="20"/>
                    <a:pt x="217" y="18"/>
                    <a:pt x="216" y="18"/>
                  </a:cubicBezTo>
                  <a:cubicBezTo>
                    <a:pt x="215" y="14"/>
                    <a:pt x="212" y="11"/>
                    <a:pt x="209" y="11"/>
                  </a:cubicBezTo>
                  <a:cubicBezTo>
                    <a:pt x="207" y="12"/>
                    <a:pt x="206" y="12"/>
                    <a:pt x="206" y="12"/>
                  </a:cubicBezTo>
                  <a:cubicBezTo>
                    <a:pt x="205" y="12"/>
                    <a:pt x="205" y="12"/>
                    <a:pt x="205" y="12"/>
                  </a:cubicBezTo>
                  <a:cubicBezTo>
                    <a:pt x="204" y="12"/>
                    <a:pt x="204" y="12"/>
                    <a:pt x="204" y="12"/>
                  </a:cubicBezTo>
                  <a:cubicBezTo>
                    <a:pt x="204" y="12"/>
                    <a:pt x="204" y="12"/>
                    <a:pt x="204" y="12"/>
                  </a:cubicBezTo>
                  <a:cubicBezTo>
                    <a:pt x="203" y="13"/>
                    <a:pt x="203" y="13"/>
                    <a:pt x="202" y="13"/>
                  </a:cubicBezTo>
                  <a:cubicBezTo>
                    <a:pt x="201" y="13"/>
                    <a:pt x="200" y="13"/>
                    <a:pt x="199" y="14"/>
                  </a:cubicBezTo>
                  <a:cubicBezTo>
                    <a:pt x="198" y="14"/>
                    <a:pt x="198" y="14"/>
                    <a:pt x="197" y="14"/>
                  </a:cubicBezTo>
                  <a:cubicBezTo>
                    <a:pt x="196" y="14"/>
                    <a:pt x="195" y="15"/>
                    <a:pt x="194" y="15"/>
                  </a:cubicBezTo>
                  <a:cubicBezTo>
                    <a:pt x="193" y="15"/>
                    <a:pt x="193" y="16"/>
                    <a:pt x="192" y="16"/>
                  </a:cubicBezTo>
                  <a:cubicBezTo>
                    <a:pt x="191" y="16"/>
                    <a:pt x="190" y="16"/>
                    <a:pt x="189" y="16"/>
                  </a:cubicBezTo>
                  <a:cubicBezTo>
                    <a:pt x="189" y="17"/>
                    <a:pt x="188" y="17"/>
                    <a:pt x="188" y="17"/>
                  </a:cubicBezTo>
                  <a:cubicBezTo>
                    <a:pt x="188" y="17"/>
                    <a:pt x="187" y="17"/>
                    <a:pt x="187" y="17"/>
                  </a:cubicBezTo>
                  <a:cubicBezTo>
                    <a:pt x="187" y="17"/>
                    <a:pt x="187" y="17"/>
                    <a:pt x="187" y="17"/>
                  </a:cubicBezTo>
                  <a:cubicBezTo>
                    <a:pt x="186" y="17"/>
                    <a:pt x="186" y="17"/>
                    <a:pt x="186" y="17"/>
                  </a:cubicBezTo>
                  <a:cubicBezTo>
                    <a:pt x="186" y="18"/>
                    <a:pt x="185" y="18"/>
                    <a:pt x="184" y="18"/>
                  </a:cubicBezTo>
                  <a:cubicBezTo>
                    <a:pt x="183" y="18"/>
                    <a:pt x="182" y="18"/>
                    <a:pt x="181" y="19"/>
                  </a:cubicBezTo>
                  <a:cubicBezTo>
                    <a:pt x="177" y="20"/>
                    <a:pt x="171" y="21"/>
                    <a:pt x="166" y="23"/>
                  </a:cubicBezTo>
                  <a:cubicBezTo>
                    <a:pt x="164" y="23"/>
                    <a:pt x="162" y="25"/>
                    <a:pt x="161" y="27"/>
                  </a:cubicBezTo>
                  <a:cubicBezTo>
                    <a:pt x="160" y="29"/>
                    <a:pt x="159" y="32"/>
                    <a:pt x="160" y="35"/>
                  </a:cubicBezTo>
                  <a:cubicBezTo>
                    <a:pt x="162" y="40"/>
                    <a:pt x="164" y="44"/>
                    <a:pt x="166" y="49"/>
                  </a:cubicBezTo>
                  <a:cubicBezTo>
                    <a:pt x="166" y="50"/>
                    <a:pt x="167" y="52"/>
                    <a:pt x="167" y="53"/>
                  </a:cubicBezTo>
                  <a:cubicBezTo>
                    <a:pt x="168" y="57"/>
                    <a:pt x="170" y="60"/>
                    <a:pt x="171" y="63"/>
                  </a:cubicBezTo>
                  <a:cubicBezTo>
                    <a:pt x="172" y="66"/>
                    <a:pt x="173" y="69"/>
                    <a:pt x="174" y="72"/>
                  </a:cubicBezTo>
                  <a:cubicBezTo>
                    <a:pt x="175" y="74"/>
                    <a:pt x="176" y="77"/>
                    <a:pt x="182" y="79"/>
                  </a:cubicBezTo>
                  <a:cubicBezTo>
                    <a:pt x="182" y="79"/>
                    <a:pt x="182" y="79"/>
                    <a:pt x="182" y="79"/>
                  </a:cubicBezTo>
                  <a:cubicBezTo>
                    <a:pt x="184" y="79"/>
                    <a:pt x="184" y="79"/>
                    <a:pt x="185" y="78"/>
                  </a:cubicBezTo>
                  <a:cubicBezTo>
                    <a:pt x="185" y="78"/>
                    <a:pt x="186" y="78"/>
                    <a:pt x="186" y="78"/>
                  </a:cubicBezTo>
                  <a:cubicBezTo>
                    <a:pt x="187" y="77"/>
                    <a:pt x="188" y="76"/>
                    <a:pt x="189" y="76"/>
                  </a:cubicBezTo>
                  <a:cubicBezTo>
                    <a:pt x="190" y="75"/>
                    <a:pt x="191" y="74"/>
                    <a:pt x="192" y="74"/>
                  </a:cubicBezTo>
                  <a:cubicBezTo>
                    <a:pt x="194" y="73"/>
                    <a:pt x="195" y="72"/>
                    <a:pt x="196" y="72"/>
                  </a:cubicBezTo>
                  <a:cubicBezTo>
                    <a:pt x="197" y="71"/>
                    <a:pt x="197" y="71"/>
                    <a:pt x="198" y="71"/>
                  </a:cubicBezTo>
                  <a:cubicBezTo>
                    <a:pt x="199" y="70"/>
                    <a:pt x="200" y="69"/>
                    <a:pt x="201" y="69"/>
                  </a:cubicBezTo>
                  <a:cubicBezTo>
                    <a:pt x="202" y="69"/>
                    <a:pt x="203" y="68"/>
                    <a:pt x="204" y="67"/>
                  </a:cubicBezTo>
                  <a:cubicBezTo>
                    <a:pt x="205" y="67"/>
                    <a:pt x="205" y="66"/>
                    <a:pt x="206" y="66"/>
                  </a:cubicBezTo>
                  <a:cubicBezTo>
                    <a:pt x="207" y="66"/>
                    <a:pt x="207" y="66"/>
                    <a:pt x="207" y="66"/>
                  </a:cubicBezTo>
                  <a:cubicBezTo>
                    <a:pt x="206" y="67"/>
                    <a:pt x="206" y="68"/>
                    <a:pt x="206" y="69"/>
                  </a:cubicBezTo>
                  <a:cubicBezTo>
                    <a:pt x="206" y="73"/>
                    <a:pt x="206" y="84"/>
                    <a:pt x="214" y="87"/>
                  </a:cubicBezTo>
                  <a:cubicBezTo>
                    <a:pt x="216" y="87"/>
                    <a:pt x="216" y="87"/>
                    <a:pt x="216" y="87"/>
                  </a:cubicBezTo>
                  <a:cubicBezTo>
                    <a:pt x="243" y="98"/>
                    <a:pt x="243" y="98"/>
                    <a:pt x="243" y="98"/>
                  </a:cubicBezTo>
                  <a:cubicBezTo>
                    <a:pt x="244" y="98"/>
                    <a:pt x="244" y="98"/>
                    <a:pt x="244" y="98"/>
                  </a:cubicBezTo>
                  <a:cubicBezTo>
                    <a:pt x="245" y="98"/>
                    <a:pt x="246" y="98"/>
                    <a:pt x="247" y="98"/>
                  </a:cubicBezTo>
                  <a:cubicBezTo>
                    <a:pt x="250" y="98"/>
                    <a:pt x="253" y="97"/>
                    <a:pt x="255" y="95"/>
                  </a:cubicBezTo>
                  <a:cubicBezTo>
                    <a:pt x="255" y="95"/>
                    <a:pt x="255" y="95"/>
                    <a:pt x="255" y="95"/>
                  </a:cubicBezTo>
                  <a:cubicBezTo>
                    <a:pt x="256" y="95"/>
                    <a:pt x="258" y="94"/>
                    <a:pt x="259" y="93"/>
                  </a:cubicBezTo>
                  <a:cubicBezTo>
                    <a:pt x="284" y="73"/>
                    <a:pt x="284" y="73"/>
                    <a:pt x="284" y="73"/>
                  </a:cubicBezTo>
                  <a:cubicBezTo>
                    <a:pt x="284" y="72"/>
                    <a:pt x="284" y="72"/>
                    <a:pt x="284" y="72"/>
                  </a:cubicBezTo>
                  <a:cubicBezTo>
                    <a:pt x="288" y="69"/>
                    <a:pt x="290" y="65"/>
                    <a:pt x="290" y="61"/>
                  </a:cubicBezTo>
                  <a:cubicBezTo>
                    <a:pt x="290" y="58"/>
                    <a:pt x="289" y="54"/>
                    <a:pt x="287" y="52"/>
                  </a:cubicBezTo>
                  <a:cubicBezTo>
                    <a:pt x="286" y="51"/>
                    <a:pt x="285" y="51"/>
                    <a:pt x="284" y="50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3" y="50"/>
                    <a:pt x="283" y="49"/>
                    <a:pt x="282" y="49"/>
                  </a:cubicBezTo>
                  <a:cubicBezTo>
                    <a:pt x="284" y="50"/>
                    <a:pt x="285" y="50"/>
                    <a:pt x="285" y="50"/>
                  </a:cubicBezTo>
                  <a:cubicBezTo>
                    <a:pt x="286" y="52"/>
                    <a:pt x="286" y="52"/>
                    <a:pt x="286" y="52"/>
                  </a:cubicBezTo>
                  <a:cubicBezTo>
                    <a:pt x="287" y="52"/>
                    <a:pt x="287" y="53"/>
                    <a:pt x="288" y="53"/>
                  </a:cubicBezTo>
                  <a:cubicBezTo>
                    <a:pt x="288" y="54"/>
                    <a:pt x="289" y="55"/>
                    <a:pt x="289" y="55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0" y="62"/>
                    <a:pt x="290" y="62"/>
                    <a:pt x="290" y="63"/>
                  </a:cubicBezTo>
                  <a:cubicBezTo>
                    <a:pt x="290" y="64"/>
                    <a:pt x="290" y="64"/>
                    <a:pt x="289" y="65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9" y="66"/>
                    <a:pt x="289" y="66"/>
                    <a:pt x="289" y="66"/>
                  </a:cubicBezTo>
                  <a:cubicBezTo>
                    <a:pt x="289" y="67"/>
                    <a:pt x="289" y="67"/>
                    <a:pt x="288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70"/>
                    <a:pt x="287" y="70"/>
                    <a:pt x="287" y="70"/>
                  </a:cubicBezTo>
                  <a:cubicBezTo>
                    <a:pt x="286" y="71"/>
                    <a:pt x="286" y="72"/>
                    <a:pt x="285" y="73"/>
                  </a:cubicBezTo>
                  <a:cubicBezTo>
                    <a:pt x="280" y="76"/>
                    <a:pt x="280" y="76"/>
                    <a:pt x="280" y="76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7" y="95"/>
                    <a:pt x="256" y="96"/>
                    <a:pt x="255" y="96"/>
                  </a:cubicBezTo>
                  <a:cubicBezTo>
                    <a:pt x="254" y="97"/>
                    <a:pt x="254" y="97"/>
                    <a:pt x="253" y="97"/>
                  </a:cubicBezTo>
                  <a:cubicBezTo>
                    <a:pt x="253" y="97"/>
                    <a:pt x="252" y="98"/>
                    <a:pt x="252" y="98"/>
                  </a:cubicBezTo>
                  <a:cubicBezTo>
                    <a:pt x="251" y="99"/>
                    <a:pt x="251" y="99"/>
                    <a:pt x="251" y="99"/>
                  </a:cubicBezTo>
                  <a:cubicBezTo>
                    <a:pt x="250" y="120"/>
                    <a:pt x="250" y="120"/>
                    <a:pt x="250" y="120"/>
                  </a:cubicBezTo>
                  <a:cubicBezTo>
                    <a:pt x="249" y="115"/>
                    <a:pt x="244" y="111"/>
                    <a:pt x="238" y="111"/>
                  </a:cubicBezTo>
                  <a:cubicBezTo>
                    <a:pt x="114" y="111"/>
                    <a:pt x="114" y="111"/>
                    <a:pt x="114" y="111"/>
                  </a:cubicBezTo>
                  <a:cubicBezTo>
                    <a:pt x="127" y="120"/>
                    <a:pt x="127" y="120"/>
                    <a:pt x="127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4" y="122"/>
                    <a:pt x="164" y="122"/>
                    <a:pt x="164" y="122"/>
                  </a:cubicBezTo>
                  <a:cubicBezTo>
                    <a:pt x="171" y="125"/>
                    <a:pt x="171" y="125"/>
                    <a:pt x="171" y="125"/>
                  </a:cubicBezTo>
                  <a:cubicBezTo>
                    <a:pt x="173" y="128"/>
                    <a:pt x="173" y="128"/>
                    <a:pt x="173" y="128"/>
                  </a:cubicBezTo>
                  <a:cubicBezTo>
                    <a:pt x="175" y="131"/>
                    <a:pt x="175" y="131"/>
                    <a:pt x="175" y="131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6" y="148"/>
                    <a:pt x="176" y="148"/>
                    <a:pt x="176" y="148"/>
                  </a:cubicBezTo>
                  <a:cubicBezTo>
                    <a:pt x="175" y="152"/>
                    <a:pt x="175" y="152"/>
                    <a:pt x="175" y="152"/>
                  </a:cubicBezTo>
                  <a:cubicBezTo>
                    <a:pt x="173" y="155"/>
                    <a:pt x="173" y="155"/>
                    <a:pt x="173" y="155"/>
                  </a:cubicBezTo>
                  <a:cubicBezTo>
                    <a:pt x="171" y="157"/>
                    <a:pt x="171" y="157"/>
                    <a:pt x="171" y="157"/>
                  </a:cubicBezTo>
                  <a:cubicBezTo>
                    <a:pt x="164" y="161"/>
                    <a:pt x="164" y="161"/>
                    <a:pt x="164" y="161"/>
                  </a:cubicBezTo>
                  <a:cubicBezTo>
                    <a:pt x="161" y="162"/>
                    <a:pt x="161" y="162"/>
                    <a:pt x="161" y="162"/>
                  </a:cubicBezTo>
                  <a:cubicBezTo>
                    <a:pt x="121" y="162"/>
                    <a:pt x="121" y="162"/>
                    <a:pt x="121" y="162"/>
                  </a:cubicBezTo>
                  <a:cubicBezTo>
                    <a:pt x="118" y="162"/>
                    <a:pt x="115" y="162"/>
                    <a:pt x="113" y="161"/>
                  </a:cubicBezTo>
                  <a:cubicBezTo>
                    <a:pt x="109" y="159"/>
                    <a:pt x="109" y="159"/>
                    <a:pt x="109" y="159"/>
                  </a:cubicBezTo>
                  <a:cubicBezTo>
                    <a:pt x="67" y="130"/>
                    <a:pt x="67" y="130"/>
                    <a:pt x="67" y="130"/>
                  </a:cubicBezTo>
                  <a:cubicBezTo>
                    <a:pt x="65" y="127"/>
                    <a:pt x="65" y="127"/>
                    <a:pt x="65" y="127"/>
                  </a:cubicBezTo>
                  <a:cubicBezTo>
                    <a:pt x="63" y="125"/>
                    <a:pt x="63" y="125"/>
                    <a:pt x="63" y="125"/>
                  </a:cubicBezTo>
                  <a:cubicBezTo>
                    <a:pt x="61" y="122"/>
                    <a:pt x="61" y="122"/>
                    <a:pt x="61" y="122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1"/>
                    <a:pt x="60" y="111"/>
                    <a:pt x="60" y="111"/>
                  </a:cubicBezTo>
                  <a:cubicBezTo>
                    <a:pt x="42" y="111"/>
                    <a:pt x="42" y="111"/>
                    <a:pt x="42" y="111"/>
                  </a:cubicBezTo>
                  <a:cubicBezTo>
                    <a:pt x="43" y="111"/>
                    <a:pt x="44" y="110"/>
                    <a:pt x="45" y="109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2" y="104"/>
                    <a:pt x="40" y="103"/>
                    <a:pt x="38" y="102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2" y="97"/>
                    <a:pt x="28" y="92"/>
                    <a:pt x="26" y="86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4"/>
                    <a:pt x="26" y="83"/>
                    <a:pt x="26" y="82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25" y="80"/>
                    <a:pt x="25" y="80"/>
                    <a:pt x="25" y="80"/>
                  </a:cubicBezTo>
                  <a:cubicBezTo>
                    <a:pt x="25" y="80"/>
                    <a:pt x="25" y="79"/>
                    <a:pt x="24" y="79"/>
                  </a:cubicBezTo>
                  <a:cubicBezTo>
                    <a:pt x="24" y="79"/>
                    <a:pt x="24" y="79"/>
                    <a:pt x="24" y="79"/>
                  </a:cubicBezTo>
                  <a:cubicBezTo>
                    <a:pt x="22" y="70"/>
                    <a:pt x="23" y="61"/>
                    <a:pt x="27" y="53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6" y="49"/>
                    <a:pt x="0" y="56"/>
                    <a:pt x="0" y="64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3"/>
                    <a:pt x="4" y="109"/>
                    <a:pt x="10" y="111"/>
                  </a:cubicBezTo>
                  <a:cubicBezTo>
                    <a:pt x="4" y="112"/>
                    <a:pt x="0" y="117"/>
                    <a:pt x="0" y="123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202"/>
                    <a:pt x="5" y="207"/>
                    <a:pt x="11" y="207"/>
                  </a:cubicBezTo>
                  <a:cubicBezTo>
                    <a:pt x="238" y="207"/>
                    <a:pt x="238" y="207"/>
                    <a:pt x="238" y="207"/>
                  </a:cubicBezTo>
                  <a:cubicBezTo>
                    <a:pt x="245" y="207"/>
                    <a:pt x="250" y="202"/>
                    <a:pt x="250" y="196"/>
                  </a:cubicBezTo>
                  <a:cubicBezTo>
                    <a:pt x="250" y="141"/>
                    <a:pt x="250" y="141"/>
                    <a:pt x="250" y="141"/>
                  </a:cubicBezTo>
                  <a:cubicBezTo>
                    <a:pt x="251" y="142"/>
                    <a:pt x="251" y="143"/>
                    <a:pt x="252" y="144"/>
                  </a:cubicBezTo>
                  <a:cubicBezTo>
                    <a:pt x="254" y="146"/>
                    <a:pt x="258" y="148"/>
                    <a:pt x="261" y="148"/>
                  </a:cubicBezTo>
                  <a:cubicBezTo>
                    <a:pt x="302" y="148"/>
                    <a:pt x="302" y="148"/>
                    <a:pt x="302" y="148"/>
                  </a:cubicBezTo>
                  <a:cubicBezTo>
                    <a:pt x="308" y="148"/>
                    <a:pt x="315" y="143"/>
                    <a:pt x="315" y="135"/>
                  </a:cubicBezTo>
                  <a:lnTo>
                    <a:pt x="310" y="51"/>
                  </a:lnTo>
                  <a:close/>
                  <a:moveTo>
                    <a:pt x="263" y="13"/>
                  </a:moveTo>
                  <a:cubicBezTo>
                    <a:pt x="263" y="11"/>
                    <a:pt x="263" y="8"/>
                    <a:pt x="265" y="5"/>
                  </a:cubicBezTo>
                  <a:cubicBezTo>
                    <a:pt x="299" y="5"/>
                    <a:pt x="299" y="5"/>
                    <a:pt x="299" y="5"/>
                  </a:cubicBezTo>
                  <a:cubicBezTo>
                    <a:pt x="300" y="8"/>
                    <a:pt x="301" y="11"/>
                    <a:pt x="301" y="13"/>
                  </a:cubicBezTo>
                  <a:cubicBezTo>
                    <a:pt x="301" y="25"/>
                    <a:pt x="292" y="35"/>
                    <a:pt x="282" y="35"/>
                  </a:cubicBezTo>
                  <a:cubicBezTo>
                    <a:pt x="278" y="35"/>
                    <a:pt x="274" y="33"/>
                    <a:pt x="271" y="31"/>
                  </a:cubicBezTo>
                  <a:cubicBezTo>
                    <a:pt x="265" y="26"/>
                    <a:pt x="263" y="20"/>
                    <a:pt x="263" y="13"/>
                  </a:cubicBezTo>
                  <a:close/>
                  <a:moveTo>
                    <a:pt x="259" y="49"/>
                  </a:moveTo>
                  <a:cubicBezTo>
                    <a:pt x="260" y="47"/>
                    <a:pt x="262" y="45"/>
                    <a:pt x="265" y="45"/>
                  </a:cubicBezTo>
                  <a:lnTo>
                    <a:pt x="259" y="49"/>
                  </a:lnTo>
                  <a:close/>
                  <a:moveTo>
                    <a:pt x="205" y="61"/>
                  </a:moveTo>
                  <a:cubicBezTo>
                    <a:pt x="204" y="61"/>
                    <a:pt x="204" y="61"/>
                    <a:pt x="203" y="62"/>
                  </a:cubicBezTo>
                  <a:cubicBezTo>
                    <a:pt x="203" y="62"/>
                    <a:pt x="202" y="63"/>
                    <a:pt x="201" y="63"/>
                  </a:cubicBezTo>
                  <a:cubicBezTo>
                    <a:pt x="200" y="63"/>
                    <a:pt x="199" y="64"/>
                    <a:pt x="199" y="64"/>
                  </a:cubicBezTo>
                  <a:cubicBezTo>
                    <a:pt x="197" y="65"/>
                    <a:pt x="196" y="66"/>
                    <a:pt x="195" y="66"/>
                  </a:cubicBezTo>
                  <a:cubicBezTo>
                    <a:pt x="195" y="67"/>
                    <a:pt x="194" y="67"/>
                    <a:pt x="194" y="67"/>
                  </a:cubicBezTo>
                  <a:cubicBezTo>
                    <a:pt x="192" y="68"/>
                    <a:pt x="191" y="69"/>
                    <a:pt x="190" y="69"/>
                  </a:cubicBezTo>
                  <a:cubicBezTo>
                    <a:pt x="189" y="70"/>
                    <a:pt x="187" y="71"/>
                    <a:pt x="186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4" y="73"/>
                    <a:pt x="184" y="73"/>
                    <a:pt x="184" y="73"/>
                  </a:cubicBezTo>
                  <a:cubicBezTo>
                    <a:pt x="183" y="73"/>
                    <a:pt x="183" y="73"/>
                    <a:pt x="182" y="74"/>
                  </a:cubicBezTo>
                  <a:cubicBezTo>
                    <a:pt x="182" y="74"/>
                    <a:pt x="182" y="74"/>
                    <a:pt x="182" y="74"/>
                  </a:cubicBezTo>
                  <a:cubicBezTo>
                    <a:pt x="181" y="73"/>
                    <a:pt x="180" y="72"/>
                    <a:pt x="179" y="71"/>
                  </a:cubicBezTo>
                  <a:cubicBezTo>
                    <a:pt x="178" y="68"/>
                    <a:pt x="177" y="64"/>
                    <a:pt x="176" y="61"/>
                  </a:cubicBezTo>
                  <a:cubicBezTo>
                    <a:pt x="174" y="58"/>
                    <a:pt x="173" y="55"/>
                    <a:pt x="172" y="52"/>
                  </a:cubicBezTo>
                  <a:cubicBezTo>
                    <a:pt x="172" y="50"/>
                    <a:pt x="171" y="49"/>
                    <a:pt x="171" y="47"/>
                  </a:cubicBezTo>
                  <a:cubicBezTo>
                    <a:pt x="169" y="43"/>
                    <a:pt x="167" y="38"/>
                    <a:pt x="165" y="34"/>
                  </a:cubicBezTo>
                  <a:cubicBezTo>
                    <a:pt x="165" y="32"/>
                    <a:pt x="165" y="30"/>
                    <a:pt x="166" y="29"/>
                  </a:cubicBezTo>
                  <a:cubicBezTo>
                    <a:pt x="166" y="28"/>
                    <a:pt x="167" y="28"/>
                    <a:pt x="167" y="28"/>
                  </a:cubicBezTo>
                  <a:cubicBezTo>
                    <a:pt x="172" y="26"/>
                    <a:pt x="178" y="25"/>
                    <a:pt x="183" y="24"/>
                  </a:cubicBezTo>
                  <a:cubicBezTo>
                    <a:pt x="184" y="23"/>
                    <a:pt x="184" y="23"/>
                    <a:pt x="184" y="23"/>
                  </a:cubicBezTo>
                  <a:cubicBezTo>
                    <a:pt x="184" y="23"/>
                    <a:pt x="185" y="23"/>
                    <a:pt x="185" y="23"/>
                  </a:cubicBezTo>
                  <a:cubicBezTo>
                    <a:pt x="186" y="23"/>
                    <a:pt x="187" y="23"/>
                    <a:pt x="188" y="22"/>
                  </a:cubicBezTo>
                  <a:cubicBezTo>
                    <a:pt x="189" y="22"/>
                    <a:pt x="189" y="22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1" y="22"/>
                    <a:pt x="191" y="22"/>
                    <a:pt x="191" y="22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2" y="21"/>
                    <a:pt x="192" y="21"/>
                    <a:pt x="193" y="21"/>
                  </a:cubicBezTo>
                  <a:cubicBezTo>
                    <a:pt x="194" y="21"/>
                    <a:pt x="195" y="20"/>
                    <a:pt x="196" y="20"/>
                  </a:cubicBezTo>
                  <a:cubicBezTo>
                    <a:pt x="197" y="20"/>
                    <a:pt x="197" y="20"/>
                    <a:pt x="198" y="19"/>
                  </a:cubicBezTo>
                  <a:cubicBezTo>
                    <a:pt x="199" y="19"/>
                    <a:pt x="200" y="19"/>
                    <a:pt x="201" y="19"/>
                  </a:cubicBezTo>
                  <a:cubicBezTo>
                    <a:pt x="201" y="18"/>
                    <a:pt x="202" y="18"/>
                    <a:pt x="203" y="18"/>
                  </a:cubicBezTo>
                  <a:cubicBezTo>
                    <a:pt x="204" y="18"/>
                    <a:pt x="205" y="18"/>
                    <a:pt x="205" y="17"/>
                  </a:cubicBezTo>
                  <a:cubicBezTo>
                    <a:pt x="206" y="17"/>
                    <a:pt x="207" y="17"/>
                    <a:pt x="207" y="17"/>
                  </a:cubicBezTo>
                  <a:cubicBezTo>
                    <a:pt x="208" y="17"/>
                    <a:pt x="208" y="17"/>
                    <a:pt x="209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10" y="17"/>
                    <a:pt x="211" y="18"/>
                    <a:pt x="211" y="19"/>
                  </a:cubicBezTo>
                  <a:cubicBezTo>
                    <a:pt x="212" y="20"/>
                    <a:pt x="212" y="22"/>
                    <a:pt x="213" y="23"/>
                  </a:cubicBezTo>
                  <a:cubicBezTo>
                    <a:pt x="213" y="24"/>
                    <a:pt x="214" y="25"/>
                    <a:pt x="214" y="26"/>
                  </a:cubicBezTo>
                  <a:cubicBezTo>
                    <a:pt x="215" y="27"/>
                    <a:pt x="215" y="28"/>
                    <a:pt x="215" y="29"/>
                  </a:cubicBezTo>
                  <a:cubicBezTo>
                    <a:pt x="216" y="31"/>
                    <a:pt x="216" y="32"/>
                    <a:pt x="217" y="33"/>
                  </a:cubicBezTo>
                  <a:cubicBezTo>
                    <a:pt x="218" y="36"/>
                    <a:pt x="219" y="38"/>
                    <a:pt x="220" y="41"/>
                  </a:cubicBezTo>
                  <a:cubicBezTo>
                    <a:pt x="220" y="43"/>
                    <a:pt x="221" y="45"/>
                    <a:pt x="222" y="47"/>
                  </a:cubicBezTo>
                  <a:cubicBezTo>
                    <a:pt x="222" y="49"/>
                    <a:pt x="222" y="50"/>
                    <a:pt x="221" y="51"/>
                  </a:cubicBezTo>
                  <a:cubicBezTo>
                    <a:pt x="219" y="52"/>
                    <a:pt x="217" y="53"/>
                    <a:pt x="215" y="55"/>
                  </a:cubicBezTo>
                  <a:lnTo>
                    <a:pt x="205" y="61"/>
                  </a:lnTo>
                  <a:close/>
                  <a:moveTo>
                    <a:pt x="285" y="61"/>
                  </a:moveTo>
                  <a:cubicBezTo>
                    <a:pt x="284" y="63"/>
                    <a:pt x="283" y="66"/>
                    <a:pt x="281" y="68"/>
                  </a:cubicBezTo>
                  <a:cubicBezTo>
                    <a:pt x="256" y="89"/>
                    <a:pt x="256" y="89"/>
                    <a:pt x="256" y="89"/>
                  </a:cubicBezTo>
                  <a:cubicBezTo>
                    <a:pt x="255" y="90"/>
                    <a:pt x="255" y="90"/>
                    <a:pt x="254" y="90"/>
                  </a:cubicBezTo>
                  <a:cubicBezTo>
                    <a:pt x="253" y="90"/>
                    <a:pt x="253" y="91"/>
                    <a:pt x="252" y="91"/>
                  </a:cubicBezTo>
                  <a:cubicBezTo>
                    <a:pt x="251" y="91"/>
                    <a:pt x="251" y="91"/>
                    <a:pt x="251" y="91"/>
                  </a:cubicBezTo>
                  <a:cubicBezTo>
                    <a:pt x="250" y="93"/>
                    <a:pt x="247" y="93"/>
                    <a:pt x="245" y="93"/>
                  </a:cubicBezTo>
                  <a:cubicBezTo>
                    <a:pt x="218" y="82"/>
                    <a:pt x="218" y="82"/>
                    <a:pt x="218" y="82"/>
                  </a:cubicBezTo>
                  <a:cubicBezTo>
                    <a:pt x="216" y="82"/>
                    <a:pt x="216" y="82"/>
                    <a:pt x="216" y="82"/>
                  </a:cubicBezTo>
                  <a:cubicBezTo>
                    <a:pt x="214" y="81"/>
                    <a:pt x="211" y="79"/>
                    <a:pt x="211" y="69"/>
                  </a:cubicBezTo>
                  <a:cubicBezTo>
                    <a:pt x="211" y="68"/>
                    <a:pt x="214" y="66"/>
                    <a:pt x="217" y="65"/>
                  </a:cubicBezTo>
                  <a:cubicBezTo>
                    <a:pt x="218" y="65"/>
                    <a:pt x="218" y="65"/>
                    <a:pt x="218" y="65"/>
                  </a:cubicBezTo>
                  <a:cubicBezTo>
                    <a:pt x="219" y="64"/>
                    <a:pt x="220" y="65"/>
                    <a:pt x="222" y="66"/>
                  </a:cubicBezTo>
                  <a:cubicBezTo>
                    <a:pt x="246" y="74"/>
                    <a:pt x="246" y="74"/>
                    <a:pt x="246" y="74"/>
                  </a:cubicBezTo>
                  <a:cubicBezTo>
                    <a:pt x="270" y="54"/>
                    <a:pt x="270" y="54"/>
                    <a:pt x="270" y="54"/>
                  </a:cubicBezTo>
                  <a:cubicBezTo>
                    <a:pt x="271" y="53"/>
                    <a:pt x="271" y="53"/>
                    <a:pt x="271" y="53"/>
                  </a:cubicBezTo>
                  <a:cubicBezTo>
                    <a:pt x="274" y="52"/>
                    <a:pt x="278" y="52"/>
                    <a:pt x="280" y="54"/>
                  </a:cubicBezTo>
                  <a:cubicBezTo>
                    <a:pt x="281" y="54"/>
                    <a:pt x="281" y="55"/>
                    <a:pt x="282" y="55"/>
                  </a:cubicBezTo>
                  <a:cubicBezTo>
                    <a:pt x="282" y="55"/>
                    <a:pt x="282" y="55"/>
                    <a:pt x="283" y="56"/>
                  </a:cubicBezTo>
                  <a:cubicBezTo>
                    <a:pt x="284" y="57"/>
                    <a:pt x="285" y="59"/>
                    <a:pt x="285" y="61"/>
                  </a:cubicBezTo>
                  <a:close/>
                  <a:moveTo>
                    <a:pt x="5" y="97"/>
                  </a:moveTo>
                  <a:cubicBezTo>
                    <a:pt x="5" y="64"/>
                    <a:pt x="5" y="64"/>
                    <a:pt x="5" y="64"/>
                  </a:cubicBezTo>
                  <a:cubicBezTo>
                    <a:pt x="5" y="59"/>
                    <a:pt x="9" y="55"/>
                    <a:pt x="14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17" y="62"/>
                    <a:pt x="17" y="71"/>
                    <a:pt x="19" y="80"/>
                  </a:cubicBezTo>
                  <a:cubicBezTo>
                    <a:pt x="19" y="81"/>
                    <a:pt x="20" y="82"/>
                    <a:pt x="21" y="83"/>
                  </a:cubicBezTo>
                  <a:cubicBezTo>
                    <a:pt x="21" y="84"/>
                    <a:pt x="21" y="86"/>
                    <a:pt x="22" y="87"/>
                  </a:cubicBezTo>
                  <a:cubicBezTo>
                    <a:pt x="24" y="94"/>
                    <a:pt x="28" y="100"/>
                    <a:pt x="34" y="105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36" y="106"/>
                    <a:pt x="36" y="106"/>
                    <a:pt x="37" y="107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14" y="107"/>
                    <a:pt x="14" y="107"/>
                    <a:pt x="14" y="107"/>
                  </a:cubicBezTo>
                  <a:cubicBezTo>
                    <a:pt x="9" y="107"/>
                    <a:pt x="5" y="102"/>
                    <a:pt x="5" y="97"/>
                  </a:cubicBezTo>
                  <a:close/>
                  <a:moveTo>
                    <a:pt x="245" y="196"/>
                  </a:moveTo>
                  <a:cubicBezTo>
                    <a:pt x="245" y="199"/>
                    <a:pt x="242" y="202"/>
                    <a:pt x="238" y="202"/>
                  </a:cubicBezTo>
                  <a:cubicBezTo>
                    <a:pt x="11" y="202"/>
                    <a:pt x="11" y="202"/>
                    <a:pt x="11" y="202"/>
                  </a:cubicBezTo>
                  <a:cubicBezTo>
                    <a:pt x="8" y="202"/>
                    <a:pt x="5" y="199"/>
                    <a:pt x="5" y="196"/>
                  </a:cubicBezTo>
                  <a:cubicBezTo>
                    <a:pt x="5" y="123"/>
                    <a:pt x="5" y="123"/>
                    <a:pt x="5" y="123"/>
                  </a:cubicBezTo>
                  <a:cubicBezTo>
                    <a:pt x="5" y="119"/>
                    <a:pt x="8" y="116"/>
                    <a:pt x="11" y="116"/>
                  </a:cubicBezTo>
                  <a:cubicBezTo>
                    <a:pt x="54" y="116"/>
                    <a:pt x="54" y="116"/>
                    <a:pt x="54" y="116"/>
                  </a:cubicBezTo>
                  <a:cubicBezTo>
                    <a:pt x="54" y="118"/>
                    <a:pt x="54" y="118"/>
                    <a:pt x="54" y="118"/>
                  </a:cubicBezTo>
                  <a:cubicBezTo>
                    <a:pt x="56" y="124"/>
                    <a:pt x="56" y="124"/>
                    <a:pt x="56" y="124"/>
                  </a:cubicBezTo>
                  <a:cubicBezTo>
                    <a:pt x="58" y="128"/>
                    <a:pt x="58" y="128"/>
                    <a:pt x="58" y="128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4" y="134"/>
                    <a:pt x="64" y="134"/>
                    <a:pt x="64" y="134"/>
                  </a:cubicBezTo>
                  <a:cubicBezTo>
                    <a:pt x="106" y="164"/>
                    <a:pt x="106" y="164"/>
                    <a:pt x="106" y="164"/>
                  </a:cubicBezTo>
                  <a:cubicBezTo>
                    <a:pt x="110" y="166"/>
                    <a:pt x="110" y="166"/>
                    <a:pt x="110" y="166"/>
                  </a:cubicBezTo>
                  <a:cubicBezTo>
                    <a:pt x="111" y="166"/>
                    <a:pt x="111" y="166"/>
                    <a:pt x="111" y="166"/>
                  </a:cubicBezTo>
                  <a:cubicBezTo>
                    <a:pt x="114" y="167"/>
                    <a:pt x="117" y="167"/>
                    <a:pt x="121" y="167"/>
                  </a:cubicBezTo>
                  <a:cubicBezTo>
                    <a:pt x="161" y="167"/>
                    <a:pt x="161" y="167"/>
                    <a:pt x="161" y="167"/>
                  </a:cubicBezTo>
                  <a:cubicBezTo>
                    <a:pt x="166" y="166"/>
                    <a:pt x="166" y="166"/>
                    <a:pt x="166" y="166"/>
                  </a:cubicBezTo>
                  <a:cubicBezTo>
                    <a:pt x="174" y="161"/>
                    <a:pt x="174" y="161"/>
                    <a:pt x="174" y="161"/>
                  </a:cubicBezTo>
                  <a:cubicBezTo>
                    <a:pt x="177" y="158"/>
                    <a:pt x="177" y="158"/>
                    <a:pt x="177" y="158"/>
                  </a:cubicBezTo>
                  <a:cubicBezTo>
                    <a:pt x="180" y="154"/>
                    <a:pt x="180" y="154"/>
                    <a:pt x="180" y="154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1" y="134"/>
                    <a:pt x="181" y="134"/>
                    <a:pt x="181" y="134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74" y="122"/>
                    <a:pt x="174" y="122"/>
                    <a:pt x="174" y="122"/>
                  </a:cubicBezTo>
                  <a:cubicBezTo>
                    <a:pt x="167" y="117"/>
                    <a:pt x="167" y="117"/>
                    <a:pt x="167" y="117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238" y="116"/>
                    <a:pt x="238" y="116"/>
                    <a:pt x="238" y="116"/>
                  </a:cubicBezTo>
                  <a:cubicBezTo>
                    <a:pt x="242" y="116"/>
                    <a:pt x="245" y="119"/>
                    <a:pt x="245" y="123"/>
                  </a:cubicBezTo>
                  <a:lnTo>
                    <a:pt x="245" y="196"/>
                  </a:lnTo>
                  <a:close/>
                  <a:moveTo>
                    <a:pt x="302" y="143"/>
                  </a:moveTo>
                  <a:cubicBezTo>
                    <a:pt x="261" y="143"/>
                    <a:pt x="261" y="143"/>
                    <a:pt x="261" y="143"/>
                  </a:cubicBezTo>
                  <a:cubicBezTo>
                    <a:pt x="259" y="143"/>
                    <a:pt x="257" y="142"/>
                    <a:pt x="256" y="140"/>
                  </a:cubicBezTo>
                  <a:cubicBezTo>
                    <a:pt x="255" y="139"/>
                    <a:pt x="254" y="138"/>
                    <a:pt x="254" y="135"/>
                  </a:cubicBezTo>
                  <a:cubicBezTo>
                    <a:pt x="256" y="102"/>
                    <a:pt x="256" y="102"/>
                    <a:pt x="256" y="102"/>
                  </a:cubicBezTo>
                  <a:cubicBezTo>
                    <a:pt x="256" y="102"/>
                    <a:pt x="256" y="102"/>
                    <a:pt x="256" y="102"/>
                  </a:cubicBezTo>
                  <a:cubicBezTo>
                    <a:pt x="256" y="102"/>
                    <a:pt x="256" y="102"/>
                    <a:pt x="256" y="101"/>
                  </a:cubicBezTo>
                  <a:cubicBezTo>
                    <a:pt x="257" y="101"/>
                    <a:pt x="257" y="101"/>
                    <a:pt x="257" y="101"/>
                  </a:cubicBezTo>
                  <a:cubicBezTo>
                    <a:pt x="259" y="100"/>
                    <a:pt x="260" y="100"/>
                    <a:pt x="262" y="98"/>
                  </a:cubicBezTo>
                  <a:cubicBezTo>
                    <a:pt x="283" y="80"/>
                    <a:pt x="283" y="80"/>
                    <a:pt x="283" y="80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9" y="75"/>
                    <a:pt x="290" y="75"/>
                    <a:pt x="291" y="74"/>
                  </a:cubicBezTo>
                  <a:cubicBezTo>
                    <a:pt x="291" y="74"/>
                    <a:pt x="292" y="73"/>
                    <a:pt x="292" y="73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93" y="71"/>
                    <a:pt x="293" y="71"/>
                    <a:pt x="293" y="70"/>
                  </a:cubicBezTo>
                  <a:cubicBezTo>
                    <a:pt x="294" y="69"/>
                    <a:pt x="294" y="68"/>
                    <a:pt x="294" y="67"/>
                  </a:cubicBezTo>
                  <a:cubicBezTo>
                    <a:pt x="295" y="66"/>
                    <a:pt x="295" y="65"/>
                    <a:pt x="295" y="64"/>
                  </a:cubicBezTo>
                  <a:cubicBezTo>
                    <a:pt x="295" y="63"/>
                    <a:pt x="295" y="63"/>
                    <a:pt x="295" y="62"/>
                  </a:cubicBezTo>
                  <a:cubicBezTo>
                    <a:pt x="296" y="61"/>
                    <a:pt x="296" y="61"/>
                    <a:pt x="296" y="61"/>
                  </a:cubicBezTo>
                  <a:cubicBezTo>
                    <a:pt x="294" y="53"/>
                    <a:pt x="294" y="53"/>
                    <a:pt x="294" y="53"/>
                  </a:cubicBezTo>
                  <a:cubicBezTo>
                    <a:pt x="294" y="52"/>
                    <a:pt x="294" y="52"/>
                    <a:pt x="294" y="52"/>
                  </a:cubicBezTo>
                  <a:cubicBezTo>
                    <a:pt x="293" y="52"/>
                    <a:pt x="293" y="51"/>
                    <a:pt x="292" y="50"/>
                  </a:cubicBezTo>
                  <a:cubicBezTo>
                    <a:pt x="291" y="50"/>
                    <a:pt x="291" y="49"/>
                    <a:pt x="290" y="48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88" y="46"/>
                    <a:pt x="287" y="45"/>
                    <a:pt x="286" y="45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301" y="45"/>
                    <a:pt x="304" y="48"/>
                    <a:pt x="305" y="51"/>
                  </a:cubicBezTo>
                  <a:cubicBezTo>
                    <a:pt x="309" y="135"/>
                    <a:pt x="309" y="135"/>
                    <a:pt x="309" y="135"/>
                  </a:cubicBezTo>
                  <a:cubicBezTo>
                    <a:pt x="309" y="140"/>
                    <a:pt x="306" y="143"/>
                    <a:pt x="302" y="143"/>
                  </a:cubicBez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8" name="Freeform 370"/>
            <p:cNvSpPr>
              <a:spLocks noEditPoints="1"/>
            </p:cNvSpPr>
            <p:nvPr/>
          </p:nvSpPr>
          <p:spPr bwMode="auto">
            <a:xfrm>
              <a:off x="5253038" y="11525250"/>
              <a:ext cx="158750" cy="298450"/>
            </a:xfrm>
            <a:custGeom>
              <a:avLst/>
              <a:gdLst/>
              <a:ahLst/>
              <a:cxnLst>
                <a:cxn ang="0">
                  <a:pos x="20" y="170"/>
                </a:cxn>
                <a:cxn ang="0">
                  <a:pos x="22" y="188"/>
                </a:cxn>
                <a:cxn ang="0">
                  <a:pos x="78" y="188"/>
                </a:cxn>
                <a:cxn ang="0">
                  <a:pos x="100" y="0"/>
                </a:cxn>
                <a:cxn ang="0">
                  <a:pos x="0" y="0"/>
                </a:cxn>
                <a:cxn ang="0">
                  <a:pos x="20" y="170"/>
                </a:cxn>
                <a:cxn ang="0">
                  <a:pos x="70" y="178"/>
                </a:cxn>
                <a:cxn ang="0">
                  <a:pos x="30" y="178"/>
                </a:cxn>
                <a:cxn ang="0">
                  <a:pos x="12" y="10"/>
                </a:cxn>
                <a:cxn ang="0">
                  <a:pos x="88" y="10"/>
                </a:cxn>
                <a:cxn ang="0">
                  <a:pos x="70" y="178"/>
                </a:cxn>
              </a:cxnLst>
              <a:rect l="0" t="0" r="r" b="b"/>
              <a:pathLst>
                <a:path w="100" h="188">
                  <a:moveTo>
                    <a:pt x="20" y="170"/>
                  </a:moveTo>
                  <a:lnTo>
                    <a:pt x="22" y="188"/>
                  </a:lnTo>
                  <a:lnTo>
                    <a:pt x="78" y="188"/>
                  </a:lnTo>
                  <a:lnTo>
                    <a:pt x="100" y="0"/>
                  </a:lnTo>
                  <a:lnTo>
                    <a:pt x="0" y="0"/>
                  </a:lnTo>
                  <a:lnTo>
                    <a:pt x="20" y="170"/>
                  </a:lnTo>
                  <a:close/>
                  <a:moveTo>
                    <a:pt x="70" y="178"/>
                  </a:moveTo>
                  <a:lnTo>
                    <a:pt x="30" y="178"/>
                  </a:lnTo>
                  <a:lnTo>
                    <a:pt x="12" y="10"/>
                  </a:lnTo>
                  <a:lnTo>
                    <a:pt x="88" y="10"/>
                  </a:lnTo>
                  <a:lnTo>
                    <a:pt x="70" y="178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9" name="Freeform 371"/>
            <p:cNvSpPr>
              <a:spLocks noEditPoints="1"/>
            </p:cNvSpPr>
            <p:nvPr/>
          </p:nvSpPr>
          <p:spPr bwMode="auto">
            <a:xfrm>
              <a:off x="4513263" y="11195050"/>
              <a:ext cx="171450" cy="180975"/>
            </a:xfrm>
            <a:custGeom>
              <a:avLst/>
              <a:gdLst/>
              <a:ahLst/>
              <a:cxnLst>
                <a:cxn ang="0">
                  <a:pos x="3" y="34"/>
                </a:cxn>
                <a:cxn ang="0">
                  <a:pos x="3" y="34"/>
                </a:cxn>
                <a:cxn ang="0">
                  <a:pos x="4" y="35"/>
                </a:cxn>
                <a:cxn ang="0">
                  <a:pos x="4" y="35"/>
                </a:cxn>
                <a:cxn ang="0">
                  <a:pos x="4" y="36"/>
                </a:cxn>
                <a:cxn ang="0">
                  <a:pos x="5" y="39"/>
                </a:cxn>
                <a:cxn ang="0">
                  <a:pos x="10" y="48"/>
                </a:cxn>
                <a:cxn ang="0">
                  <a:pos x="30" y="57"/>
                </a:cxn>
                <a:cxn ang="0">
                  <a:pos x="37" y="56"/>
                </a:cxn>
                <a:cxn ang="0">
                  <a:pos x="50" y="45"/>
                </a:cxn>
                <a:cxn ang="0">
                  <a:pos x="52" y="24"/>
                </a:cxn>
                <a:cxn ang="0">
                  <a:pos x="51" y="22"/>
                </a:cxn>
                <a:cxn ang="0">
                  <a:pos x="51" y="22"/>
                </a:cxn>
                <a:cxn ang="0">
                  <a:pos x="50" y="20"/>
                </a:cxn>
                <a:cxn ang="0">
                  <a:pos x="50" y="19"/>
                </a:cxn>
                <a:cxn ang="0">
                  <a:pos x="26" y="0"/>
                </a:cxn>
                <a:cxn ang="0">
                  <a:pos x="19" y="1"/>
                </a:cxn>
                <a:cxn ang="0">
                  <a:pos x="18" y="1"/>
                </a:cxn>
                <a:cxn ang="0">
                  <a:pos x="10" y="5"/>
                </a:cxn>
                <a:cxn ang="0">
                  <a:pos x="10" y="6"/>
                </a:cxn>
                <a:cxn ang="0">
                  <a:pos x="3" y="34"/>
                </a:cxn>
                <a:cxn ang="0">
                  <a:pos x="14" y="10"/>
                </a:cxn>
                <a:cxn ang="0">
                  <a:pos x="21" y="6"/>
                </a:cxn>
                <a:cxn ang="0">
                  <a:pos x="26" y="5"/>
                </a:cxn>
                <a:cxn ang="0">
                  <a:pos x="45" y="20"/>
                </a:cxn>
                <a:cxn ang="0">
                  <a:pos x="46" y="22"/>
                </a:cxn>
                <a:cxn ang="0">
                  <a:pos x="46" y="24"/>
                </a:cxn>
                <a:cxn ang="0">
                  <a:pos x="46" y="24"/>
                </a:cxn>
                <a:cxn ang="0">
                  <a:pos x="47" y="25"/>
                </a:cxn>
                <a:cxn ang="0">
                  <a:pos x="45" y="42"/>
                </a:cxn>
                <a:cxn ang="0">
                  <a:pos x="35" y="51"/>
                </a:cxn>
                <a:cxn ang="0">
                  <a:pos x="30" y="52"/>
                </a:cxn>
                <a:cxn ang="0">
                  <a:pos x="30" y="52"/>
                </a:cxn>
                <a:cxn ang="0">
                  <a:pos x="14" y="45"/>
                </a:cxn>
                <a:cxn ang="0">
                  <a:pos x="10" y="37"/>
                </a:cxn>
                <a:cxn ang="0">
                  <a:pos x="10" y="37"/>
                </a:cxn>
                <a:cxn ang="0">
                  <a:pos x="10" y="36"/>
                </a:cxn>
                <a:cxn ang="0">
                  <a:pos x="10" y="35"/>
                </a:cxn>
                <a:cxn ang="0">
                  <a:pos x="10" y="34"/>
                </a:cxn>
                <a:cxn ang="0">
                  <a:pos x="9" y="33"/>
                </a:cxn>
                <a:cxn ang="0">
                  <a:pos x="9" y="33"/>
                </a:cxn>
                <a:cxn ang="0">
                  <a:pos x="8" y="32"/>
                </a:cxn>
                <a:cxn ang="0">
                  <a:pos x="14" y="10"/>
                </a:cxn>
              </a:cxnLst>
              <a:rect l="0" t="0" r="r" b="b"/>
              <a:pathLst>
                <a:path w="54" h="57">
                  <a:moveTo>
                    <a:pt x="3" y="34"/>
                  </a:moveTo>
                  <a:cubicBezTo>
                    <a:pt x="3" y="34"/>
                    <a:pt x="3" y="34"/>
                    <a:pt x="3" y="34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5"/>
                    <a:pt x="4" y="36"/>
                    <a:pt x="4" y="36"/>
                  </a:cubicBezTo>
                  <a:cubicBezTo>
                    <a:pt x="4" y="37"/>
                    <a:pt x="5" y="38"/>
                    <a:pt x="5" y="39"/>
                  </a:cubicBezTo>
                  <a:cubicBezTo>
                    <a:pt x="6" y="42"/>
                    <a:pt x="8" y="45"/>
                    <a:pt x="10" y="48"/>
                  </a:cubicBezTo>
                  <a:cubicBezTo>
                    <a:pt x="15" y="54"/>
                    <a:pt x="23" y="57"/>
                    <a:pt x="30" y="57"/>
                  </a:cubicBezTo>
                  <a:cubicBezTo>
                    <a:pt x="32" y="57"/>
                    <a:pt x="34" y="57"/>
                    <a:pt x="37" y="56"/>
                  </a:cubicBezTo>
                  <a:cubicBezTo>
                    <a:pt x="42" y="55"/>
                    <a:pt x="47" y="50"/>
                    <a:pt x="50" y="45"/>
                  </a:cubicBezTo>
                  <a:cubicBezTo>
                    <a:pt x="53" y="38"/>
                    <a:pt x="54" y="31"/>
                    <a:pt x="52" y="24"/>
                  </a:cubicBezTo>
                  <a:cubicBezTo>
                    <a:pt x="52" y="23"/>
                    <a:pt x="51" y="23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1"/>
                    <a:pt x="51" y="20"/>
                    <a:pt x="50" y="20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6" y="7"/>
                    <a:pt x="36" y="0"/>
                    <a:pt x="26" y="0"/>
                  </a:cubicBezTo>
                  <a:cubicBezTo>
                    <a:pt x="23" y="0"/>
                    <a:pt x="21" y="0"/>
                    <a:pt x="19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3"/>
                    <a:pt x="13" y="4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3" y="13"/>
                    <a:pt x="0" y="23"/>
                    <a:pt x="3" y="34"/>
                  </a:cubicBezTo>
                  <a:close/>
                  <a:moveTo>
                    <a:pt x="14" y="10"/>
                  </a:moveTo>
                  <a:cubicBezTo>
                    <a:pt x="15" y="8"/>
                    <a:pt x="18" y="7"/>
                    <a:pt x="21" y="6"/>
                  </a:cubicBezTo>
                  <a:cubicBezTo>
                    <a:pt x="22" y="5"/>
                    <a:pt x="24" y="5"/>
                    <a:pt x="26" y="5"/>
                  </a:cubicBezTo>
                  <a:cubicBezTo>
                    <a:pt x="34" y="5"/>
                    <a:pt x="42" y="11"/>
                    <a:pt x="45" y="20"/>
                  </a:cubicBezTo>
                  <a:cubicBezTo>
                    <a:pt x="45" y="21"/>
                    <a:pt x="45" y="21"/>
                    <a:pt x="46" y="22"/>
                  </a:cubicBezTo>
                  <a:cubicBezTo>
                    <a:pt x="46" y="22"/>
                    <a:pt x="46" y="23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8" y="31"/>
                    <a:pt x="48" y="37"/>
                    <a:pt x="45" y="42"/>
                  </a:cubicBezTo>
                  <a:cubicBezTo>
                    <a:pt x="43" y="47"/>
                    <a:pt x="39" y="50"/>
                    <a:pt x="35" y="51"/>
                  </a:cubicBezTo>
                  <a:cubicBezTo>
                    <a:pt x="33" y="52"/>
                    <a:pt x="32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4" y="52"/>
                    <a:pt x="18" y="49"/>
                    <a:pt x="14" y="45"/>
                  </a:cubicBezTo>
                  <a:cubicBezTo>
                    <a:pt x="12" y="42"/>
                    <a:pt x="11" y="40"/>
                    <a:pt x="10" y="37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5"/>
                    <a:pt x="10" y="35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6" y="23"/>
                    <a:pt x="8" y="15"/>
                    <a:pt x="14" y="10"/>
                  </a:cubicBez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0" name="Freeform 372"/>
            <p:cNvSpPr>
              <a:spLocks noEditPoints="1"/>
            </p:cNvSpPr>
            <p:nvPr/>
          </p:nvSpPr>
          <p:spPr bwMode="auto">
            <a:xfrm>
              <a:off x="4976813" y="11112500"/>
              <a:ext cx="155575" cy="149225"/>
            </a:xfrm>
            <a:custGeom>
              <a:avLst/>
              <a:gdLst/>
              <a:ahLst/>
              <a:cxnLst>
                <a:cxn ang="0">
                  <a:pos x="49" y="28"/>
                </a:cxn>
                <a:cxn ang="0">
                  <a:pos x="46" y="17"/>
                </a:cxn>
                <a:cxn ang="0">
                  <a:pos x="45" y="16"/>
                </a:cxn>
                <a:cxn ang="0">
                  <a:pos x="41" y="2"/>
                </a:cxn>
                <a:cxn ang="0">
                  <a:pos x="37" y="0"/>
                </a:cxn>
                <a:cxn ang="0">
                  <a:pos x="33" y="2"/>
                </a:cxn>
                <a:cxn ang="0">
                  <a:pos x="25" y="4"/>
                </a:cxn>
                <a:cxn ang="0">
                  <a:pos x="22" y="5"/>
                </a:cxn>
                <a:cxn ang="0">
                  <a:pos x="18" y="6"/>
                </a:cxn>
                <a:cxn ang="0">
                  <a:pos x="14" y="7"/>
                </a:cxn>
                <a:cxn ang="0">
                  <a:pos x="3" y="11"/>
                </a:cxn>
                <a:cxn ang="0">
                  <a:pos x="1" y="14"/>
                </a:cxn>
                <a:cxn ang="0">
                  <a:pos x="7" y="29"/>
                </a:cxn>
                <a:cxn ang="0">
                  <a:pos x="16" y="45"/>
                </a:cxn>
                <a:cxn ang="0">
                  <a:pos x="20" y="44"/>
                </a:cxn>
                <a:cxn ang="0">
                  <a:pos x="26" y="40"/>
                </a:cxn>
                <a:cxn ang="0">
                  <a:pos x="31" y="37"/>
                </a:cxn>
                <a:cxn ang="0">
                  <a:pos x="33" y="37"/>
                </a:cxn>
                <a:cxn ang="0">
                  <a:pos x="44" y="31"/>
                </a:cxn>
                <a:cxn ang="0">
                  <a:pos x="47" y="29"/>
                </a:cxn>
                <a:cxn ang="0">
                  <a:pos x="32" y="31"/>
                </a:cxn>
                <a:cxn ang="0">
                  <a:pos x="29" y="33"/>
                </a:cxn>
                <a:cxn ang="0">
                  <a:pos x="24" y="35"/>
                </a:cxn>
                <a:cxn ang="0">
                  <a:pos x="18" y="39"/>
                </a:cxn>
                <a:cxn ang="0">
                  <a:pos x="11" y="28"/>
                </a:cxn>
                <a:cxn ang="0">
                  <a:pos x="7" y="15"/>
                </a:cxn>
                <a:cxn ang="0">
                  <a:pos x="16" y="12"/>
                </a:cxn>
                <a:cxn ang="0">
                  <a:pos x="20" y="11"/>
                </a:cxn>
                <a:cxn ang="0">
                  <a:pos x="24" y="10"/>
                </a:cxn>
                <a:cxn ang="0">
                  <a:pos x="25" y="10"/>
                </a:cxn>
                <a:cxn ang="0">
                  <a:pos x="26" y="9"/>
                </a:cxn>
                <a:cxn ang="0">
                  <a:pos x="30" y="8"/>
                </a:cxn>
                <a:cxn ang="0">
                  <a:pos x="33" y="7"/>
                </a:cxn>
                <a:cxn ang="0">
                  <a:pos x="36" y="6"/>
                </a:cxn>
                <a:cxn ang="0">
                  <a:pos x="40" y="17"/>
                </a:cxn>
                <a:cxn ang="0">
                  <a:pos x="41" y="19"/>
                </a:cxn>
                <a:cxn ang="0">
                  <a:pos x="42" y="26"/>
                </a:cxn>
              </a:cxnLst>
              <a:rect l="0" t="0" r="r" b="b"/>
              <a:pathLst>
                <a:path w="49" h="47">
                  <a:moveTo>
                    <a:pt x="47" y="29"/>
                  </a:moveTo>
                  <a:cubicBezTo>
                    <a:pt x="49" y="28"/>
                    <a:pt x="49" y="28"/>
                    <a:pt x="49" y="28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7" y="23"/>
                    <a:pt x="46" y="20"/>
                    <a:pt x="46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5"/>
                    <a:pt x="45" y="14"/>
                    <a:pt x="44" y="14"/>
                  </a:cubicBezTo>
                  <a:cubicBezTo>
                    <a:pt x="43" y="10"/>
                    <a:pt x="42" y="6"/>
                    <a:pt x="41" y="2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1"/>
                    <a:pt x="36" y="1"/>
                    <a:pt x="35" y="1"/>
                  </a:cubicBezTo>
                  <a:cubicBezTo>
                    <a:pt x="34" y="2"/>
                    <a:pt x="34" y="2"/>
                    <a:pt x="33" y="2"/>
                  </a:cubicBezTo>
                  <a:cubicBezTo>
                    <a:pt x="31" y="2"/>
                    <a:pt x="30" y="3"/>
                    <a:pt x="29" y="3"/>
                  </a:cubicBezTo>
                  <a:cubicBezTo>
                    <a:pt x="27" y="3"/>
                    <a:pt x="26" y="4"/>
                    <a:pt x="25" y="4"/>
                  </a:cubicBezTo>
                  <a:cubicBezTo>
                    <a:pt x="24" y="4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5"/>
                    <a:pt x="20" y="6"/>
                  </a:cubicBezTo>
                  <a:cubicBezTo>
                    <a:pt x="20" y="6"/>
                    <a:pt x="19" y="6"/>
                    <a:pt x="18" y="6"/>
                  </a:cubicBezTo>
                  <a:cubicBezTo>
                    <a:pt x="17" y="7"/>
                    <a:pt x="17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2" y="8"/>
                    <a:pt x="10" y="9"/>
                    <a:pt x="8" y="9"/>
                  </a:cubicBezTo>
                  <a:cubicBezTo>
                    <a:pt x="7" y="10"/>
                    <a:pt x="5" y="10"/>
                    <a:pt x="3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7"/>
                    <a:pt x="3" y="19"/>
                    <a:pt x="4" y="22"/>
                  </a:cubicBezTo>
                  <a:cubicBezTo>
                    <a:pt x="5" y="24"/>
                    <a:pt x="6" y="27"/>
                    <a:pt x="7" y="29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7" y="45"/>
                    <a:pt x="18" y="45"/>
                  </a:cubicBezTo>
                  <a:cubicBezTo>
                    <a:pt x="19" y="44"/>
                    <a:pt x="19" y="44"/>
                    <a:pt x="20" y="44"/>
                  </a:cubicBezTo>
                  <a:cubicBezTo>
                    <a:pt x="21" y="43"/>
                    <a:pt x="22" y="42"/>
                    <a:pt x="23" y="42"/>
                  </a:cubicBezTo>
                  <a:cubicBezTo>
                    <a:pt x="24" y="41"/>
                    <a:pt x="25" y="41"/>
                    <a:pt x="26" y="40"/>
                  </a:cubicBezTo>
                  <a:cubicBezTo>
                    <a:pt x="28" y="40"/>
                    <a:pt x="29" y="39"/>
                    <a:pt x="30" y="38"/>
                  </a:cubicBezTo>
                  <a:cubicBezTo>
                    <a:pt x="31" y="38"/>
                    <a:pt x="31" y="37"/>
                    <a:pt x="31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8" y="34"/>
                    <a:pt x="42" y="32"/>
                    <a:pt x="44" y="31"/>
                  </a:cubicBezTo>
                  <a:cubicBezTo>
                    <a:pt x="45" y="30"/>
                    <a:pt x="46" y="30"/>
                    <a:pt x="46" y="30"/>
                  </a:cubicBezTo>
                  <a:cubicBezTo>
                    <a:pt x="47" y="30"/>
                    <a:pt x="47" y="29"/>
                    <a:pt x="47" y="29"/>
                  </a:cubicBezTo>
                  <a:close/>
                  <a:moveTo>
                    <a:pt x="42" y="26"/>
                  </a:moveTo>
                  <a:cubicBezTo>
                    <a:pt x="39" y="27"/>
                    <a:pt x="36" y="29"/>
                    <a:pt x="32" y="31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0" y="32"/>
                    <a:pt x="29" y="32"/>
                    <a:pt x="29" y="33"/>
                  </a:cubicBezTo>
                  <a:cubicBezTo>
                    <a:pt x="29" y="33"/>
                    <a:pt x="28" y="33"/>
                    <a:pt x="28" y="33"/>
                  </a:cubicBezTo>
                  <a:cubicBezTo>
                    <a:pt x="26" y="34"/>
                    <a:pt x="25" y="35"/>
                    <a:pt x="24" y="35"/>
                  </a:cubicBezTo>
                  <a:cubicBezTo>
                    <a:pt x="23" y="36"/>
                    <a:pt x="22" y="37"/>
                    <a:pt x="21" y="37"/>
                  </a:cubicBezTo>
                  <a:cubicBezTo>
                    <a:pt x="20" y="38"/>
                    <a:pt x="19" y="38"/>
                    <a:pt x="18" y="39"/>
                  </a:cubicBezTo>
                  <a:cubicBezTo>
                    <a:pt x="17" y="39"/>
                    <a:pt x="17" y="39"/>
                    <a:pt x="16" y="4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5"/>
                    <a:pt x="10" y="22"/>
                    <a:pt x="9" y="20"/>
                  </a:cubicBezTo>
                  <a:cubicBezTo>
                    <a:pt x="8" y="18"/>
                    <a:pt x="8" y="17"/>
                    <a:pt x="7" y="15"/>
                  </a:cubicBezTo>
                  <a:cubicBezTo>
                    <a:pt x="8" y="15"/>
                    <a:pt x="9" y="14"/>
                    <a:pt x="10" y="14"/>
                  </a:cubicBezTo>
                  <a:cubicBezTo>
                    <a:pt x="12" y="14"/>
                    <a:pt x="14" y="13"/>
                    <a:pt x="16" y="12"/>
                  </a:cubicBezTo>
                  <a:cubicBezTo>
                    <a:pt x="16" y="12"/>
                    <a:pt x="17" y="12"/>
                    <a:pt x="17" y="12"/>
                  </a:cubicBezTo>
                  <a:cubicBezTo>
                    <a:pt x="18" y="12"/>
                    <a:pt x="19" y="11"/>
                    <a:pt x="20" y="11"/>
                  </a:cubicBezTo>
                  <a:cubicBezTo>
                    <a:pt x="20" y="11"/>
                    <a:pt x="21" y="11"/>
                    <a:pt x="21" y="11"/>
                  </a:cubicBezTo>
                  <a:cubicBezTo>
                    <a:pt x="22" y="11"/>
                    <a:pt x="23" y="10"/>
                    <a:pt x="24" y="10"/>
                  </a:cubicBezTo>
                  <a:cubicBezTo>
                    <a:pt x="24" y="10"/>
                    <a:pt x="24" y="10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7" y="9"/>
                    <a:pt x="28" y="8"/>
                    <a:pt x="29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2" y="8"/>
                    <a:pt x="33" y="7"/>
                    <a:pt x="33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7"/>
                    <a:pt x="36" y="7"/>
                    <a:pt x="36" y="6"/>
                  </a:cubicBezTo>
                  <a:cubicBezTo>
                    <a:pt x="37" y="10"/>
                    <a:pt x="38" y="13"/>
                    <a:pt x="40" y="16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18"/>
                    <a:pt x="41" y="18"/>
                    <a:pt x="41" y="19"/>
                  </a:cubicBezTo>
                  <a:cubicBezTo>
                    <a:pt x="41" y="21"/>
                    <a:pt x="42" y="23"/>
                    <a:pt x="43" y="26"/>
                  </a:cubicBezTo>
                  <a:cubicBezTo>
                    <a:pt x="43" y="26"/>
                    <a:pt x="42" y="26"/>
                    <a:pt x="42" y="26"/>
                  </a:cubicBez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1" name="Freeform 373"/>
            <p:cNvSpPr>
              <a:spLocks/>
            </p:cNvSpPr>
            <p:nvPr/>
          </p:nvSpPr>
          <p:spPr bwMode="auto">
            <a:xfrm>
              <a:off x="4770438" y="10972800"/>
              <a:ext cx="177800" cy="203200"/>
            </a:xfrm>
            <a:custGeom>
              <a:avLst/>
              <a:gdLst/>
              <a:ahLst/>
              <a:cxnLst>
                <a:cxn ang="0">
                  <a:pos x="6" y="63"/>
                </a:cxn>
                <a:cxn ang="0">
                  <a:pos x="5" y="54"/>
                </a:cxn>
                <a:cxn ang="0">
                  <a:pos x="41" y="7"/>
                </a:cxn>
                <a:cxn ang="0">
                  <a:pos x="43" y="6"/>
                </a:cxn>
                <a:cxn ang="0">
                  <a:pos x="55" y="5"/>
                </a:cxn>
                <a:cxn ang="0">
                  <a:pos x="56" y="5"/>
                </a:cxn>
                <a:cxn ang="0">
                  <a:pos x="56" y="0"/>
                </a:cxn>
                <a:cxn ang="0">
                  <a:pos x="55" y="0"/>
                </a:cxn>
                <a:cxn ang="0">
                  <a:pos x="42" y="1"/>
                </a:cxn>
                <a:cxn ang="0">
                  <a:pos x="40" y="2"/>
                </a:cxn>
                <a:cxn ang="0">
                  <a:pos x="0" y="54"/>
                </a:cxn>
                <a:cxn ang="0">
                  <a:pos x="1" y="64"/>
                </a:cxn>
                <a:cxn ang="0">
                  <a:pos x="6" y="63"/>
                </a:cxn>
              </a:cxnLst>
              <a:rect l="0" t="0" r="r" b="b"/>
              <a:pathLst>
                <a:path w="56" h="64">
                  <a:moveTo>
                    <a:pt x="6" y="63"/>
                  </a:moveTo>
                  <a:cubicBezTo>
                    <a:pt x="5" y="60"/>
                    <a:pt x="5" y="57"/>
                    <a:pt x="5" y="54"/>
                  </a:cubicBezTo>
                  <a:cubicBezTo>
                    <a:pt x="5" y="33"/>
                    <a:pt x="20" y="13"/>
                    <a:pt x="41" y="7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7" y="6"/>
                    <a:pt x="51" y="5"/>
                    <a:pt x="55" y="5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0" y="0"/>
                    <a:pt x="46" y="1"/>
                    <a:pt x="42" y="1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16" y="8"/>
                    <a:pt x="0" y="30"/>
                    <a:pt x="0" y="54"/>
                  </a:cubicBezTo>
                  <a:cubicBezTo>
                    <a:pt x="0" y="57"/>
                    <a:pt x="0" y="61"/>
                    <a:pt x="1" y="64"/>
                  </a:cubicBezTo>
                  <a:lnTo>
                    <a:pt x="6" y="63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2" name="Freeform 374"/>
            <p:cNvSpPr>
              <a:spLocks noEditPoints="1"/>
            </p:cNvSpPr>
            <p:nvPr/>
          </p:nvSpPr>
          <p:spPr bwMode="auto">
            <a:xfrm>
              <a:off x="4643438" y="11363325"/>
              <a:ext cx="333375" cy="184150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2" y="10"/>
                </a:cxn>
                <a:cxn ang="0">
                  <a:pos x="1" y="20"/>
                </a:cxn>
                <a:cxn ang="0">
                  <a:pos x="6" y="27"/>
                </a:cxn>
                <a:cxn ang="0">
                  <a:pos x="47" y="55"/>
                </a:cxn>
                <a:cxn ang="0">
                  <a:pos x="54" y="58"/>
                </a:cxn>
                <a:cxn ang="0">
                  <a:pos x="93" y="58"/>
                </a:cxn>
                <a:cxn ang="0">
                  <a:pos x="105" y="46"/>
                </a:cxn>
                <a:cxn ang="0">
                  <a:pos x="105" y="40"/>
                </a:cxn>
                <a:cxn ang="0">
                  <a:pos x="93" y="28"/>
                </a:cxn>
                <a:cxn ang="0">
                  <a:pos x="60" y="28"/>
                </a:cxn>
                <a:cxn ang="0">
                  <a:pos x="23" y="2"/>
                </a:cxn>
                <a:cxn ang="0">
                  <a:pos x="16" y="0"/>
                </a:cxn>
                <a:cxn ang="0">
                  <a:pos x="6" y="5"/>
                </a:cxn>
                <a:cxn ang="0">
                  <a:pos x="16" y="5"/>
                </a:cxn>
                <a:cxn ang="0">
                  <a:pos x="20" y="7"/>
                </a:cxn>
                <a:cxn ang="0">
                  <a:pos x="58" y="34"/>
                </a:cxn>
                <a:cxn ang="0">
                  <a:pos x="93" y="34"/>
                </a:cxn>
                <a:cxn ang="0">
                  <a:pos x="100" y="40"/>
                </a:cxn>
                <a:cxn ang="0">
                  <a:pos x="100" y="46"/>
                </a:cxn>
                <a:cxn ang="0">
                  <a:pos x="93" y="53"/>
                </a:cxn>
                <a:cxn ang="0">
                  <a:pos x="54" y="53"/>
                </a:cxn>
                <a:cxn ang="0">
                  <a:pos x="51" y="52"/>
                </a:cxn>
                <a:cxn ang="0">
                  <a:pos x="9" y="22"/>
                </a:cxn>
                <a:cxn ang="0">
                  <a:pos x="6" y="18"/>
                </a:cxn>
                <a:cxn ang="0">
                  <a:pos x="7" y="13"/>
                </a:cxn>
                <a:cxn ang="0">
                  <a:pos x="10" y="8"/>
                </a:cxn>
                <a:cxn ang="0">
                  <a:pos x="16" y="5"/>
                </a:cxn>
              </a:cxnLst>
              <a:rect l="0" t="0" r="r" b="b"/>
              <a:pathLst>
                <a:path w="105" h="58">
                  <a:moveTo>
                    <a:pt x="6" y="5"/>
                  </a:moveTo>
                  <a:cubicBezTo>
                    <a:pt x="2" y="10"/>
                    <a:pt x="2" y="10"/>
                    <a:pt x="2" y="10"/>
                  </a:cubicBezTo>
                  <a:cubicBezTo>
                    <a:pt x="0" y="13"/>
                    <a:pt x="0" y="16"/>
                    <a:pt x="1" y="20"/>
                  </a:cubicBezTo>
                  <a:cubicBezTo>
                    <a:pt x="1" y="23"/>
                    <a:pt x="3" y="25"/>
                    <a:pt x="6" y="27"/>
                  </a:cubicBezTo>
                  <a:cubicBezTo>
                    <a:pt x="47" y="55"/>
                    <a:pt x="47" y="55"/>
                    <a:pt x="47" y="55"/>
                  </a:cubicBezTo>
                  <a:cubicBezTo>
                    <a:pt x="49" y="57"/>
                    <a:pt x="51" y="58"/>
                    <a:pt x="54" y="58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9" y="58"/>
                    <a:pt x="105" y="53"/>
                    <a:pt x="105" y="46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34"/>
                    <a:pt x="99" y="28"/>
                    <a:pt x="93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2" y="0"/>
                    <a:pt x="8" y="2"/>
                    <a:pt x="6" y="5"/>
                  </a:cubicBezTo>
                  <a:close/>
                  <a:moveTo>
                    <a:pt x="16" y="5"/>
                  </a:moveTo>
                  <a:cubicBezTo>
                    <a:pt x="17" y="5"/>
                    <a:pt x="19" y="6"/>
                    <a:pt x="20" y="7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93" y="34"/>
                    <a:pt x="93" y="34"/>
                    <a:pt x="93" y="34"/>
                  </a:cubicBezTo>
                  <a:cubicBezTo>
                    <a:pt x="96" y="34"/>
                    <a:pt x="100" y="37"/>
                    <a:pt x="100" y="40"/>
                  </a:cubicBezTo>
                  <a:cubicBezTo>
                    <a:pt x="100" y="46"/>
                    <a:pt x="100" y="46"/>
                    <a:pt x="100" y="46"/>
                  </a:cubicBezTo>
                  <a:cubicBezTo>
                    <a:pt x="100" y="50"/>
                    <a:pt x="96" y="53"/>
                    <a:pt x="93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1" y="52"/>
                    <a:pt x="51" y="5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7" y="21"/>
                    <a:pt x="6" y="20"/>
                    <a:pt x="6" y="18"/>
                  </a:cubicBezTo>
                  <a:cubicBezTo>
                    <a:pt x="5" y="17"/>
                    <a:pt x="6" y="14"/>
                    <a:pt x="7" y="13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6"/>
                    <a:pt x="13" y="5"/>
                    <a:pt x="16" y="5"/>
                  </a:cubicBez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3" name="Freeform 375"/>
            <p:cNvSpPr>
              <a:spLocks/>
            </p:cNvSpPr>
            <p:nvPr/>
          </p:nvSpPr>
          <p:spPr bwMode="auto">
            <a:xfrm>
              <a:off x="4846638" y="11049000"/>
              <a:ext cx="101600" cy="127000"/>
            </a:xfrm>
            <a:custGeom>
              <a:avLst/>
              <a:gdLst/>
              <a:ahLst/>
              <a:cxnLst>
                <a:cxn ang="0">
                  <a:pos x="18" y="8"/>
                </a:cxn>
                <a:cxn ang="0">
                  <a:pos x="31" y="5"/>
                </a:cxn>
                <a:cxn ang="0">
                  <a:pos x="32" y="5"/>
                </a:cxn>
                <a:cxn ang="0">
                  <a:pos x="32" y="0"/>
                </a:cxn>
                <a:cxn ang="0">
                  <a:pos x="31" y="0"/>
                </a:cxn>
                <a:cxn ang="0">
                  <a:pos x="16" y="4"/>
                </a:cxn>
                <a:cxn ang="0">
                  <a:pos x="0" y="30"/>
                </a:cxn>
                <a:cxn ang="0">
                  <a:pos x="1" y="40"/>
                </a:cxn>
                <a:cxn ang="0">
                  <a:pos x="6" y="39"/>
                </a:cxn>
                <a:cxn ang="0">
                  <a:pos x="5" y="30"/>
                </a:cxn>
                <a:cxn ang="0">
                  <a:pos x="18" y="8"/>
                </a:cxn>
              </a:cxnLst>
              <a:rect l="0" t="0" r="r" b="b"/>
              <a:pathLst>
                <a:path w="32" h="40">
                  <a:moveTo>
                    <a:pt x="18" y="8"/>
                  </a:moveTo>
                  <a:cubicBezTo>
                    <a:pt x="21" y="7"/>
                    <a:pt x="26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1" y="1"/>
                    <a:pt x="16" y="4"/>
                  </a:cubicBezTo>
                  <a:cubicBezTo>
                    <a:pt x="6" y="9"/>
                    <a:pt x="0" y="20"/>
                    <a:pt x="0" y="30"/>
                  </a:cubicBezTo>
                  <a:cubicBezTo>
                    <a:pt x="0" y="34"/>
                    <a:pt x="0" y="37"/>
                    <a:pt x="1" y="40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5" y="36"/>
                    <a:pt x="5" y="34"/>
                    <a:pt x="5" y="30"/>
                  </a:cubicBezTo>
                  <a:cubicBezTo>
                    <a:pt x="5" y="22"/>
                    <a:pt x="10" y="13"/>
                    <a:pt x="18" y="8"/>
                  </a:cubicBez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4" name="组合 523"/>
          <p:cNvGrpSpPr>
            <a:grpSpLocks/>
          </p:cNvGrpSpPr>
          <p:nvPr/>
        </p:nvGrpSpPr>
        <p:grpSpPr>
          <a:xfrm>
            <a:off x="3579456" y="2262672"/>
            <a:ext cx="252000" cy="252000"/>
            <a:chOff x="3148013" y="3244850"/>
            <a:chExt cx="841375" cy="708025"/>
          </a:xfrm>
          <a:solidFill>
            <a:schemeClr val="bg1"/>
          </a:solidFill>
        </p:grpSpPr>
        <p:sp>
          <p:nvSpPr>
            <p:cNvPr id="525" name="Rectangle 459"/>
            <p:cNvSpPr>
              <a:spLocks noChangeArrowheads="1"/>
            </p:cNvSpPr>
            <p:nvPr/>
          </p:nvSpPr>
          <p:spPr bwMode="auto">
            <a:xfrm>
              <a:off x="3554413" y="3621088"/>
              <a:ext cx="434975" cy="14288"/>
            </a:xfrm>
            <a:prstGeom prst="rect">
              <a:avLst/>
            </a:prstGeom>
            <a:grpFill/>
            <a:ln w="9525">
              <a:solidFill>
                <a:schemeClr val="accent5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6" name="Freeform 461"/>
            <p:cNvSpPr>
              <a:spLocks noEditPoints="1"/>
            </p:cNvSpPr>
            <p:nvPr/>
          </p:nvSpPr>
          <p:spPr bwMode="auto">
            <a:xfrm>
              <a:off x="3148013" y="3244850"/>
              <a:ext cx="823913" cy="708025"/>
            </a:xfrm>
            <a:custGeom>
              <a:avLst/>
              <a:gdLst/>
              <a:ahLst/>
              <a:cxnLst>
                <a:cxn ang="0">
                  <a:pos x="0" y="399"/>
                </a:cxn>
                <a:cxn ang="0">
                  <a:pos x="56" y="293"/>
                </a:cxn>
                <a:cxn ang="0">
                  <a:pos x="63" y="193"/>
                </a:cxn>
                <a:cxn ang="0">
                  <a:pos x="91" y="175"/>
                </a:cxn>
                <a:cxn ang="0">
                  <a:pos x="123" y="182"/>
                </a:cxn>
                <a:cxn ang="0">
                  <a:pos x="141" y="202"/>
                </a:cxn>
                <a:cxn ang="0">
                  <a:pos x="172" y="293"/>
                </a:cxn>
                <a:cxn ang="0">
                  <a:pos x="179" y="86"/>
                </a:cxn>
                <a:cxn ang="0">
                  <a:pos x="209" y="36"/>
                </a:cxn>
                <a:cxn ang="0">
                  <a:pos x="239" y="15"/>
                </a:cxn>
                <a:cxn ang="0">
                  <a:pos x="272" y="3"/>
                </a:cxn>
                <a:cxn ang="0">
                  <a:pos x="342" y="10"/>
                </a:cxn>
                <a:cxn ang="0">
                  <a:pos x="372" y="28"/>
                </a:cxn>
                <a:cxn ang="0">
                  <a:pos x="404" y="63"/>
                </a:cxn>
                <a:cxn ang="0">
                  <a:pos x="418" y="116"/>
                </a:cxn>
                <a:cxn ang="0">
                  <a:pos x="467" y="140"/>
                </a:cxn>
                <a:cxn ang="0">
                  <a:pos x="505" y="182"/>
                </a:cxn>
                <a:cxn ang="0">
                  <a:pos x="276" y="232"/>
                </a:cxn>
                <a:cxn ang="0">
                  <a:pos x="290" y="182"/>
                </a:cxn>
                <a:cxn ang="0">
                  <a:pos x="332" y="138"/>
                </a:cxn>
                <a:cxn ang="0">
                  <a:pos x="383" y="116"/>
                </a:cxn>
                <a:cxn ang="0">
                  <a:pos x="367" y="73"/>
                </a:cxn>
                <a:cxn ang="0">
                  <a:pos x="328" y="42"/>
                </a:cxn>
                <a:cxn ang="0">
                  <a:pos x="288" y="36"/>
                </a:cxn>
                <a:cxn ang="0">
                  <a:pos x="248" y="51"/>
                </a:cxn>
                <a:cxn ang="0">
                  <a:pos x="216" y="89"/>
                </a:cxn>
                <a:cxn ang="0">
                  <a:pos x="209" y="293"/>
                </a:cxn>
                <a:cxn ang="0">
                  <a:pos x="295" y="399"/>
                </a:cxn>
                <a:cxn ang="0">
                  <a:pos x="283" y="284"/>
                </a:cxn>
                <a:cxn ang="0">
                  <a:pos x="511" y="286"/>
                </a:cxn>
                <a:cxn ang="0">
                  <a:pos x="498" y="399"/>
                </a:cxn>
                <a:cxn ang="0">
                  <a:pos x="9" y="437"/>
                </a:cxn>
                <a:cxn ang="0">
                  <a:pos x="490" y="407"/>
                </a:cxn>
                <a:cxn ang="0">
                  <a:pos x="504" y="283"/>
                </a:cxn>
                <a:cxn ang="0">
                  <a:pos x="291" y="283"/>
                </a:cxn>
                <a:cxn ang="0">
                  <a:pos x="305" y="407"/>
                </a:cxn>
                <a:cxn ang="0">
                  <a:pos x="200" y="302"/>
                </a:cxn>
                <a:cxn ang="0">
                  <a:pos x="207" y="86"/>
                </a:cxn>
                <a:cxn ang="0">
                  <a:pos x="242" y="43"/>
                </a:cxn>
                <a:cxn ang="0">
                  <a:pos x="286" y="28"/>
                </a:cxn>
                <a:cxn ang="0">
                  <a:pos x="332" y="35"/>
                </a:cxn>
                <a:cxn ang="0">
                  <a:pos x="374" y="68"/>
                </a:cxn>
                <a:cxn ang="0">
                  <a:pos x="391" y="126"/>
                </a:cxn>
                <a:cxn ang="0">
                  <a:pos x="335" y="145"/>
                </a:cxn>
                <a:cxn ang="0">
                  <a:pos x="298" y="186"/>
                </a:cxn>
                <a:cxn ang="0">
                  <a:pos x="286" y="223"/>
                </a:cxn>
                <a:cxn ang="0">
                  <a:pos x="497" y="188"/>
                </a:cxn>
                <a:cxn ang="0">
                  <a:pos x="462" y="149"/>
                </a:cxn>
                <a:cxn ang="0">
                  <a:pos x="411" y="126"/>
                </a:cxn>
                <a:cxn ang="0">
                  <a:pos x="395" y="68"/>
                </a:cxn>
                <a:cxn ang="0">
                  <a:pos x="367" y="36"/>
                </a:cxn>
                <a:cxn ang="0">
                  <a:pos x="339" y="19"/>
                </a:cxn>
                <a:cxn ang="0">
                  <a:pos x="272" y="12"/>
                </a:cxn>
                <a:cxn ang="0">
                  <a:pos x="242" y="24"/>
                </a:cxn>
                <a:cxn ang="0">
                  <a:pos x="214" y="43"/>
                </a:cxn>
                <a:cxn ang="0">
                  <a:pos x="188" y="89"/>
                </a:cxn>
                <a:cxn ang="0">
                  <a:pos x="183" y="302"/>
                </a:cxn>
                <a:cxn ang="0">
                  <a:pos x="132" y="203"/>
                </a:cxn>
                <a:cxn ang="0">
                  <a:pos x="118" y="189"/>
                </a:cxn>
                <a:cxn ang="0">
                  <a:pos x="93" y="184"/>
                </a:cxn>
                <a:cxn ang="0">
                  <a:pos x="70" y="198"/>
                </a:cxn>
                <a:cxn ang="0">
                  <a:pos x="65" y="302"/>
                </a:cxn>
                <a:cxn ang="0">
                  <a:pos x="9" y="407"/>
                </a:cxn>
              </a:cxnLst>
              <a:rect l="0" t="0" r="r" b="b"/>
              <a:pathLst>
                <a:path w="519" h="446">
                  <a:moveTo>
                    <a:pt x="519" y="446"/>
                  </a:moveTo>
                  <a:lnTo>
                    <a:pt x="0" y="446"/>
                  </a:lnTo>
                  <a:lnTo>
                    <a:pt x="0" y="399"/>
                  </a:lnTo>
                  <a:lnTo>
                    <a:pt x="23" y="399"/>
                  </a:lnTo>
                  <a:lnTo>
                    <a:pt x="23" y="293"/>
                  </a:lnTo>
                  <a:lnTo>
                    <a:pt x="56" y="293"/>
                  </a:lnTo>
                  <a:lnTo>
                    <a:pt x="56" y="209"/>
                  </a:lnTo>
                  <a:lnTo>
                    <a:pt x="60" y="200"/>
                  </a:lnTo>
                  <a:lnTo>
                    <a:pt x="63" y="193"/>
                  </a:lnTo>
                  <a:lnTo>
                    <a:pt x="69" y="186"/>
                  </a:lnTo>
                  <a:lnTo>
                    <a:pt x="76" y="181"/>
                  </a:lnTo>
                  <a:lnTo>
                    <a:pt x="91" y="175"/>
                  </a:lnTo>
                  <a:lnTo>
                    <a:pt x="109" y="175"/>
                  </a:lnTo>
                  <a:lnTo>
                    <a:pt x="116" y="179"/>
                  </a:lnTo>
                  <a:lnTo>
                    <a:pt x="123" y="182"/>
                  </a:lnTo>
                  <a:lnTo>
                    <a:pt x="130" y="186"/>
                  </a:lnTo>
                  <a:lnTo>
                    <a:pt x="137" y="195"/>
                  </a:lnTo>
                  <a:lnTo>
                    <a:pt x="141" y="202"/>
                  </a:lnTo>
                  <a:lnTo>
                    <a:pt x="142" y="217"/>
                  </a:lnTo>
                  <a:lnTo>
                    <a:pt x="142" y="293"/>
                  </a:lnTo>
                  <a:lnTo>
                    <a:pt x="172" y="293"/>
                  </a:lnTo>
                  <a:lnTo>
                    <a:pt x="172" y="124"/>
                  </a:lnTo>
                  <a:lnTo>
                    <a:pt x="176" y="100"/>
                  </a:lnTo>
                  <a:lnTo>
                    <a:pt x="179" y="86"/>
                  </a:lnTo>
                  <a:lnTo>
                    <a:pt x="188" y="65"/>
                  </a:lnTo>
                  <a:lnTo>
                    <a:pt x="200" y="45"/>
                  </a:lnTo>
                  <a:lnTo>
                    <a:pt x="209" y="36"/>
                  </a:lnTo>
                  <a:lnTo>
                    <a:pt x="218" y="28"/>
                  </a:lnTo>
                  <a:lnTo>
                    <a:pt x="226" y="22"/>
                  </a:lnTo>
                  <a:lnTo>
                    <a:pt x="239" y="15"/>
                  </a:lnTo>
                  <a:lnTo>
                    <a:pt x="248" y="10"/>
                  </a:lnTo>
                  <a:lnTo>
                    <a:pt x="260" y="7"/>
                  </a:lnTo>
                  <a:lnTo>
                    <a:pt x="272" y="3"/>
                  </a:lnTo>
                  <a:lnTo>
                    <a:pt x="295" y="0"/>
                  </a:lnTo>
                  <a:lnTo>
                    <a:pt x="321" y="3"/>
                  </a:lnTo>
                  <a:lnTo>
                    <a:pt x="342" y="10"/>
                  </a:lnTo>
                  <a:lnTo>
                    <a:pt x="355" y="15"/>
                  </a:lnTo>
                  <a:lnTo>
                    <a:pt x="363" y="21"/>
                  </a:lnTo>
                  <a:lnTo>
                    <a:pt x="372" y="28"/>
                  </a:lnTo>
                  <a:lnTo>
                    <a:pt x="381" y="35"/>
                  </a:lnTo>
                  <a:lnTo>
                    <a:pt x="397" y="54"/>
                  </a:lnTo>
                  <a:lnTo>
                    <a:pt x="404" y="63"/>
                  </a:lnTo>
                  <a:lnTo>
                    <a:pt x="412" y="84"/>
                  </a:lnTo>
                  <a:lnTo>
                    <a:pt x="416" y="96"/>
                  </a:lnTo>
                  <a:lnTo>
                    <a:pt x="418" y="116"/>
                  </a:lnTo>
                  <a:lnTo>
                    <a:pt x="456" y="116"/>
                  </a:lnTo>
                  <a:lnTo>
                    <a:pt x="456" y="135"/>
                  </a:lnTo>
                  <a:lnTo>
                    <a:pt x="467" y="140"/>
                  </a:lnTo>
                  <a:lnTo>
                    <a:pt x="488" y="159"/>
                  </a:lnTo>
                  <a:lnTo>
                    <a:pt x="497" y="170"/>
                  </a:lnTo>
                  <a:lnTo>
                    <a:pt x="505" y="182"/>
                  </a:lnTo>
                  <a:lnTo>
                    <a:pt x="512" y="198"/>
                  </a:lnTo>
                  <a:lnTo>
                    <a:pt x="519" y="232"/>
                  </a:lnTo>
                  <a:lnTo>
                    <a:pt x="276" y="232"/>
                  </a:lnTo>
                  <a:lnTo>
                    <a:pt x="279" y="212"/>
                  </a:lnTo>
                  <a:lnTo>
                    <a:pt x="284" y="196"/>
                  </a:lnTo>
                  <a:lnTo>
                    <a:pt x="290" y="182"/>
                  </a:lnTo>
                  <a:lnTo>
                    <a:pt x="298" y="170"/>
                  </a:lnTo>
                  <a:lnTo>
                    <a:pt x="307" y="158"/>
                  </a:lnTo>
                  <a:lnTo>
                    <a:pt x="332" y="138"/>
                  </a:lnTo>
                  <a:lnTo>
                    <a:pt x="342" y="131"/>
                  </a:lnTo>
                  <a:lnTo>
                    <a:pt x="342" y="116"/>
                  </a:lnTo>
                  <a:lnTo>
                    <a:pt x="383" y="116"/>
                  </a:lnTo>
                  <a:lnTo>
                    <a:pt x="381" y="103"/>
                  </a:lnTo>
                  <a:lnTo>
                    <a:pt x="376" y="87"/>
                  </a:lnTo>
                  <a:lnTo>
                    <a:pt x="367" y="73"/>
                  </a:lnTo>
                  <a:lnTo>
                    <a:pt x="356" y="61"/>
                  </a:lnTo>
                  <a:lnTo>
                    <a:pt x="344" y="51"/>
                  </a:lnTo>
                  <a:lnTo>
                    <a:pt x="328" y="42"/>
                  </a:lnTo>
                  <a:lnTo>
                    <a:pt x="312" y="38"/>
                  </a:lnTo>
                  <a:lnTo>
                    <a:pt x="304" y="36"/>
                  </a:lnTo>
                  <a:lnTo>
                    <a:pt x="288" y="36"/>
                  </a:lnTo>
                  <a:lnTo>
                    <a:pt x="270" y="40"/>
                  </a:lnTo>
                  <a:lnTo>
                    <a:pt x="262" y="42"/>
                  </a:lnTo>
                  <a:lnTo>
                    <a:pt x="248" y="51"/>
                  </a:lnTo>
                  <a:lnTo>
                    <a:pt x="234" y="63"/>
                  </a:lnTo>
                  <a:lnTo>
                    <a:pt x="223" y="75"/>
                  </a:lnTo>
                  <a:lnTo>
                    <a:pt x="216" y="89"/>
                  </a:lnTo>
                  <a:lnTo>
                    <a:pt x="211" y="107"/>
                  </a:lnTo>
                  <a:lnTo>
                    <a:pt x="209" y="116"/>
                  </a:lnTo>
                  <a:lnTo>
                    <a:pt x="209" y="293"/>
                  </a:lnTo>
                  <a:lnTo>
                    <a:pt x="270" y="293"/>
                  </a:lnTo>
                  <a:lnTo>
                    <a:pt x="270" y="399"/>
                  </a:lnTo>
                  <a:lnTo>
                    <a:pt x="295" y="399"/>
                  </a:lnTo>
                  <a:lnTo>
                    <a:pt x="295" y="309"/>
                  </a:lnTo>
                  <a:lnTo>
                    <a:pt x="290" y="298"/>
                  </a:lnTo>
                  <a:lnTo>
                    <a:pt x="283" y="284"/>
                  </a:lnTo>
                  <a:lnTo>
                    <a:pt x="276" y="251"/>
                  </a:lnTo>
                  <a:lnTo>
                    <a:pt x="519" y="251"/>
                  </a:lnTo>
                  <a:lnTo>
                    <a:pt x="511" y="286"/>
                  </a:lnTo>
                  <a:lnTo>
                    <a:pt x="505" y="297"/>
                  </a:lnTo>
                  <a:lnTo>
                    <a:pt x="498" y="309"/>
                  </a:lnTo>
                  <a:lnTo>
                    <a:pt x="498" y="399"/>
                  </a:lnTo>
                  <a:lnTo>
                    <a:pt x="519" y="399"/>
                  </a:lnTo>
                  <a:lnTo>
                    <a:pt x="519" y="446"/>
                  </a:lnTo>
                  <a:close/>
                  <a:moveTo>
                    <a:pt x="9" y="437"/>
                  </a:moveTo>
                  <a:lnTo>
                    <a:pt x="511" y="437"/>
                  </a:lnTo>
                  <a:lnTo>
                    <a:pt x="511" y="407"/>
                  </a:lnTo>
                  <a:lnTo>
                    <a:pt x="490" y="407"/>
                  </a:lnTo>
                  <a:lnTo>
                    <a:pt x="490" y="305"/>
                  </a:lnTo>
                  <a:lnTo>
                    <a:pt x="497" y="293"/>
                  </a:lnTo>
                  <a:lnTo>
                    <a:pt x="504" y="283"/>
                  </a:lnTo>
                  <a:lnTo>
                    <a:pt x="507" y="261"/>
                  </a:lnTo>
                  <a:lnTo>
                    <a:pt x="286" y="261"/>
                  </a:lnTo>
                  <a:lnTo>
                    <a:pt x="291" y="283"/>
                  </a:lnTo>
                  <a:lnTo>
                    <a:pt x="297" y="293"/>
                  </a:lnTo>
                  <a:lnTo>
                    <a:pt x="305" y="305"/>
                  </a:lnTo>
                  <a:lnTo>
                    <a:pt x="305" y="407"/>
                  </a:lnTo>
                  <a:lnTo>
                    <a:pt x="262" y="407"/>
                  </a:lnTo>
                  <a:lnTo>
                    <a:pt x="262" y="302"/>
                  </a:lnTo>
                  <a:lnTo>
                    <a:pt x="200" y="302"/>
                  </a:lnTo>
                  <a:lnTo>
                    <a:pt x="200" y="114"/>
                  </a:lnTo>
                  <a:lnTo>
                    <a:pt x="202" y="105"/>
                  </a:lnTo>
                  <a:lnTo>
                    <a:pt x="207" y="86"/>
                  </a:lnTo>
                  <a:lnTo>
                    <a:pt x="216" y="70"/>
                  </a:lnTo>
                  <a:lnTo>
                    <a:pt x="228" y="56"/>
                  </a:lnTo>
                  <a:lnTo>
                    <a:pt x="242" y="43"/>
                  </a:lnTo>
                  <a:lnTo>
                    <a:pt x="258" y="33"/>
                  </a:lnTo>
                  <a:lnTo>
                    <a:pt x="269" y="31"/>
                  </a:lnTo>
                  <a:lnTo>
                    <a:pt x="286" y="28"/>
                  </a:lnTo>
                  <a:lnTo>
                    <a:pt x="305" y="28"/>
                  </a:lnTo>
                  <a:lnTo>
                    <a:pt x="314" y="29"/>
                  </a:lnTo>
                  <a:lnTo>
                    <a:pt x="332" y="35"/>
                  </a:lnTo>
                  <a:lnTo>
                    <a:pt x="349" y="43"/>
                  </a:lnTo>
                  <a:lnTo>
                    <a:pt x="363" y="54"/>
                  </a:lnTo>
                  <a:lnTo>
                    <a:pt x="374" y="68"/>
                  </a:lnTo>
                  <a:lnTo>
                    <a:pt x="384" y="84"/>
                  </a:lnTo>
                  <a:lnTo>
                    <a:pt x="390" y="103"/>
                  </a:lnTo>
                  <a:lnTo>
                    <a:pt x="391" y="126"/>
                  </a:lnTo>
                  <a:lnTo>
                    <a:pt x="351" y="126"/>
                  </a:lnTo>
                  <a:lnTo>
                    <a:pt x="351" y="137"/>
                  </a:lnTo>
                  <a:lnTo>
                    <a:pt x="335" y="145"/>
                  </a:lnTo>
                  <a:lnTo>
                    <a:pt x="314" y="165"/>
                  </a:lnTo>
                  <a:lnTo>
                    <a:pt x="305" y="175"/>
                  </a:lnTo>
                  <a:lnTo>
                    <a:pt x="298" y="186"/>
                  </a:lnTo>
                  <a:lnTo>
                    <a:pt x="293" y="200"/>
                  </a:lnTo>
                  <a:lnTo>
                    <a:pt x="288" y="214"/>
                  </a:lnTo>
                  <a:lnTo>
                    <a:pt x="286" y="223"/>
                  </a:lnTo>
                  <a:lnTo>
                    <a:pt x="507" y="223"/>
                  </a:lnTo>
                  <a:lnTo>
                    <a:pt x="502" y="200"/>
                  </a:lnTo>
                  <a:lnTo>
                    <a:pt x="497" y="188"/>
                  </a:lnTo>
                  <a:lnTo>
                    <a:pt x="490" y="175"/>
                  </a:lnTo>
                  <a:lnTo>
                    <a:pt x="481" y="167"/>
                  </a:lnTo>
                  <a:lnTo>
                    <a:pt x="462" y="149"/>
                  </a:lnTo>
                  <a:lnTo>
                    <a:pt x="448" y="140"/>
                  </a:lnTo>
                  <a:lnTo>
                    <a:pt x="448" y="126"/>
                  </a:lnTo>
                  <a:lnTo>
                    <a:pt x="411" y="126"/>
                  </a:lnTo>
                  <a:lnTo>
                    <a:pt x="407" y="98"/>
                  </a:lnTo>
                  <a:lnTo>
                    <a:pt x="404" y="87"/>
                  </a:lnTo>
                  <a:lnTo>
                    <a:pt x="395" y="68"/>
                  </a:lnTo>
                  <a:lnTo>
                    <a:pt x="390" y="59"/>
                  </a:lnTo>
                  <a:lnTo>
                    <a:pt x="376" y="42"/>
                  </a:lnTo>
                  <a:lnTo>
                    <a:pt x="367" y="36"/>
                  </a:lnTo>
                  <a:lnTo>
                    <a:pt x="358" y="28"/>
                  </a:lnTo>
                  <a:lnTo>
                    <a:pt x="349" y="22"/>
                  </a:lnTo>
                  <a:lnTo>
                    <a:pt x="339" y="19"/>
                  </a:lnTo>
                  <a:lnTo>
                    <a:pt x="319" y="12"/>
                  </a:lnTo>
                  <a:lnTo>
                    <a:pt x="295" y="10"/>
                  </a:lnTo>
                  <a:lnTo>
                    <a:pt x="272" y="12"/>
                  </a:lnTo>
                  <a:lnTo>
                    <a:pt x="263" y="15"/>
                  </a:lnTo>
                  <a:lnTo>
                    <a:pt x="251" y="19"/>
                  </a:lnTo>
                  <a:lnTo>
                    <a:pt x="242" y="24"/>
                  </a:lnTo>
                  <a:lnTo>
                    <a:pt x="232" y="29"/>
                  </a:lnTo>
                  <a:lnTo>
                    <a:pt x="223" y="36"/>
                  </a:lnTo>
                  <a:lnTo>
                    <a:pt x="214" y="43"/>
                  </a:lnTo>
                  <a:lnTo>
                    <a:pt x="207" y="52"/>
                  </a:lnTo>
                  <a:lnTo>
                    <a:pt x="197" y="68"/>
                  </a:lnTo>
                  <a:lnTo>
                    <a:pt x="188" y="89"/>
                  </a:lnTo>
                  <a:lnTo>
                    <a:pt x="184" y="101"/>
                  </a:lnTo>
                  <a:lnTo>
                    <a:pt x="183" y="124"/>
                  </a:lnTo>
                  <a:lnTo>
                    <a:pt x="183" y="302"/>
                  </a:lnTo>
                  <a:lnTo>
                    <a:pt x="134" y="302"/>
                  </a:lnTo>
                  <a:lnTo>
                    <a:pt x="134" y="217"/>
                  </a:lnTo>
                  <a:lnTo>
                    <a:pt x="132" y="203"/>
                  </a:lnTo>
                  <a:lnTo>
                    <a:pt x="128" y="198"/>
                  </a:lnTo>
                  <a:lnTo>
                    <a:pt x="123" y="193"/>
                  </a:lnTo>
                  <a:lnTo>
                    <a:pt x="118" y="189"/>
                  </a:lnTo>
                  <a:lnTo>
                    <a:pt x="112" y="186"/>
                  </a:lnTo>
                  <a:lnTo>
                    <a:pt x="105" y="184"/>
                  </a:lnTo>
                  <a:lnTo>
                    <a:pt x="93" y="184"/>
                  </a:lnTo>
                  <a:lnTo>
                    <a:pt x="79" y="189"/>
                  </a:lnTo>
                  <a:lnTo>
                    <a:pt x="74" y="193"/>
                  </a:lnTo>
                  <a:lnTo>
                    <a:pt x="70" y="198"/>
                  </a:lnTo>
                  <a:lnTo>
                    <a:pt x="67" y="203"/>
                  </a:lnTo>
                  <a:lnTo>
                    <a:pt x="65" y="210"/>
                  </a:lnTo>
                  <a:lnTo>
                    <a:pt x="65" y="302"/>
                  </a:lnTo>
                  <a:lnTo>
                    <a:pt x="32" y="302"/>
                  </a:lnTo>
                  <a:lnTo>
                    <a:pt x="32" y="407"/>
                  </a:lnTo>
                  <a:lnTo>
                    <a:pt x="9" y="407"/>
                  </a:lnTo>
                  <a:lnTo>
                    <a:pt x="9" y="437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7" name="Freeform 462"/>
            <p:cNvSpPr>
              <a:spLocks noEditPoints="1"/>
            </p:cNvSpPr>
            <p:nvPr/>
          </p:nvSpPr>
          <p:spPr bwMode="auto">
            <a:xfrm>
              <a:off x="3779838" y="3738563"/>
              <a:ext cx="139700" cy="152400"/>
            </a:xfrm>
            <a:custGeom>
              <a:avLst/>
              <a:gdLst/>
              <a:ahLst/>
              <a:cxnLst>
                <a:cxn ang="0">
                  <a:pos x="88" y="96"/>
                </a:cxn>
                <a:cxn ang="0">
                  <a:pos x="0" y="96"/>
                </a:cxn>
                <a:cxn ang="0">
                  <a:pos x="0" y="44"/>
                </a:cxn>
                <a:cxn ang="0">
                  <a:pos x="27" y="40"/>
                </a:cxn>
                <a:cxn ang="0">
                  <a:pos x="37" y="37"/>
                </a:cxn>
                <a:cxn ang="0">
                  <a:pos x="48" y="33"/>
                </a:cxn>
                <a:cxn ang="0">
                  <a:pos x="57" y="28"/>
                </a:cxn>
                <a:cxn ang="0">
                  <a:pos x="65" y="23"/>
                </a:cxn>
                <a:cxn ang="0">
                  <a:pos x="74" y="15"/>
                </a:cxn>
                <a:cxn ang="0">
                  <a:pos x="88" y="0"/>
                </a:cxn>
                <a:cxn ang="0">
                  <a:pos x="88" y="96"/>
                </a:cxn>
                <a:cxn ang="0">
                  <a:pos x="11" y="88"/>
                </a:cxn>
                <a:cxn ang="0">
                  <a:pos x="79" y="88"/>
                </a:cxn>
                <a:cxn ang="0">
                  <a:pos x="79" y="23"/>
                </a:cxn>
                <a:cxn ang="0">
                  <a:pos x="71" y="30"/>
                </a:cxn>
                <a:cxn ang="0">
                  <a:pos x="60" y="37"/>
                </a:cxn>
                <a:cxn ang="0">
                  <a:pos x="51" y="42"/>
                </a:cxn>
                <a:cxn ang="0">
                  <a:pos x="41" y="45"/>
                </a:cxn>
                <a:cxn ang="0">
                  <a:pos x="28" y="49"/>
                </a:cxn>
                <a:cxn ang="0">
                  <a:pos x="11" y="52"/>
                </a:cxn>
                <a:cxn ang="0">
                  <a:pos x="11" y="88"/>
                </a:cxn>
              </a:cxnLst>
              <a:rect l="0" t="0" r="r" b="b"/>
              <a:pathLst>
                <a:path w="88" h="96">
                  <a:moveTo>
                    <a:pt x="88" y="96"/>
                  </a:moveTo>
                  <a:lnTo>
                    <a:pt x="0" y="96"/>
                  </a:lnTo>
                  <a:lnTo>
                    <a:pt x="0" y="44"/>
                  </a:lnTo>
                  <a:lnTo>
                    <a:pt x="27" y="40"/>
                  </a:lnTo>
                  <a:lnTo>
                    <a:pt x="37" y="37"/>
                  </a:lnTo>
                  <a:lnTo>
                    <a:pt x="48" y="33"/>
                  </a:lnTo>
                  <a:lnTo>
                    <a:pt x="57" y="28"/>
                  </a:lnTo>
                  <a:lnTo>
                    <a:pt x="65" y="23"/>
                  </a:lnTo>
                  <a:lnTo>
                    <a:pt x="74" y="15"/>
                  </a:lnTo>
                  <a:lnTo>
                    <a:pt x="88" y="0"/>
                  </a:lnTo>
                  <a:lnTo>
                    <a:pt x="88" y="96"/>
                  </a:lnTo>
                  <a:close/>
                  <a:moveTo>
                    <a:pt x="11" y="88"/>
                  </a:moveTo>
                  <a:lnTo>
                    <a:pt x="79" y="88"/>
                  </a:lnTo>
                  <a:lnTo>
                    <a:pt x="79" y="23"/>
                  </a:lnTo>
                  <a:lnTo>
                    <a:pt x="71" y="30"/>
                  </a:lnTo>
                  <a:lnTo>
                    <a:pt x="60" y="37"/>
                  </a:lnTo>
                  <a:lnTo>
                    <a:pt x="51" y="42"/>
                  </a:lnTo>
                  <a:lnTo>
                    <a:pt x="41" y="45"/>
                  </a:lnTo>
                  <a:lnTo>
                    <a:pt x="28" y="49"/>
                  </a:lnTo>
                  <a:lnTo>
                    <a:pt x="11" y="52"/>
                  </a:lnTo>
                  <a:lnTo>
                    <a:pt x="11" y="88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8" name="Freeform 463"/>
            <p:cNvSpPr>
              <a:spLocks noEditPoints="1"/>
            </p:cNvSpPr>
            <p:nvPr/>
          </p:nvSpPr>
          <p:spPr bwMode="auto">
            <a:xfrm>
              <a:off x="3635375" y="3738563"/>
              <a:ext cx="139700" cy="152400"/>
            </a:xfrm>
            <a:custGeom>
              <a:avLst/>
              <a:gdLst/>
              <a:ahLst/>
              <a:cxnLst>
                <a:cxn ang="0">
                  <a:pos x="88" y="96"/>
                </a:cxn>
                <a:cxn ang="0">
                  <a:pos x="0" y="96"/>
                </a:cxn>
                <a:cxn ang="0">
                  <a:pos x="0" y="0"/>
                </a:cxn>
                <a:cxn ang="0">
                  <a:pos x="16" y="15"/>
                </a:cxn>
                <a:cxn ang="0">
                  <a:pos x="25" y="23"/>
                </a:cxn>
                <a:cxn ang="0">
                  <a:pos x="34" y="30"/>
                </a:cxn>
                <a:cxn ang="0">
                  <a:pos x="42" y="33"/>
                </a:cxn>
                <a:cxn ang="0">
                  <a:pos x="53" y="37"/>
                </a:cxn>
                <a:cxn ang="0">
                  <a:pos x="62" y="40"/>
                </a:cxn>
                <a:cxn ang="0">
                  <a:pos x="88" y="44"/>
                </a:cxn>
                <a:cxn ang="0">
                  <a:pos x="88" y="96"/>
                </a:cxn>
                <a:cxn ang="0">
                  <a:pos x="9" y="88"/>
                </a:cxn>
                <a:cxn ang="0">
                  <a:pos x="79" y="88"/>
                </a:cxn>
                <a:cxn ang="0">
                  <a:pos x="79" y="52"/>
                </a:cxn>
                <a:cxn ang="0">
                  <a:pos x="60" y="49"/>
                </a:cxn>
                <a:cxn ang="0">
                  <a:pos x="49" y="45"/>
                </a:cxn>
                <a:cxn ang="0">
                  <a:pos x="39" y="42"/>
                </a:cxn>
                <a:cxn ang="0">
                  <a:pos x="28" y="37"/>
                </a:cxn>
                <a:cxn ang="0">
                  <a:pos x="19" y="30"/>
                </a:cxn>
                <a:cxn ang="0">
                  <a:pos x="9" y="23"/>
                </a:cxn>
                <a:cxn ang="0">
                  <a:pos x="9" y="88"/>
                </a:cxn>
              </a:cxnLst>
              <a:rect l="0" t="0" r="r" b="b"/>
              <a:pathLst>
                <a:path w="88" h="96">
                  <a:moveTo>
                    <a:pt x="88" y="96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16" y="15"/>
                  </a:lnTo>
                  <a:lnTo>
                    <a:pt x="25" y="23"/>
                  </a:lnTo>
                  <a:lnTo>
                    <a:pt x="34" y="30"/>
                  </a:lnTo>
                  <a:lnTo>
                    <a:pt x="42" y="33"/>
                  </a:lnTo>
                  <a:lnTo>
                    <a:pt x="53" y="37"/>
                  </a:lnTo>
                  <a:lnTo>
                    <a:pt x="62" y="40"/>
                  </a:lnTo>
                  <a:lnTo>
                    <a:pt x="88" y="44"/>
                  </a:lnTo>
                  <a:lnTo>
                    <a:pt x="88" y="96"/>
                  </a:lnTo>
                  <a:close/>
                  <a:moveTo>
                    <a:pt x="9" y="88"/>
                  </a:moveTo>
                  <a:lnTo>
                    <a:pt x="79" y="88"/>
                  </a:lnTo>
                  <a:lnTo>
                    <a:pt x="79" y="52"/>
                  </a:lnTo>
                  <a:lnTo>
                    <a:pt x="60" y="49"/>
                  </a:lnTo>
                  <a:lnTo>
                    <a:pt x="49" y="45"/>
                  </a:lnTo>
                  <a:lnTo>
                    <a:pt x="39" y="42"/>
                  </a:lnTo>
                  <a:lnTo>
                    <a:pt x="28" y="37"/>
                  </a:lnTo>
                  <a:lnTo>
                    <a:pt x="19" y="30"/>
                  </a:lnTo>
                  <a:lnTo>
                    <a:pt x="9" y="23"/>
                  </a:lnTo>
                  <a:lnTo>
                    <a:pt x="9" y="88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9" name="Rectangle 464"/>
            <p:cNvSpPr>
              <a:spLocks noChangeArrowheads="1"/>
            </p:cNvSpPr>
            <p:nvPr/>
          </p:nvSpPr>
          <p:spPr bwMode="auto">
            <a:xfrm>
              <a:off x="3273425" y="3587750"/>
              <a:ext cx="17463" cy="295275"/>
            </a:xfrm>
            <a:prstGeom prst="rect">
              <a:avLst/>
            </a:prstGeom>
            <a:grpFill/>
            <a:ln w="9525">
              <a:solidFill>
                <a:schemeClr val="accent5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30" name="组合 529"/>
          <p:cNvGrpSpPr>
            <a:grpSpLocks/>
          </p:cNvGrpSpPr>
          <p:nvPr/>
        </p:nvGrpSpPr>
        <p:grpSpPr>
          <a:xfrm>
            <a:off x="3163982" y="2262674"/>
            <a:ext cx="252000" cy="295946"/>
            <a:chOff x="1519060" y="3132984"/>
            <a:chExt cx="618417" cy="553565"/>
          </a:xfrm>
        </p:grpSpPr>
        <p:grpSp>
          <p:nvGrpSpPr>
            <p:cNvPr id="531" name="组合 530"/>
            <p:cNvGrpSpPr/>
            <p:nvPr/>
          </p:nvGrpSpPr>
          <p:grpSpPr>
            <a:xfrm>
              <a:off x="1522414" y="3132984"/>
              <a:ext cx="527796" cy="471365"/>
              <a:chOff x="5764213" y="3562350"/>
              <a:chExt cx="1009650" cy="901701"/>
            </a:xfrm>
            <a:solidFill>
              <a:schemeClr val="bg1"/>
            </a:solidFill>
          </p:grpSpPr>
          <p:sp>
            <p:nvSpPr>
              <p:cNvPr id="533" name="Freeform 391"/>
              <p:cNvSpPr>
                <a:spLocks noEditPoints="1"/>
              </p:cNvSpPr>
              <p:nvPr/>
            </p:nvSpPr>
            <p:spPr bwMode="auto">
              <a:xfrm>
                <a:off x="5764213" y="3749675"/>
                <a:ext cx="1009650" cy="606425"/>
              </a:xfrm>
              <a:custGeom>
                <a:avLst/>
                <a:gdLst/>
                <a:ahLst/>
                <a:cxnLst>
                  <a:cxn ang="0">
                    <a:pos x="395" y="237"/>
                  </a:cxn>
                  <a:cxn ang="0">
                    <a:pos x="0" y="237"/>
                  </a:cxn>
                  <a:cxn ang="0">
                    <a:pos x="0" y="0"/>
                  </a:cxn>
                  <a:cxn ang="0">
                    <a:pos x="395" y="0"/>
                  </a:cxn>
                  <a:cxn ang="0">
                    <a:pos x="395" y="237"/>
                  </a:cxn>
                  <a:cxn ang="0">
                    <a:pos x="6" y="231"/>
                  </a:cxn>
                  <a:cxn ang="0">
                    <a:pos x="389" y="231"/>
                  </a:cxn>
                  <a:cxn ang="0">
                    <a:pos x="389" y="6"/>
                  </a:cxn>
                  <a:cxn ang="0">
                    <a:pos x="6" y="6"/>
                  </a:cxn>
                  <a:cxn ang="0">
                    <a:pos x="6" y="231"/>
                  </a:cxn>
                  <a:cxn ang="0">
                    <a:pos x="204" y="227"/>
                  </a:cxn>
                  <a:cxn ang="0">
                    <a:pos x="190" y="227"/>
                  </a:cxn>
                  <a:cxn ang="0">
                    <a:pos x="182" y="218"/>
                  </a:cxn>
                  <a:cxn ang="0">
                    <a:pos x="190" y="209"/>
                  </a:cxn>
                  <a:cxn ang="0">
                    <a:pos x="204" y="209"/>
                  </a:cxn>
                  <a:cxn ang="0">
                    <a:pos x="213" y="218"/>
                  </a:cxn>
                  <a:cxn ang="0">
                    <a:pos x="204" y="227"/>
                  </a:cxn>
                  <a:cxn ang="0">
                    <a:pos x="190" y="215"/>
                  </a:cxn>
                  <a:cxn ang="0">
                    <a:pos x="188" y="218"/>
                  </a:cxn>
                  <a:cxn ang="0">
                    <a:pos x="190" y="221"/>
                  </a:cxn>
                  <a:cxn ang="0">
                    <a:pos x="204" y="221"/>
                  </a:cxn>
                  <a:cxn ang="0">
                    <a:pos x="207" y="218"/>
                  </a:cxn>
                  <a:cxn ang="0">
                    <a:pos x="204" y="215"/>
                  </a:cxn>
                  <a:cxn ang="0">
                    <a:pos x="190" y="215"/>
                  </a:cxn>
                  <a:cxn ang="0">
                    <a:pos x="371" y="205"/>
                  </a:cxn>
                  <a:cxn ang="0">
                    <a:pos x="23" y="205"/>
                  </a:cxn>
                  <a:cxn ang="0">
                    <a:pos x="23" y="17"/>
                  </a:cxn>
                  <a:cxn ang="0">
                    <a:pos x="371" y="17"/>
                  </a:cxn>
                  <a:cxn ang="0">
                    <a:pos x="371" y="205"/>
                  </a:cxn>
                  <a:cxn ang="0">
                    <a:pos x="29" y="199"/>
                  </a:cxn>
                  <a:cxn ang="0">
                    <a:pos x="365" y="199"/>
                  </a:cxn>
                  <a:cxn ang="0">
                    <a:pos x="365" y="23"/>
                  </a:cxn>
                  <a:cxn ang="0">
                    <a:pos x="29" y="23"/>
                  </a:cxn>
                  <a:cxn ang="0">
                    <a:pos x="29" y="199"/>
                  </a:cxn>
                </a:cxnLst>
                <a:rect l="0" t="0" r="r" b="b"/>
                <a:pathLst>
                  <a:path w="395" h="237">
                    <a:moveTo>
                      <a:pt x="395" y="237"/>
                    </a:moveTo>
                    <a:cubicBezTo>
                      <a:pt x="0" y="237"/>
                      <a:pt x="0" y="237"/>
                      <a:pt x="0" y="23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5" y="0"/>
                      <a:pt x="395" y="0"/>
                      <a:pt x="395" y="0"/>
                    </a:cubicBezTo>
                    <a:lnTo>
                      <a:pt x="395" y="237"/>
                    </a:lnTo>
                    <a:close/>
                    <a:moveTo>
                      <a:pt x="6" y="231"/>
                    </a:moveTo>
                    <a:cubicBezTo>
                      <a:pt x="389" y="231"/>
                      <a:pt x="389" y="231"/>
                      <a:pt x="389" y="231"/>
                    </a:cubicBezTo>
                    <a:cubicBezTo>
                      <a:pt x="389" y="6"/>
                      <a:pt x="389" y="6"/>
                      <a:pt x="389" y="6"/>
                    </a:cubicBezTo>
                    <a:cubicBezTo>
                      <a:pt x="6" y="6"/>
                      <a:pt x="6" y="6"/>
                      <a:pt x="6" y="6"/>
                    </a:cubicBezTo>
                    <a:lnTo>
                      <a:pt x="6" y="231"/>
                    </a:lnTo>
                    <a:close/>
                    <a:moveTo>
                      <a:pt x="204" y="227"/>
                    </a:moveTo>
                    <a:cubicBezTo>
                      <a:pt x="190" y="227"/>
                      <a:pt x="190" y="227"/>
                      <a:pt x="190" y="227"/>
                    </a:cubicBezTo>
                    <a:cubicBezTo>
                      <a:pt x="186" y="227"/>
                      <a:pt x="182" y="223"/>
                      <a:pt x="182" y="218"/>
                    </a:cubicBezTo>
                    <a:cubicBezTo>
                      <a:pt x="182" y="213"/>
                      <a:pt x="186" y="209"/>
                      <a:pt x="190" y="209"/>
                    </a:cubicBezTo>
                    <a:cubicBezTo>
                      <a:pt x="204" y="209"/>
                      <a:pt x="204" y="209"/>
                      <a:pt x="204" y="209"/>
                    </a:cubicBezTo>
                    <a:cubicBezTo>
                      <a:pt x="209" y="209"/>
                      <a:pt x="213" y="213"/>
                      <a:pt x="213" y="218"/>
                    </a:cubicBezTo>
                    <a:cubicBezTo>
                      <a:pt x="213" y="223"/>
                      <a:pt x="209" y="227"/>
                      <a:pt x="204" y="227"/>
                    </a:cubicBezTo>
                    <a:close/>
                    <a:moveTo>
                      <a:pt x="190" y="215"/>
                    </a:moveTo>
                    <a:cubicBezTo>
                      <a:pt x="189" y="215"/>
                      <a:pt x="188" y="216"/>
                      <a:pt x="188" y="218"/>
                    </a:cubicBezTo>
                    <a:cubicBezTo>
                      <a:pt x="188" y="220"/>
                      <a:pt x="189" y="221"/>
                      <a:pt x="190" y="221"/>
                    </a:cubicBezTo>
                    <a:cubicBezTo>
                      <a:pt x="204" y="221"/>
                      <a:pt x="204" y="221"/>
                      <a:pt x="204" y="221"/>
                    </a:cubicBezTo>
                    <a:cubicBezTo>
                      <a:pt x="206" y="221"/>
                      <a:pt x="207" y="220"/>
                      <a:pt x="207" y="218"/>
                    </a:cubicBezTo>
                    <a:cubicBezTo>
                      <a:pt x="207" y="216"/>
                      <a:pt x="206" y="215"/>
                      <a:pt x="204" y="215"/>
                    </a:cubicBezTo>
                    <a:lnTo>
                      <a:pt x="190" y="215"/>
                    </a:lnTo>
                    <a:close/>
                    <a:moveTo>
                      <a:pt x="371" y="205"/>
                    </a:moveTo>
                    <a:cubicBezTo>
                      <a:pt x="23" y="205"/>
                      <a:pt x="23" y="205"/>
                      <a:pt x="23" y="205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371" y="17"/>
                      <a:pt x="371" y="17"/>
                      <a:pt x="371" y="17"/>
                    </a:cubicBezTo>
                    <a:lnTo>
                      <a:pt x="371" y="205"/>
                    </a:lnTo>
                    <a:close/>
                    <a:moveTo>
                      <a:pt x="29" y="199"/>
                    </a:moveTo>
                    <a:cubicBezTo>
                      <a:pt x="365" y="199"/>
                      <a:pt x="365" y="199"/>
                      <a:pt x="365" y="199"/>
                    </a:cubicBezTo>
                    <a:cubicBezTo>
                      <a:pt x="365" y="23"/>
                      <a:pt x="365" y="23"/>
                      <a:pt x="365" y="23"/>
                    </a:cubicBezTo>
                    <a:cubicBezTo>
                      <a:pt x="29" y="23"/>
                      <a:pt x="29" y="23"/>
                      <a:pt x="29" y="23"/>
                    </a:cubicBezTo>
                    <a:lnTo>
                      <a:pt x="29" y="199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4" name="Freeform 392"/>
              <p:cNvSpPr>
                <a:spLocks/>
              </p:cNvSpPr>
              <p:nvPr/>
            </p:nvSpPr>
            <p:spPr bwMode="auto">
              <a:xfrm>
                <a:off x="6119813" y="3562350"/>
                <a:ext cx="296863" cy="171450"/>
              </a:xfrm>
              <a:custGeom>
                <a:avLst/>
                <a:gdLst/>
                <a:ahLst/>
                <a:cxnLst>
                  <a:cxn ang="0">
                    <a:pos x="111" y="108"/>
                  </a:cxn>
                  <a:cxn ang="0">
                    <a:pos x="75" y="108"/>
                  </a:cxn>
                  <a:cxn ang="0">
                    <a:pos x="11" y="19"/>
                  </a:cxn>
                  <a:cxn ang="0">
                    <a:pos x="0" y="5"/>
                  </a:cxn>
                  <a:cxn ang="0">
                    <a:pos x="8" y="0"/>
                  </a:cxn>
                  <a:cxn ang="0">
                    <a:pos x="19" y="15"/>
                  </a:cxn>
                  <a:cxn ang="0">
                    <a:pos x="80" y="99"/>
                  </a:cxn>
                  <a:cxn ang="0">
                    <a:pos x="106" y="99"/>
                  </a:cxn>
                  <a:cxn ang="0">
                    <a:pos x="178" y="0"/>
                  </a:cxn>
                  <a:cxn ang="0">
                    <a:pos x="187" y="5"/>
                  </a:cxn>
                  <a:cxn ang="0">
                    <a:pos x="161" y="40"/>
                  </a:cxn>
                  <a:cxn ang="0">
                    <a:pos x="111" y="108"/>
                  </a:cxn>
                </a:cxnLst>
                <a:rect l="0" t="0" r="r" b="b"/>
                <a:pathLst>
                  <a:path w="187" h="108">
                    <a:moveTo>
                      <a:pt x="111" y="108"/>
                    </a:moveTo>
                    <a:lnTo>
                      <a:pt x="75" y="108"/>
                    </a:lnTo>
                    <a:lnTo>
                      <a:pt x="11" y="19"/>
                    </a:lnTo>
                    <a:lnTo>
                      <a:pt x="0" y="5"/>
                    </a:lnTo>
                    <a:lnTo>
                      <a:pt x="8" y="0"/>
                    </a:lnTo>
                    <a:lnTo>
                      <a:pt x="19" y="15"/>
                    </a:lnTo>
                    <a:lnTo>
                      <a:pt x="80" y="99"/>
                    </a:lnTo>
                    <a:lnTo>
                      <a:pt x="106" y="99"/>
                    </a:lnTo>
                    <a:lnTo>
                      <a:pt x="178" y="0"/>
                    </a:lnTo>
                    <a:lnTo>
                      <a:pt x="187" y="5"/>
                    </a:lnTo>
                    <a:lnTo>
                      <a:pt x="161" y="40"/>
                    </a:lnTo>
                    <a:lnTo>
                      <a:pt x="111" y="108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5" name="Rectangle 393"/>
              <p:cNvSpPr>
                <a:spLocks noChangeArrowheads="1"/>
              </p:cNvSpPr>
              <p:nvPr/>
            </p:nvSpPr>
            <p:spPr bwMode="auto">
              <a:xfrm>
                <a:off x="6061075" y="4449763"/>
                <a:ext cx="414338" cy="14288"/>
              </a:xfrm>
              <a:prstGeom prst="rect">
                <a:avLst/>
              </a:prstGeom>
              <a:grpFill/>
              <a:ln w="9525">
                <a:solidFill>
                  <a:schemeClr val="accent5">
                    <a:lumMod val="75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6" name="Rectangle 394"/>
              <p:cNvSpPr>
                <a:spLocks noChangeArrowheads="1"/>
              </p:cNvSpPr>
              <p:nvPr/>
            </p:nvSpPr>
            <p:spPr bwMode="auto">
              <a:xfrm>
                <a:off x="6199188" y="4351338"/>
                <a:ext cx="14288" cy="111125"/>
              </a:xfrm>
              <a:prstGeom prst="rect">
                <a:avLst/>
              </a:prstGeom>
              <a:grpFill/>
              <a:ln w="9525">
                <a:solidFill>
                  <a:schemeClr val="accent5">
                    <a:lumMod val="75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7" name="Rectangle 395"/>
              <p:cNvSpPr>
                <a:spLocks noChangeArrowheads="1"/>
              </p:cNvSpPr>
              <p:nvPr/>
            </p:nvSpPr>
            <p:spPr bwMode="auto">
              <a:xfrm>
                <a:off x="6324600" y="4351338"/>
                <a:ext cx="14288" cy="111125"/>
              </a:xfrm>
              <a:prstGeom prst="rect">
                <a:avLst/>
              </a:prstGeom>
              <a:grpFill/>
              <a:ln w="9525">
                <a:solidFill>
                  <a:schemeClr val="accent5">
                    <a:lumMod val="75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8" name="Freeform 397"/>
              <p:cNvSpPr>
                <a:spLocks/>
              </p:cNvSpPr>
              <p:nvPr/>
            </p:nvSpPr>
            <p:spPr bwMode="auto">
              <a:xfrm>
                <a:off x="6275388" y="3908425"/>
                <a:ext cx="187325" cy="228600"/>
              </a:xfrm>
              <a:custGeom>
                <a:avLst/>
                <a:gdLst/>
                <a:ahLst/>
                <a:cxnLst>
                  <a:cxn ang="0">
                    <a:pos x="0" y="144"/>
                  </a:cxn>
                  <a:cxn ang="0">
                    <a:pos x="0" y="0"/>
                  </a:cxn>
                  <a:cxn ang="0">
                    <a:pos x="18" y="0"/>
                  </a:cxn>
                  <a:cxn ang="0">
                    <a:pos x="18" y="73"/>
                  </a:cxn>
                  <a:cxn ang="0">
                    <a:pos x="89" y="0"/>
                  </a:cxn>
                  <a:cxn ang="0">
                    <a:pos x="114" y="0"/>
                  </a:cxn>
                  <a:cxn ang="0">
                    <a:pos x="55" y="60"/>
                  </a:cxn>
                  <a:cxn ang="0">
                    <a:pos x="118" y="144"/>
                  </a:cxn>
                  <a:cxn ang="0">
                    <a:pos x="93" y="144"/>
                  </a:cxn>
                  <a:cxn ang="0">
                    <a:pos x="42" y="71"/>
                  </a:cxn>
                  <a:cxn ang="0">
                    <a:pos x="18" y="95"/>
                  </a:cxn>
                  <a:cxn ang="0">
                    <a:pos x="18" y="144"/>
                  </a:cxn>
                  <a:cxn ang="0">
                    <a:pos x="0" y="144"/>
                  </a:cxn>
                </a:cxnLst>
                <a:rect l="0" t="0" r="r" b="b"/>
                <a:pathLst>
                  <a:path w="118" h="144">
                    <a:moveTo>
                      <a:pt x="0" y="144"/>
                    </a:moveTo>
                    <a:lnTo>
                      <a:pt x="0" y="0"/>
                    </a:lnTo>
                    <a:lnTo>
                      <a:pt x="18" y="0"/>
                    </a:lnTo>
                    <a:lnTo>
                      <a:pt x="18" y="73"/>
                    </a:lnTo>
                    <a:lnTo>
                      <a:pt x="89" y="0"/>
                    </a:lnTo>
                    <a:lnTo>
                      <a:pt x="114" y="0"/>
                    </a:lnTo>
                    <a:lnTo>
                      <a:pt x="55" y="60"/>
                    </a:lnTo>
                    <a:lnTo>
                      <a:pt x="118" y="144"/>
                    </a:lnTo>
                    <a:lnTo>
                      <a:pt x="93" y="144"/>
                    </a:lnTo>
                    <a:lnTo>
                      <a:pt x="42" y="71"/>
                    </a:lnTo>
                    <a:lnTo>
                      <a:pt x="18" y="95"/>
                    </a:lnTo>
                    <a:lnTo>
                      <a:pt x="18" y="144"/>
                    </a:lnTo>
                    <a:lnTo>
                      <a:pt x="0" y="14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532" name="文本框 531"/>
            <p:cNvSpPr txBox="1"/>
            <p:nvPr/>
          </p:nvSpPr>
          <p:spPr>
            <a:xfrm>
              <a:off x="1519060" y="3197209"/>
              <a:ext cx="618417" cy="48934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b="1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endParaRPr lang="zh-CN" altLang="en-US" sz="11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39" name="组合 538"/>
          <p:cNvGrpSpPr>
            <a:grpSpLocks/>
          </p:cNvGrpSpPr>
          <p:nvPr/>
        </p:nvGrpSpPr>
        <p:grpSpPr>
          <a:xfrm>
            <a:off x="1917560" y="2262672"/>
            <a:ext cx="252000" cy="252000"/>
            <a:chOff x="1940252" y="1348852"/>
            <a:chExt cx="445610" cy="300758"/>
          </a:xfrm>
        </p:grpSpPr>
        <p:grpSp>
          <p:nvGrpSpPr>
            <p:cNvPr id="540" name="组合 539"/>
            <p:cNvGrpSpPr/>
            <p:nvPr/>
          </p:nvGrpSpPr>
          <p:grpSpPr>
            <a:xfrm>
              <a:off x="1940252" y="1441158"/>
              <a:ext cx="445610" cy="208452"/>
              <a:chOff x="15579726" y="344488"/>
              <a:chExt cx="1035050" cy="484187"/>
            </a:xfrm>
            <a:noFill/>
          </p:grpSpPr>
          <p:sp>
            <p:nvSpPr>
              <p:cNvPr id="544" name="Freeform 137"/>
              <p:cNvSpPr>
                <a:spLocks/>
              </p:cNvSpPr>
              <p:nvPr/>
            </p:nvSpPr>
            <p:spPr bwMode="auto">
              <a:xfrm>
                <a:off x="15579726" y="344488"/>
                <a:ext cx="1035050" cy="401638"/>
              </a:xfrm>
              <a:custGeom>
                <a:avLst/>
                <a:gdLst/>
                <a:ahLst/>
                <a:cxnLst>
                  <a:cxn ang="0">
                    <a:pos x="264" y="107"/>
                  </a:cxn>
                  <a:cxn ang="0">
                    <a:pos x="249" y="107"/>
                  </a:cxn>
                  <a:cxn ang="0">
                    <a:pos x="246" y="104"/>
                  </a:cxn>
                  <a:cxn ang="0">
                    <a:pos x="249" y="101"/>
                  </a:cxn>
                  <a:cxn ang="0">
                    <a:pos x="264" y="101"/>
                  </a:cxn>
                  <a:cxn ang="0">
                    <a:pos x="268" y="100"/>
                  </a:cxn>
                  <a:cxn ang="0">
                    <a:pos x="269" y="92"/>
                  </a:cxn>
                  <a:cxn ang="0">
                    <a:pos x="254" y="62"/>
                  </a:cxn>
                  <a:cxn ang="0">
                    <a:pos x="201" y="40"/>
                  </a:cxn>
                  <a:cxn ang="0">
                    <a:pos x="200" y="40"/>
                  </a:cxn>
                  <a:cxn ang="0">
                    <a:pos x="140" y="6"/>
                  </a:cxn>
                  <a:cxn ang="0">
                    <a:pos x="88" y="6"/>
                  </a:cxn>
                  <a:cxn ang="0">
                    <a:pos x="46" y="31"/>
                  </a:cxn>
                  <a:cxn ang="0">
                    <a:pos x="41" y="38"/>
                  </a:cxn>
                  <a:cxn ang="0">
                    <a:pos x="15" y="59"/>
                  </a:cxn>
                  <a:cxn ang="0">
                    <a:pos x="8" y="81"/>
                  </a:cxn>
                  <a:cxn ang="0">
                    <a:pos x="17" y="101"/>
                  </a:cxn>
                  <a:cxn ang="0">
                    <a:pos x="19" y="104"/>
                  </a:cxn>
                  <a:cxn ang="0">
                    <a:pos x="15" y="107"/>
                  </a:cxn>
                  <a:cxn ang="0">
                    <a:pos x="2" y="81"/>
                  </a:cxn>
                  <a:cxn ang="0">
                    <a:pos x="2" y="80"/>
                  </a:cxn>
                  <a:cxn ang="0">
                    <a:pos x="9" y="57"/>
                  </a:cxn>
                  <a:cxn ang="0">
                    <a:pos x="10" y="55"/>
                  </a:cxn>
                  <a:cxn ang="0">
                    <a:pos x="37" y="34"/>
                  </a:cxn>
                  <a:cxn ang="0">
                    <a:pos x="41" y="28"/>
                  </a:cxn>
                  <a:cxn ang="0">
                    <a:pos x="88" y="0"/>
                  </a:cxn>
                  <a:cxn ang="0">
                    <a:pos x="140" y="0"/>
                  </a:cxn>
                  <a:cxn ang="0">
                    <a:pos x="204" y="35"/>
                  </a:cxn>
                  <a:cxn ang="0">
                    <a:pos x="256" y="56"/>
                  </a:cxn>
                  <a:cxn ang="0">
                    <a:pos x="275" y="91"/>
                  </a:cxn>
                  <a:cxn ang="0">
                    <a:pos x="272" y="103"/>
                  </a:cxn>
                  <a:cxn ang="0">
                    <a:pos x="264" y="107"/>
                  </a:cxn>
                </a:cxnLst>
                <a:rect l="0" t="0" r="r" b="b"/>
                <a:pathLst>
                  <a:path w="276" h="107">
                    <a:moveTo>
                      <a:pt x="264" y="107"/>
                    </a:moveTo>
                    <a:cubicBezTo>
                      <a:pt x="249" y="107"/>
                      <a:pt x="249" y="107"/>
                      <a:pt x="249" y="107"/>
                    </a:cubicBezTo>
                    <a:cubicBezTo>
                      <a:pt x="247" y="107"/>
                      <a:pt x="246" y="106"/>
                      <a:pt x="246" y="104"/>
                    </a:cubicBezTo>
                    <a:cubicBezTo>
                      <a:pt x="246" y="102"/>
                      <a:pt x="247" y="101"/>
                      <a:pt x="249" y="101"/>
                    </a:cubicBezTo>
                    <a:cubicBezTo>
                      <a:pt x="264" y="101"/>
                      <a:pt x="264" y="101"/>
                      <a:pt x="264" y="101"/>
                    </a:cubicBezTo>
                    <a:cubicBezTo>
                      <a:pt x="266" y="101"/>
                      <a:pt x="267" y="101"/>
                      <a:pt x="268" y="100"/>
                    </a:cubicBezTo>
                    <a:cubicBezTo>
                      <a:pt x="269" y="98"/>
                      <a:pt x="269" y="95"/>
                      <a:pt x="269" y="92"/>
                    </a:cubicBezTo>
                    <a:cubicBezTo>
                      <a:pt x="265" y="75"/>
                      <a:pt x="260" y="64"/>
                      <a:pt x="254" y="62"/>
                    </a:cubicBezTo>
                    <a:cubicBezTo>
                      <a:pt x="240" y="58"/>
                      <a:pt x="203" y="41"/>
                      <a:pt x="201" y="40"/>
                    </a:cubicBezTo>
                    <a:cubicBezTo>
                      <a:pt x="201" y="40"/>
                      <a:pt x="201" y="40"/>
                      <a:pt x="200" y="40"/>
                    </a:cubicBezTo>
                    <a:cubicBezTo>
                      <a:pt x="200" y="39"/>
                      <a:pt x="169" y="6"/>
                      <a:pt x="140" y="6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59" y="6"/>
                      <a:pt x="51" y="21"/>
                      <a:pt x="46" y="31"/>
                    </a:cubicBezTo>
                    <a:cubicBezTo>
                      <a:pt x="44" y="34"/>
                      <a:pt x="43" y="36"/>
                      <a:pt x="41" y="38"/>
                    </a:cubicBezTo>
                    <a:cubicBezTo>
                      <a:pt x="35" y="44"/>
                      <a:pt x="19" y="56"/>
                      <a:pt x="15" y="59"/>
                    </a:cubicBezTo>
                    <a:cubicBezTo>
                      <a:pt x="8" y="81"/>
                      <a:pt x="8" y="81"/>
                      <a:pt x="8" y="81"/>
                    </a:cubicBezTo>
                    <a:cubicBezTo>
                      <a:pt x="8" y="84"/>
                      <a:pt x="7" y="99"/>
                      <a:pt x="17" y="101"/>
                    </a:cubicBezTo>
                    <a:cubicBezTo>
                      <a:pt x="18" y="101"/>
                      <a:pt x="19" y="103"/>
                      <a:pt x="19" y="104"/>
                    </a:cubicBezTo>
                    <a:cubicBezTo>
                      <a:pt x="19" y="106"/>
                      <a:pt x="17" y="107"/>
                      <a:pt x="15" y="107"/>
                    </a:cubicBezTo>
                    <a:cubicBezTo>
                      <a:pt x="0" y="104"/>
                      <a:pt x="2" y="82"/>
                      <a:pt x="2" y="81"/>
                    </a:cubicBezTo>
                    <a:cubicBezTo>
                      <a:pt x="2" y="80"/>
                      <a:pt x="2" y="80"/>
                      <a:pt x="2" y="80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9" y="56"/>
                      <a:pt x="10" y="55"/>
                      <a:pt x="10" y="55"/>
                    </a:cubicBezTo>
                    <a:cubicBezTo>
                      <a:pt x="11" y="55"/>
                      <a:pt x="30" y="40"/>
                      <a:pt x="37" y="34"/>
                    </a:cubicBezTo>
                    <a:cubicBezTo>
                      <a:pt x="38" y="33"/>
                      <a:pt x="39" y="30"/>
                      <a:pt x="41" y="28"/>
                    </a:cubicBezTo>
                    <a:cubicBezTo>
                      <a:pt x="46" y="18"/>
                      <a:pt x="55" y="0"/>
                      <a:pt x="88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70" y="0"/>
                      <a:pt x="200" y="31"/>
                      <a:pt x="204" y="35"/>
                    </a:cubicBezTo>
                    <a:cubicBezTo>
                      <a:pt x="209" y="37"/>
                      <a:pt x="243" y="52"/>
                      <a:pt x="256" y="56"/>
                    </a:cubicBezTo>
                    <a:cubicBezTo>
                      <a:pt x="264" y="59"/>
                      <a:pt x="270" y="70"/>
                      <a:pt x="275" y="91"/>
                    </a:cubicBezTo>
                    <a:cubicBezTo>
                      <a:pt x="276" y="96"/>
                      <a:pt x="275" y="100"/>
                      <a:pt x="272" y="103"/>
                    </a:cubicBezTo>
                    <a:cubicBezTo>
                      <a:pt x="271" y="106"/>
                      <a:pt x="268" y="107"/>
                      <a:pt x="264" y="107"/>
                    </a:cubicBez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5" name="Freeform 138"/>
              <p:cNvSpPr>
                <a:spLocks/>
              </p:cNvSpPr>
              <p:nvPr/>
            </p:nvSpPr>
            <p:spPr bwMode="auto">
              <a:xfrm>
                <a:off x="15908338" y="723900"/>
                <a:ext cx="323850" cy="22225"/>
              </a:xfrm>
              <a:custGeom>
                <a:avLst/>
                <a:gdLst/>
                <a:ahLst/>
                <a:cxnLst>
                  <a:cxn ang="0">
                    <a:pos x="83" y="6"/>
                  </a:cxn>
                  <a:cxn ang="0">
                    <a:pos x="3" y="6"/>
                  </a:cxn>
                  <a:cxn ang="0">
                    <a:pos x="0" y="3"/>
                  </a:cxn>
                  <a:cxn ang="0">
                    <a:pos x="3" y="0"/>
                  </a:cxn>
                  <a:cxn ang="0">
                    <a:pos x="83" y="0"/>
                  </a:cxn>
                  <a:cxn ang="0">
                    <a:pos x="86" y="3"/>
                  </a:cxn>
                  <a:cxn ang="0">
                    <a:pos x="83" y="6"/>
                  </a:cxn>
                </a:cxnLst>
                <a:rect l="0" t="0" r="r" b="b"/>
                <a:pathLst>
                  <a:path w="86" h="6">
                    <a:moveTo>
                      <a:pt x="8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4" y="0"/>
                      <a:pt x="86" y="1"/>
                      <a:pt x="86" y="3"/>
                    </a:cubicBezTo>
                    <a:cubicBezTo>
                      <a:pt x="86" y="5"/>
                      <a:pt x="84" y="6"/>
                      <a:pt x="83" y="6"/>
                    </a:cubicBez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6" name="Freeform 139"/>
              <p:cNvSpPr>
                <a:spLocks/>
              </p:cNvSpPr>
              <p:nvPr/>
            </p:nvSpPr>
            <p:spPr bwMode="auto">
              <a:xfrm>
                <a:off x="15703551" y="476250"/>
                <a:ext cx="647700" cy="22225"/>
              </a:xfrm>
              <a:custGeom>
                <a:avLst/>
                <a:gdLst/>
                <a:ahLst/>
                <a:cxnLst>
                  <a:cxn ang="0">
                    <a:pos x="170" y="6"/>
                  </a:cxn>
                  <a:cxn ang="0">
                    <a:pos x="3" y="6"/>
                  </a:cxn>
                  <a:cxn ang="0">
                    <a:pos x="0" y="3"/>
                  </a:cxn>
                  <a:cxn ang="0">
                    <a:pos x="3" y="0"/>
                  </a:cxn>
                  <a:cxn ang="0">
                    <a:pos x="170" y="0"/>
                  </a:cxn>
                  <a:cxn ang="0">
                    <a:pos x="173" y="3"/>
                  </a:cxn>
                  <a:cxn ang="0">
                    <a:pos x="170" y="6"/>
                  </a:cxn>
                </a:cxnLst>
                <a:rect l="0" t="0" r="r" b="b"/>
                <a:pathLst>
                  <a:path w="173" h="6">
                    <a:moveTo>
                      <a:pt x="170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2"/>
                      <a:pt x="2" y="0"/>
                      <a:pt x="3" y="0"/>
                    </a:cubicBezTo>
                    <a:cubicBezTo>
                      <a:pt x="170" y="0"/>
                      <a:pt x="170" y="0"/>
                      <a:pt x="170" y="0"/>
                    </a:cubicBezTo>
                    <a:cubicBezTo>
                      <a:pt x="171" y="0"/>
                      <a:pt x="173" y="2"/>
                      <a:pt x="173" y="3"/>
                    </a:cubicBezTo>
                    <a:cubicBezTo>
                      <a:pt x="173" y="5"/>
                      <a:pt x="171" y="6"/>
                      <a:pt x="170" y="6"/>
                    </a:cubicBez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7" name="Freeform 140"/>
              <p:cNvSpPr>
                <a:spLocks noEditPoints="1"/>
              </p:cNvSpPr>
              <p:nvPr/>
            </p:nvSpPr>
            <p:spPr bwMode="auto">
              <a:xfrm>
                <a:off x="15684501" y="641350"/>
                <a:ext cx="187325" cy="187325"/>
              </a:xfrm>
              <a:custGeom>
                <a:avLst/>
                <a:gdLst/>
                <a:ahLst/>
                <a:cxnLst>
                  <a:cxn ang="0">
                    <a:pos x="25" y="50"/>
                  </a:cxn>
                  <a:cxn ang="0">
                    <a:pos x="0" y="25"/>
                  </a:cxn>
                  <a:cxn ang="0">
                    <a:pos x="25" y="0"/>
                  </a:cxn>
                  <a:cxn ang="0">
                    <a:pos x="50" y="25"/>
                  </a:cxn>
                  <a:cxn ang="0">
                    <a:pos x="25" y="50"/>
                  </a:cxn>
                  <a:cxn ang="0">
                    <a:pos x="25" y="6"/>
                  </a:cxn>
                  <a:cxn ang="0">
                    <a:pos x="6" y="25"/>
                  </a:cxn>
                  <a:cxn ang="0">
                    <a:pos x="25" y="44"/>
                  </a:cxn>
                  <a:cxn ang="0">
                    <a:pos x="44" y="25"/>
                  </a:cxn>
                  <a:cxn ang="0">
                    <a:pos x="25" y="6"/>
                  </a:cxn>
                </a:cxnLst>
                <a:rect l="0" t="0" r="r" b="b"/>
                <a:pathLst>
                  <a:path w="50" h="50">
                    <a:moveTo>
                      <a:pt x="25" y="50"/>
                    </a:moveTo>
                    <a:cubicBezTo>
                      <a:pt x="11" y="50"/>
                      <a:pt x="0" y="39"/>
                      <a:pt x="0" y="25"/>
                    </a:cubicBezTo>
                    <a:cubicBezTo>
                      <a:pt x="0" y="11"/>
                      <a:pt x="11" y="0"/>
                      <a:pt x="25" y="0"/>
                    </a:cubicBezTo>
                    <a:cubicBezTo>
                      <a:pt x="38" y="0"/>
                      <a:pt x="50" y="11"/>
                      <a:pt x="50" y="25"/>
                    </a:cubicBezTo>
                    <a:cubicBezTo>
                      <a:pt x="50" y="39"/>
                      <a:pt x="38" y="50"/>
                      <a:pt x="25" y="50"/>
                    </a:cubicBezTo>
                    <a:close/>
                    <a:moveTo>
                      <a:pt x="25" y="6"/>
                    </a:moveTo>
                    <a:cubicBezTo>
                      <a:pt x="14" y="6"/>
                      <a:pt x="6" y="15"/>
                      <a:pt x="6" y="25"/>
                    </a:cubicBezTo>
                    <a:cubicBezTo>
                      <a:pt x="6" y="35"/>
                      <a:pt x="14" y="44"/>
                      <a:pt x="25" y="44"/>
                    </a:cubicBezTo>
                    <a:cubicBezTo>
                      <a:pt x="35" y="44"/>
                      <a:pt x="44" y="35"/>
                      <a:pt x="44" y="25"/>
                    </a:cubicBezTo>
                    <a:cubicBezTo>
                      <a:pt x="44" y="15"/>
                      <a:pt x="35" y="6"/>
                      <a:pt x="25" y="6"/>
                    </a:cubicBez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8" name="Freeform 141"/>
              <p:cNvSpPr>
                <a:spLocks noEditPoints="1"/>
              </p:cNvSpPr>
              <p:nvPr/>
            </p:nvSpPr>
            <p:spPr bwMode="auto">
              <a:xfrm>
                <a:off x="16268701" y="641350"/>
                <a:ext cx="184150" cy="187325"/>
              </a:xfrm>
              <a:custGeom>
                <a:avLst/>
                <a:gdLst/>
                <a:ahLst/>
                <a:cxnLst>
                  <a:cxn ang="0">
                    <a:pos x="24" y="50"/>
                  </a:cxn>
                  <a:cxn ang="0">
                    <a:pos x="0" y="25"/>
                  </a:cxn>
                  <a:cxn ang="0">
                    <a:pos x="24" y="0"/>
                  </a:cxn>
                  <a:cxn ang="0">
                    <a:pos x="49" y="25"/>
                  </a:cxn>
                  <a:cxn ang="0">
                    <a:pos x="24" y="50"/>
                  </a:cxn>
                  <a:cxn ang="0">
                    <a:pos x="24" y="6"/>
                  </a:cxn>
                  <a:cxn ang="0">
                    <a:pos x="6" y="25"/>
                  </a:cxn>
                  <a:cxn ang="0">
                    <a:pos x="24" y="44"/>
                  </a:cxn>
                  <a:cxn ang="0">
                    <a:pos x="43" y="25"/>
                  </a:cxn>
                  <a:cxn ang="0">
                    <a:pos x="24" y="6"/>
                  </a:cxn>
                </a:cxnLst>
                <a:rect l="0" t="0" r="r" b="b"/>
                <a:pathLst>
                  <a:path w="49" h="50">
                    <a:moveTo>
                      <a:pt x="24" y="50"/>
                    </a:moveTo>
                    <a:cubicBezTo>
                      <a:pt x="11" y="50"/>
                      <a:pt x="0" y="39"/>
                      <a:pt x="0" y="25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38" y="0"/>
                      <a:pt x="49" y="11"/>
                      <a:pt x="49" y="25"/>
                    </a:cubicBezTo>
                    <a:cubicBezTo>
                      <a:pt x="49" y="39"/>
                      <a:pt x="38" y="50"/>
                      <a:pt x="24" y="50"/>
                    </a:cubicBezTo>
                    <a:close/>
                    <a:moveTo>
                      <a:pt x="24" y="6"/>
                    </a:moveTo>
                    <a:cubicBezTo>
                      <a:pt x="14" y="6"/>
                      <a:pt x="6" y="15"/>
                      <a:pt x="6" y="25"/>
                    </a:cubicBezTo>
                    <a:cubicBezTo>
                      <a:pt x="6" y="35"/>
                      <a:pt x="14" y="44"/>
                      <a:pt x="24" y="44"/>
                    </a:cubicBezTo>
                    <a:cubicBezTo>
                      <a:pt x="35" y="44"/>
                      <a:pt x="43" y="35"/>
                      <a:pt x="43" y="25"/>
                    </a:cubicBezTo>
                    <a:cubicBezTo>
                      <a:pt x="43" y="15"/>
                      <a:pt x="35" y="6"/>
                      <a:pt x="24" y="6"/>
                    </a:cubicBez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41" name="组合 540"/>
            <p:cNvGrpSpPr/>
            <p:nvPr/>
          </p:nvGrpSpPr>
          <p:grpSpPr>
            <a:xfrm flipH="1" flipV="1">
              <a:off x="2248832" y="1348852"/>
              <a:ext cx="97595" cy="84828"/>
              <a:chOff x="693738" y="4216400"/>
              <a:chExt cx="174625" cy="184150"/>
            </a:xfrm>
            <a:solidFill>
              <a:schemeClr val="bg1"/>
            </a:solidFill>
          </p:grpSpPr>
          <p:sp>
            <p:nvSpPr>
              <p:cNvPr id="542" name="Freeform 285"/>
              <p:cNvSpPr>
                <a:spLocks/>
              </p:cNvSpPr>
              <p:nvPr/>
            </p:nvSpPr>
            <p:spPr bwMode="auto">
              <a:xfrm>
                <a:off x="693738" y="4216400"/>
                <a:ext cx="174625" cy="184150"/>
              </a:xfrm>
              <a:custGeom>
                <a:avLst/>
                <a:gdLst/>
                <a:ahLst/>
                <a:cxnLst>
                  <a:cxn ang="0">
                    <a:pos x="108" y="116"/>
                  </a:cxn>
                  <a:cxn ang="0">
                    <a:pos x="98" y="116"/>
                  </a:cxn>
                  <a:cxn ang="0">
                    <a:pos x="87" y="114"/>
                  </a:cxn>
                  <a:cxn ang="0">
                    <a:pos x="76" y="111"/>
                  </a:cxn>
                  <a:cxn ang="0">
                    <a:pos x="66" y="108"/>
                  </a:cxn>
                  <a:cxn ang="0">
                    <a:pos x="57" y="103"/>
                  </a:cxn>
                  <a:cxn ang="0">
                    <a:pos x="47" y="97"/>
                  </a:cxn>
                  <a:cxn ang="0">
                    <a:pos x="39" y="90"/>
                  </a:cxn>
                  <a:cxn ang="0">
                    <a:pos x="31" y="82"/>
                  </a:cxn>
                  <a:cxn ang="0">
                    <a:pos x="26" y="77"/>
                  </a:cxn>
                  <a:cxn ang="0">
                    <a:pos x="21" y="69"/>
                  </a:cxn>
                  <a:cxn ang="0">
                    <a:pos x="15" y="61"/>
                  </a:cxn>
                  <a:cxn ang="0">
                    <a:pos x="10" y="51"/>
                  </a:cxn>
                  <a:cxn ang="0">
                    <a:pos x="7" y="43"/>
                  </a:cxn>
                  <a:cxn ang="0">
                    <a:pos x="3" y="34"/>
                  </a:cxn>
                  <a:cxn ang="0">
                    <a:pos x="2" y="24"/>
                  </a:cxn>
                  <a:cxn ang="0">
                    <a:pos x="0" y="13"/>
                  </a:cxn>
                  <a:cxn ang="0">
                    <a:pos x="2" y="0"/>
                  </a:cxn>
                  <a:cxn ang="0">
                    <a:pos x="11" y="1"/>
                  </a:cxn>
                  <a:cxn ang="0">
                    <a:pos x="10" y="13"/>
                  </a:cxn>
                  <a:cxn ang="0">
                    <a:pos x="11" y="22"/>
                  </a:cxn>
                  <a:cxn ang="0">
                    <a:pos x="13" y="30"/>
                  </a:cxn>
                  <a:cxn ang="0">
                    <a:pos x="16" y="40"/>
                  </a:cxn>
                  <a:cxn ang="0">
                    <a:pos x="20" y="48"/>
                  </a:cxn>
                  <a:cxn ang="0">
                    <a:pos x="23" y="56"/>
                  </a:cxn>
                  <a:cxn ang="0">
                    <a:pos x="29" y="64"/>
                  </a:cxn>
                  <a:cxn ang="0">
                    <a:pos x="34" y="72"/>
                  </a:cxn>
                  <a:cxn ang="0">
                    <a:pos x="37" y="76"/>
                  </a:cxn>
                  <a:cxn ang="0">
                    <a:pos x="45" y="84"/>
                  </a:cxn>
                  <a:cxn ang="0">
                    <a:pos x="53" y="88"/>
                  </a:cxn>
                  <a:cxn ang="0">
                    <a:pos x="61" y="93"/>
                  </a:cxn>
                  <a:cxn ang="0">
                    <a:pos x="69" y="98"/>
                  </a:cxn>
                  <a:cxn ang="0">
                    <a:pos x="79" y="101"/>
                  </a:cxn>
                  <a:cxn ang="0">
                    <a:pos x="89" y="105"/>
                  </a:cxn>
                  <a:cxn ang="0">
                    <a:pos x="98" y="106"/>
                  </a:cxn>
                  <a:cxn ang="0">
                    <a:pos x="110" y="106"/>
                  </a:cxn>
                  <a:cxn ang="0">
                    <a:pos x="108" y="116"/>
                  </a:cxn>
                </a:cxnLst>
                <a:rect l="0" t="0" r="r" b="b"/>
                <a:pathLst>
                  <a:path w="110" h="116">
                    <a:moveTo>
                      <a:pt x="108" y="116"/>
                    </a:moveTo>
                    <a:lnTo>
                      <a:pt x="98" y="116"/>
                    </a:lnTo>
                    <a:lnTo>
                      <a:pt x="87" y="114"/>
                    </a:lnTo>
                    <a:lnTo>
                      <a:pt x="76" y="111"/>
                    </a:lnTo>
                    <a:lnTo>
                      <a:pt x="66" y="108"/>
                    </a:lnTo>
                    <a:lnTo>
                      <a:pt x="57" y="103"/>
                    </a:lnTo>
                    <a:lnTo>
                      <a:pt x="47" y="97"/>
                    </a:lnTo>
                    <a:lnTo>
                      <a:pt x="39" y="90"/>
                    </a:lnTo>
                    <a:lnTo>
                      <a:pt x="31" y="82"/>
                    </a:lnTo>
                    <a:lnTo>
                      <a:pt x="26" y="77"/>
                    </a:lnTo>
                    <a:lnTo>
                      <a:pt x="21" y="69"/>
                    </a:lnTo>
                    <a:lnTo>
                      <a:pt x="15" y="61"/>
                    </a:lnTo>
                    <a:lnTo>
                      <a:pt x="10" y="51"/>
                    </a:lnTo>
                    <a:lnTo>
                      <a:pt x="7" y="43"/>
                    </a:lnTo>
                    <a:lnTo>
                      <a:pt x="3" y="34"/>
                    </a:lnTo>
                    <a:lnTo>
                      <a:pt x="2" y="24"/>
                    </a:lnTo>
                    <a:lnTo>
                      <a:pt x="0" y="13"/>
                    </a:lnTo>
                    <a:lnTo>
                      <a:pt x="2" y="0"/>
                    </a:lnTo>
                    <a:lnTo>
                      <a:pt x="11" y="1"/>
                    </a:lnTo>
                    <a:lnTo>
                      <a:pt x="10" y="13"/>
                    </a:lnTo>
                    <a:lnTo>
                      <a:pt x="11" y="22"/>
                    </a:lnTo>
                    <a:lnTo>
                      <a:pt x="13" y="30"/>
                    </a:lnTo>
                    <a:lnTo>
                      <a:pt x="16" y="40"/>
                    </a:lnTo>
                    <a:lnTo>
                      <a:pt x="20" y="48"/>
                    </a:lnTo>
                    <a:lnTo>
                      <a:pt x="23" y="56"/>
                    </a:lnTo>
                    <a:lnTo>
                      <a:pt x="29" y="64"/>
                    </a:lnTo>
                    <a:lnTo>
                      <a:pt x="34" y="72"/>
                    </a:lnTo>
                    <a:lnTo>
                      <a:pt x="37" y="76"/>
                    </a:lnTo>
                    <a:lnTo>
                      <a:pt x="45" y="84"/>
                    </a:lnTo>
                    <a:lnTo>
                      <a:pt x="53" y="88"/>
                    </a:lnTo>
                    <a:lnTo>
                      <a:pt x="61" y="93"/>
                    </a:lnTo>
                    <a:lnTo>
                      <a:pt x="69" y="98"/>
                    </a:lnTo>
                    <a:lnTo>
                      <a:pt x="79" y="101"/>
                    </a:lnTo>
                    <a:lnTo>
                      <a:pt x="89" y="105"/>
                    </a:lnTo>
                    <a:lnTo>
                      <a:pt x="98" y="106"/>
                    </a:lnTo>
                    <a:lnTo>
                      <a:pt x="110" y="106"/>
                    </a:lnTo>
                    <a:lnTo>
                      <a:pt x="108" y="116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3" name="Freeform 286"/>
              <p:cNvSpPr>
                <a:spLocks/>
              </p:cNvSpPr>
              <p:nvPr/>
            </p:nvSpPr>
            <p:spPr bwMode="auto">
              <a:xfrm>
                <a:off x="760413" y="4224338"/>
                <a:ext cx="95250" cy="109538"/>
              </a:xfrm>
              <a:custGeom>
                <a:avLst/>
                <a:gdLst/>
                <a:ahLst/>
                <a:cxnLst>
                  <a:cxn ang="0">
                    <a:pos x="58" y="69"/>
                  </a:cxn>
                  <a:cxn ang="0">
                    <a:pos x="53" y="67"/>
                  </a:cxn>
                  <a:cxn ang="0">
                    <a:pos x="48" y="67"/>
                  </a:cxn>
                  <a:cxn ang="0">
                    <a:pos x="42" y="66"/>
                  </a:cxn>
                  <a:cxn ang="0">
                    <a:pos x="35" y="62"/>
                  </a:cxn>
                  <a:cxn ang="0">
                    <a:pos x="26" y="56"/>
                  </a:cxn>
                  <a:cxn ang="0">
                    <a:pos x="21" y="53"/>
                  </a:cxn>
                  <a:cxn ang="0">
                    <a:pos x="11" y="40"/>
                  </a:cxn>
                  <a:cxn ang="0">
                    <a:pos x="8" y="37"/>
                  </a:cxn>
                  <a:cxn ang="0">
                    <a:pos x="5" y="25"/>
                  </a:cxn>
                  <a:cxn ang="0">
                    <a:pos x="0" y="8"/>
                  </a:cxn>
                  <a:cxn ang="0">
                    <a:pos x="2" y="0"/>
                  </a:cxn>
                  <a:cxn ang="0">
                    <a:pos x="11" y="0"/>
                  </a:cxn>
                  <a:cxn ang="0">
                    <a:pos x="11" y="8"/>
                  </a:cxn>
                  <a:cxn ang="0">
                    <a:pos x="13" y="22"/>
                  </a:cxn>
                  <a:cxn ang="0">
                    <a:pos x="18" y="32"/>
                  </a:cxn>
                  <a:cxn ang="0">
                    <a:pos x="19" y="35"/>
                  </a:cxn>
                  <a:cxn ang="0">
                    <a:pos x="27" y="46"/>
                  </a:cxn>
                  <a:cxn ang="0">
                    <a:pos x="32" y="48"/>
                  </a:cxn>
                  <a:cxn ang="0">
                    <a:pos x="40" y="54"/>
                  </a:cxn>
                  <a:cxn ang="0">
                    <a:pos x="45" y="56"/>
                  </a:cxn>
                  <a:cxn ang="0">
                    <a:pos x="55" y="59"/>
                  </a:cxn>
                  <a:cxn ang="0">
                    <a:pos x="60" y="59"/>
                  </a:cxn>
                  <a:cxn ang="0">
                    <a:pos x="58" y="69"/>
                  </a:cxn>
                </a:cxnLst>
                <a:rect l="0" t="0" r="r" b="b"/>
                <a:pathLst>
                  <a:path w="60" h="69">
                    <a:moveTo>
                      <a:pt x="58" y="69"/>
                    </a:moveTo>
                    <a:lnTo>
                      <a:pt x="53" y="67"/>
                    </a:lnTo>
                    <a:lnTo>
                      <a:pt x="48" y="67"/>
                    </a:lnTo>
                    <a:lnTo>
                      <a:pt x="42" y="66"/>
                    </a:lnTo>
                    <a:lnTo>
                      <a:pt x="35" y="62"/>
                    </a:lnTo>
                    <a:lnTo>
                      <a:pt x="26" y="56"/>
                    </a:lnTo>
                    <a:lnTo>
                      <a:pt x="21" y="53"/>
                    </a:lnTo>
                    <a:lnTo>
                      <a:pt x="11" y="40"/>
                    </a:lnTo>
                    <a:lnTo>
                      <a:pt x="8" y="37"/>
                    </a:lnTo>
                    <a:lnTo>
                      <a:pt x="5" y="25"/>
                    </a:lnTo>
                    <a:lnTo>
                      <a:pt x="0" y="8"/>
                    </a:lnTo>
                    <a:lnTo>
                      <a:pt x="2" y="0"/>
                    </a:lnTo>
                    <a:lnTo>
                      <a:pt x="11" y="0"/>
                    </a:lnTo>
                    <a:lnTo>
                      <a:pt x="11" y="8"/>
                    </a:lnTo>
                    <a:lnTo>
                      <a:pt x="13" y="22"/>
                    </a:lnTo>
                    <a:lnTo>
                      <a:pt x="18" y="32"/>
                    </a:lnTo>
                    <a:lnTo>
                      <a:pt x="19" y="35"/>
                    </a:lnTo>
                    <a:lnTo>
                      <a:pt x="27" y="46"/>
                    </a:lnTo>
                    <a:lnTo>
                      <a:pt x="32" y="48"/>
                    </a:lnTo>
                    <a:lnTo>
                      <a:pt x="40" y="54"/>
                    </a:lnTo>
                    <a:lnTo>
                      <a:pt x="45" y="56"/>
                    </a:lnTo>
                    <a:lnTo>
                      <a:pt x="55" y="59"/>
                    </a:lnTo>
                    <a:lnTo>
                      <a:pt x="60" y="59"/>
                    </a:lnTo>
                    <a:lnTo>
                      <a:pt x="58" y="69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549" name="文本框 91"/>
          <p:cNvSpPr txBox="1"/>
          <p:nvPr/>
        </p:nvSpPr>
        <p:spPr>
          <a:xfrm>
            <a:off x="1714788" y="1728819"/>
            <a:ext cx="1464414" cy="1692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defTabSz="988716">
              <a:defRPr sz="1200">
                <a:solidFill>
                  <a:schemeClr val="bg1"/>
                </a:solidFill>
                <a:latin typeface="Arial"/>
                <a:ea typeface="宋体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定义端到端业务安全性</a:t>
            </a:r>
            <a:endParaRPr lang="en-US" altLang="zh-CN" sz="1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550" name="组合 549"/>
          <p:cNvGrpSpPr/>
          <p:nvPr/>
        </p:nvGrpSpPr>
        <p:grpSpPr>
          <a:xfrm>
            <a:off x="3122180" y="2778631"/>
            <a:ext cx="544457" cy="497161"/>
            <a:chOff x="3002900" y="2283337"/>
            <a:chExt cx="1086741" cy="905332"/>
          </a:xfrm>
          <a:solidFill>
            <a:schemeClr val="bg1">
              <a:lumMod val="75000"/>
            </a:schemeClr>
          </a:solidFill>
        </p:grpSpPr>
        <p:grpSp>
          <p:nvGrpSpPr>
            <p:cNvPr id="551" name="组合 550"/>
            <p:cNvGrpSpPr/>
            <p:nvPr/>
          </p:nvGrpSpPr>
          <p:grpSpPr>
            <a:xfrm>
              <a:off x="3002900" y="2283337"/>
              <a:ext cx="870551" cy="721118"/>
              <a:chOff x="4191754" y="3844572"/>
              <a:chExt cx="408608" cy="341783"/>
            </a:xfrm>
            <a:grpFill/>
          </p:grpSpPr>
          <p:sp>
            <p:nvSpPr>
              <p:cNvPr id="553" name="Freeform 35"/>
              <p:cNvSpPr>
                <a:spLocks/>
              </p:cNvSpPr>
              <p:nvPr/>
            </p:nvSpPr>
            <p:spPr bwMode="auto">
              <a:xfrm>
                <a:off x="4191754" y="3934514"/>
                <a:ext cx="313522" cy="251841"/>
              </a:xfrm>
              <a:custGeom>
                <a:avLst/>
                <a:gdLst>
                  <a:gd name="T0" fmla="*/ 123 w 138"/>
                  <a:gd name="T1" fmla="*/ 83 h 111"/>
                  <a:gd name="T2" fmla="*/ 89 w 138"/>
                  <a:gd name="T3" fmla="*/ 93 h 111"/>
                  <a:gd name="T4" fmla="*/ 85 w 138"/>
                  <a:gd name="T5" fmla="*/ 93 h 111"/>
                  <a:gd name="T6" fmla="*/ 83 w 138"/>
                  <a:gd name="T7" fmla="*/ 92 h 111"/>
                  <a:gd name="T8" fmla="*/ 79 w 138"/>
                  <a:gd name="T9" fmla="*/ 92 h 111"/>
                  <a:gd name="T10" fmla="*/ 77 w 138"/>
                  <a:gd name="T11" fmla="*/ 91 h 111"/>
                  <a:gd name="T12" fmla="*/ 74 w 138"/>
                  <a:gd name="T13" fmla="*/ 91 h 111"/>
                  <a:gd name="T14" fmla="*/ 72 w 138"/>
                  <a:gd name="T15" fmla="*/ 90 h 111"/>
                  <a:gd name="T16" fmla="*/ 68 w 138"/>
                  <a:gd name="T17" fmla="*/ 89 h 111"/>
                  <a:gd name="T18" fmla="*/ 67 w 138"/>
                  <a:gd name="T19" fmla="*/ 88 h 111"/>
                  <a:gd name="T20" fmla="*/ 63 w 138"/>
                  <a:gd name="T21" fmla="*/ 86 h 111"/>
                  <a:gd name="T22" fmla="*/ 63 w 138"/>
                  <a:gd name="T23" fmla="*/ 86 h 111"/>
                  <a:gd name="T24" fmla="*/ 50 w 138"/>
                  <a:gd name="T25" fmla="*/ 76 h 111"/>
                  <a:gd name="T26" fmla="*/ 50 w 138"/>
                  <a:gd name="T27" fmla="*/ 76 h 111"/>
                  <a:gd name="T28" fmla="*/ 46 w 138"/>
                  <a:gd name="T29" fmla="*/ 72 h 111"/>
                  <a:gd name="T30" fmla="*/ 45 w 138"/>
                  <a:gd name="T31" fmla="*/ 71 h 111"/>
                  <a:gd name="T32" fmla="*/ 33 w 138"/>
                  <a:gd name="T33" fmla="*/ 36 h 111"/>
                  <a:gd name="T34" fmla="*/ 48 w 138"/>
                  <a:gd name="T35" fmla="*/ 36 h 111"/>
                  <a:gd name="T36" fmla="*/ 24 w 138"/>
                  <a:gd name="T37" fmla="*/ 0 h 111"/>
                  <a:gd name="T38" fmla="*/ 0 w 138"/>
                  <a:gd name="T39" fmla="*/ 36 h 111"/>
                  <a:gd name="T40" fmla="*/ 15 w 138"/>
                  <a:gd name="T41" fmla="*/ 36 h 111"/>
                  <a:gd name="T42" fmla="*/ 28 w 138"/>
                  <a:gd name="T43" fmla="*/ 78 h 111"/>
                  <a:gd name="T44" fmla="*/ 29 w 138"/>
                  <a:gd name="T45" fmla="*/ 79 h 111"/>
                  <a:gd name="T46" fmla="*/ 31 w 138"/>
                  <a:gd name="T47" fmla="*/ 83 h 111"/>
                  <a:gd name="T48" fmla="*/ 32 w 138"/>
                  <a:gd name="T49" fmla="*/ 84 h 111"/>
                  <a:gd name="T50" fmla="*/ 37 w 138"/>
                  <a:gd name="T51" fmla="*/ 89 h 111"/>
                  <a:gd name="T52" fmla="*/ 37 w 138"/>
                  <a:gd name="T53" fmla="*/ 89 h 111"/>
                  <a:gd name="T54" fmla="*/ 54 w 138"/>
                  <a:gd name="T55" fmla="*/ 102 h 111"/>
                  <a:gd name="T56" fmla="*/ 54 w 138"/>
                  <a:gd name="T57" fmla="*/ 102 h 111"/>
                  <a:gd name="T58" fmla="*/ 60 w 138"/>
                  <a:gd name="T59" fmla="*/ 105 h 111"/>
                  <a:gd name="T60" fmla="*/ 61 w 138"/>
                  <a:gd name="T61" fmla="*/ 105 h 111"/>
                  <a:gd name="T62" fmla="*/ 66 w 138"/>
                  <a:gd name="T63" fmla="*/ 107 h 111"/>
                  <a:gd name="T64" fmla="*/ 68 w 138"/>
                  <a:gd name="T65" fmla="*/ 108 h 111"/>
                  <a:gd name="T66" fmla="*/ 73 w 138"/>
                  <a:gd name="T67" fmla="*/ 109 h 111"/>
                  <a:gd name="T68" fmla="*/ 76 w 138"/>
                  <a:gd name="T69" fmla="*/ 110 h 111"/>
                  <a:gd name="T70" fmla="*/ 77 w 138"/>
                  <a:gd name="T71" fmla="*/ 110 h 111"/>
                  <a:gd name="T72" fmla="*/ 81 w 138"/>
                  <a:gd name="T73" fmla="*/ 110 h 111"/>
                  <a:gd name="T74" fmla="*/ 83 w 138"/>
                  <a:gd name="T75" fmla="*/ 111 h 111"/>
                  <a:gd name="T76" fmla="*/ 90 w 138"/>
                  <a:gd name="T77" fmla="*/ 111 h 111"/>
                  <a:gd name="T78" fmla="*/ 133 w 138"/>
                  <a:gd name="T79" fmla="*/ 97 h 111"/>
                  <a:gd name="T80" fmla="*/ 135 w 138"/>
                  <a:gd name="T81" fmla="*/ 85 h 111"/>
                  <a:gd name="T82" fmla="*/ 123 w 138"/>
                  <a:gd name="T83" fmla="*/ 8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8" h="111">
                    <a:moveTo>
                      <a:pt x="123" y="83"/>
                    </a:moveTo>
                    <a:cubicBezTo>
                      <a:pt x="113" y="90"/>
                      <a:pt x="101" y="93"/>
                      <a:pt x="89" y="93"/>
                    </a:cubicBezTo>
                    <a:cubicBezTo>
                      <a:pt x="88" y="93"/>
                      <a:pt x="86" y="93"/>
                      <a:pt x="85" y="93"/>
                    </a:cubicBezTo>
                    <a:cubicBezTo>
                      <a:pt x="84" y="93"/>
                      <a:pt x="83" y="93"/>
                      <a:pt x="83" y="92"/>
                    </a:cubicBezTo>
                    <a:cubicBezTo>
                      <a:pt x="82" y="92"/>
                      <a:pt x="80" y="92"/>
                      <a:pt x="79" y="92"/>
                    </a:cubicBezTo>
                    <a:cubicBezTo>
                      <a:pt x="78" y="92"/>
                      <a:pt x="78" y="92"/>
                      <a:pt x="77" y="91"/>
                    </a:cubicBezTo>
                    <a:cubicBezTo>
                      <a:pt x="76" y="91"/>
                      <a:pt x="75" y="91"/>
                      <a:pt x="74" y="91"/>
                    </a:cubicBezTo>
                    <a:cubicBezTo>
                      <a:pt x="73" y="90"/>
                      <a:pt x="72" y="90"/>
                      <a:pt x="72" y="90"/>
                    </a:cubicBezTo>
                    <a:cubicBezTo>
                      <a:pt x="71" y="90"/>
                      <a:pt x="69" y="89"/>
                      <a:pt x="68" y="89"/>
                    </a:cubicBezTo>
                    <a:cubicBezTo>
                      <a:pt x="68" y="88"/>
                      <a:pt x="68" y="88"/>
                      <a:pt x="67" y="88"/>
                    </a:cubicBezTo>
                    <a:cubicBezTo>
                      <a:pt x="66" y="88"/>
                      <a:pt x="64" y="87"/>
                      <a:pt x="63" y="86"/>
                    </a:cubicBezTo>
                    <a:cubicBezTo>
                      <a:pt x="63" y="86"/>
                      <a:pt x="63" y="86"/>
                      <a:pt x="63" y="86"/>
                    </a:cubicBezTo>
                    <a:cubicBezTo>
                      <a:pt x="58" y="83"/>
                      <a:pt x="54" y="80"/>
                      <a:pt x="50" y="76"/>
                    </a:cubicBezTo>
                    <a:cubicBezTo>
                      <a:pt x="50" y="76"/>
                      <a:pt x="50" y="76"/>
                      <a:pt x="50" y="76"/>
                    </a:cubicBezTo>
                    <a:cubicBezTo>
                      <a:pt x="48" y="75"/>
                      <a:pt x="47" y="74"/>
                      <a:pt x="46" y="72"/>
                    </a:cubicBezTo>
                    <a:cubicBezTo>
                      <a:pt x="46" y="72"/>
                      <a:pt x="46" y="72"/>
                      <a:pt x="45" y="71"/>
                    </a:cubicBezTo>
                    <a:cubicBezTo>
                      <a:pt x="38" y="62"/>
                      <a:pt x="33" y="49"/>
                      <a:pt x="33" y="36"/>
                    </a:cubicBezTo>
                    <a:cubicBezTo>
                      <a:pt x="48" y="36"/>
                      <a:pt x="48" y="36"/>
                      <a:pt x="48" y="36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5" y="52"/>
                      <a:pt x="20" y="66"/>
                      <a:pt x="28" y="78"/>
                    </a:cubicBezTo>
                    <a:cubicBezTo>
                      <a:pt x="28" y="79"/>
                      <a:pt x="28" y="79"/>
                      <a:pt x="29" y="79"/>
                    </a:cubicBezTo>
                    <a:cubicBezTo>
                      <a:pt x="29" y="80"/>
                      <a:pt x="30" y="81"/>
                      <a:pt x="31" y="83"/>
                    </a:cubicBezTo>
                    <a:cubicBezTo>
                      <a:pt x="32" y="83"/>
                      <a:pt x="32" y="83"/>
                      <a:pt x="32" y="84"/>
                    </a:cubicBezTo>
                    <a:cubicBezTo>
                      <a:pt x="34" y="86"/>
                      <a:pt x="35" y="87"/>
                      <a:pt x="37" y="89"/>
                    </a:cubicBezTo>
                    <a:cubicBezTo>
                      <a:pt x="37" y="89"/>
                      <a:pt x="37" y="89"/>
                      <a:pt x="37" y="89"/>
                    </a:cubicBezTo>
                    <a:cubicBezTo>
                      <a:pt x="42" y="94"/>
                      <a:pt x="48" y="98"/>
                      <a:pt x="54" y="102"/>
                    </a:cubicBezTo>
                    <a:cubicBezTo>
                      <a:pt x="54" y="102"/>
                      <a:pt x="54" y="102"/>
                      <a:pt x="54" y="102"/>
                    </a:cubicBezTo>
                    <a:cubicBezTo>
                      <a:pt x="56" y="103"/>
                      <a:pt x="58" y="104"/>
                      <a:pt x="60" y="105"/>
                    </a:cubicBezTo>
                    <a:cubicBezTo>
                      <a:pt x="60" y="105"/>
                      <a:pt x="61" y="105"/>
                      <a:pt x="61" y="105"/>
                    </a:cubicBezTo>
                    <a:cubicBezTo>
                      <a:pt x="63" y="106"/>
                      <a:pt x="64" y="106"/>
                      <a:pt x="66" y="107"/>
                    </a:cubicBezTo>
                    <a:cubicBezTo>
                      <a:pt x="67" y="107"/>
                      <a:pt x="68" y="108"/>
                      <a:pt x="68" y="108"/>
                    </a:cubicBezTo>
                    <a:cubicBezTo>
                      <a:pt x="70" y="108"/>
                      <a:pt x="71" y="109"/>
                      <a:pt x="73" y="109"/>
                    </a:cubicBezTo>
                    <a:cubicBezTo>
                      <a:pt x="74" y="109"/>
                      <a:pt x="75" y="109"/>
                      <a:pt x="76" y="110"/>
                    </a:cubicBezTo>
                    <a:cubicBezTo>
                      <a:pt x="76" y="110"/>
                      <a:pt x="77" y="110"/>
                      <a:pt x="77" y="110"/>
                    </a:cubicBezTo>
                    <a:cubicBezTo>
                      <a:pt x="78" y="110"/>
                      <a:pt x="80" y="110"/>
                      <a:pt x="81" y="110"/>
                    </a:cubicBezTo>
                    <a:cubicBezTo>
                      <a:pt x="82" y="110"/>
                      <a:pt x="82" y="111"/>
                      <a:pt x="83" y="111"/>
                    </a:cubicBezTo>
                    <a:cubicBezTo>
                      <a:pt x="85" y="111"/>
                      <a:pt x="88" y="111"/>
                      <a:pt x="90" y="111"/>
                    </a:cubicBezTo>
                    <a:cubicBezTo>
                      <a:pt x="105" y="111"/>
                      <a:pt x="120" y="106"/>
                      <a:pt x="133" y="97"/>
                    </a:cubicBezTo>
                    <a:cubicBezTo>
                      <a:pt x="137" y="95"/>
                      <a:pt x="138" y="89"/>
                      <a:pt x="135" y="85"/>
                    </a:cubicBezTo>
                    <a:cubicBezTo>
                      <a:pt x="132" y="81"/>
                      <a:pt x="127" y="80"/>
                      <a:pt x="123" y="83"/>
                    </a:cubicBezTo>
                  </a:path>
                </a:pathLst>
              </a:custGeom>
              <a:grpFill/>
              <a:ln w="3175" cap="flat" cmpd="sng" algn="ctr">
                <a:noFill/>
                <a:prstDash val="solid"/>
              </a:ln>
              <a:effectLst/>
            </p:spPr>
            <p:txBody>
              <a:bodyPr lIns="30479" tIns="15238" rIns="30479" bIns="15238" rtlCol="0" anchor="ctr">
                <a:noAutofit/>
              </a:bodyPr>
              <a:lstStyle/>
              <a:p>
                <a:pPr indent="-239899" algn="ctr" defTabSz="1625166">
                  <a:lnSpc>
                    <a:spcPts val="3733"/>
                  </a:lnSpc>
                  <a:buClr>
                    <a:srgbClr val="CC9900"/>
                  </a:buClr>
                  <a:buFont typeface="Arial" pitchFamily="34" charset="0"/>
                  <a:buChar char="•"/>
                </a:pPr>
                <a:endParaRPr lang="zh-CN" altLang="en-US" sz="1100" ker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4" name="Freeform 36"/>
              <p:cNvSpPr>
                <a:spLocks/>
              </p:cNvSpPr>
              <p:nvPr/>
            </p:nvSpPr>
            <p:spPr bwMode="auto">
              <a:xfrm>
                <a:off x="4286840" y="3844572"/>
                <a:ext cx="313522" cy="254411"/>
              </a:xfrm>
              <a:custGeom>
                <a:avLst/>
                <a:gdLst>
                  <a:gd name="T0" fmla="*/ 123 w 138"/>
                  <a:gd name="T1" fmla="*/ 75 h 111"/>
                  <a:gd name="T2" fmla="*/ 110 w 138"/>
                  <a:gd name="T3" fmla="*/ 33 h 111"/>
                  <a:gd name="T4" fmla="*/ 109 w 138"/>
                  <a:gd name="T5" fmla="*/ 32 h 111"/>
                  <a:gd name="T6" fmla="*/ 106 w 138"/>
                  <a:gd name="T7" fmla="*/ 28 h 111"/>
                  <a:gd name="T8" fmla="*/ 106 w 138"/>
                  <a:gd name="T9" fmla="*/ 27 h 111"/>
                  <a:gd name="T10" fmla="*/ 78 w 138"/>
                  <a:gd name="T11" fmla="*/ 6 h 111"/>
                  <a:gd name="T12" fmla="*/ 77 w 138"/>
                  <a:gd name="T13" fmla="*/ 6 h 111"/>
                  <a:gd name="T14" fmla="*/ 72 w 138"/>
                  <a:gd name="T15" fmla="*/ 4 h 111"/>
                  <a:gd name="T16" fmla="*/ 70 w 138"/>
                  <a:gd name="T17" fmla="*/ 3 h 111"/>
                  <a:gd name="T18" fmla="*/ 65 w 138"/>
                  <a:gd name="T19" fmla="*/ 2 h 111"/>
                  <a:gd name="T20" fmla="*/ 62 w 138"/>
                  <a:gd name="T21" fmla="*/ 1 h 111"/>
                  <a:gd name="T22" fmla="*/ 61 w 138"/>
                  <a:gd name="T23" fmla="*/ 1 h 111"/>
                  <a:gd name="T24" fmla="*/ 57 w 138"/>
                  <a:gd name="T25" fmla="*/ 1 h 111"/>
                  <a:gd name="T26" fmla="*/ 55 w 138"/>
                  <a:gd name="T27" fmla="*/ 0 h 111"/>
                  <a:gd name="T28" fmla="*/ 49 w 138"/>
                  <a:gd name="T29" fmla="*/ 0 h 111"/>
                  <a:gd name="T30" fmla="*/ 48 w 138"/>
                  <a:gd name="T31" fmla="*/ 0 h 111"/>
                  <a:gd name="T32" fmla="*/ 48 w 138"/>
                  <a:gd name="T33" fmla="*/ 0 h 111"/>
                  <a:gd name="T34" fmla="*/ 5 w 138"/>
                  <a:gd name="T35" fmla="*/ 14 h 111"/>
                  <a:gd name="T36" fmla="*/ 3 w 138"/>
                  <a:gd name="T37" fmla="*/ 26 h 111"/>
                  <a:gd name="T38" fmla="*/ 15 w 138"/>
                  <a:gd name="T39" fmla="*/ 28 h 111"/>
                  <a:gd name="T40" fmla="*/ 48 w 138"/>
                  <a:gd name="T41" fmla="*/ 18 h 111"/>
                  <a:gd name="T42" fmla="*/ 53 w 138"/>
                  <a:gd name="T43" fmla="*/ 18 h 111"/>
                  <a:gd name="T44" fmla="*/ 55 w 138"/>
                  <a:gd name="T45" fmla="*/ 18 h 111"/>
                  <a:gd name="T46" fmla="*/ 59 w 138"/>
                  <a:gd name="T47" fmla="*/ 19 h 111"/>
                  <a:gd name="T48" fmla="*/ 61 w 138"/>
                  <a:gd name="T49" fmla="*/ 19 h 111"/>
                  <a:gd name="T50" fmla="*/ 65 w 138"/>
                  <a:gd name="T51" fmla="*/ 20 h 111"/>
                  <a:gd name="T52" fmla="*/ 66 w 138"/>
                  <a:gd name="T53" fmla="*/ 21 h 111"/>
                  <a:gd name="T54" fmla="*/ 70 w 138"/>
                  <a:gd name="T55" fmla="*/ 22 h 111"/>
                  <a:gd name="T56" fmla="*/ 70 w 138"/>
                  <a:gd name="T57" fmla="*/ 23 h 111"/>
                  <a:gd name="T58" fmla="*/ 92 w 138"/>
                  <a:gd name="T59" fmla="*/ 39 h 111"/>
                  <a:gd name="T60" fmla="*/ 92 w 138"/>
                  <a:gd name="T61" fmla="*/ 39 h 111"/>
                  <a:gd name="T62" fmla="*/ 105 w 138"/>
                  <a:gd name="T63" fmla="*/ 75 h 111"/>
                  <a:gd name="T64" fmla="*/ 90 w 138"/>
                  <a:gd name="T65" fmla="*/ 75 h 111"/>
                  <a:gd name="T66" fmla="*/ 114 w 138"/>
                  <a:gd name="T67" fmla="*/ 111 h 111"/>
                  <a:gd name="T68" fmla="*/ 138 w 138"/>
                  <a:gd name="T69" fmla="*/ 75 h 111"/>
                  <a:gd name="T70" fmla="*/ 123 w 138"/>
                  <a:gd name="T71" fmla="*/ 7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38" h="111">
                    <a:moveTo>
                      <a:pt x="123" y="75"/>
                    </a:moveTo>
                    <a:cubicBezTo>
                      <a:pt x="123" y="59"/>
                      <a:pt x="118" y="45"/>
                      <a:pt x="110" y="33"/>
                    </a:cubicBezTo>
                    <a:cubicBezTo>
                      <a:pt x="110" y="32"/>
                      <a:pt x="110" y="32"/>
                      <a:pt x="109" y="32"/>
                    </a:cubicBezTo>
                    <a:cubicBezTo>
                      <a:pt x="108" y="30"/>
                      <a:pt x="107" y="29"/>
                      <a:pt x="106" y="28"/>
                    </a:cubicBezTo>
                    <a:cubicBezTo>
                      <a:pt x="106" y="28"/>
                      <a:pt x="106" y="27"/>
                      <a:pt x="106" y="27"/>
                    </a:cubicBezTo>
                    <a:cubicBezTo>
                      <a:pt x="98" y="18"/>
                      <a:pt x="89" y="11"/>
                      <a:pt x="78" y="6"/>
                    </a:cubicBezTo>
                    <a:cubicBezTo>
                      <a:pt x="77" y="6"/>
                      <a:pt x="77" y="6"/>
                      <a:pt x="77" y="6"/>
                    </a:cubicBezTo>
                    <a:cubicBezTo>
                      <a:pt x="75" y="5"/>
                      <a:pt x="73" y="4"/>
                      <a:pt x="72" y="4"/>
                    </a:cubicBezTo>
                    <a:cubicBezTo>
                      <a:pt x="71" y="4"/>
                      <a:pt x="70" y="3"/>
                      <a:pt x="70" y="3"/>
                    </a:cubicBezTo>
                    <a:cubicBezTo>
                      <a:pt x="68" y="3"/>
                      <a:pt x="67" y="2"/>
                      <a:pt x="65" y="2"/>
                    </a:cubicBezTo>
                    <a:cubicBezTo>
                      <a:pt x="64" y="2"/>
                      <a:pt x="63" y="2"/>
                      <a:pt x="62" y="1"/>
                    </a:cubicBezTo>
                    <a:cubicBezTo>
                      <a:pt x="62" y="1"/>
                      <a:pt x="61" y="1"/>
                      <a:pt x="61" y="1"/>
                    </a:cubicBezTo>
                    <a:cubicBezTo>
                      <a:pt x="60" y="1"/>
                      <a:pt x="59" y="1"/>
                      <a:pt x="57" y="1"/>
                    </a:cubicBezTo>
                    <a:cubicBezTo>
                      <a:pt x="57" y="1"/>
                      <a:pt x="56" y="0"/>
                      <a:pt x="55" y="0"/>
                    </a:cubicBezTo>
                    <a:cubicBezTo>
                      <a:pt x="53" y="0"/>
                      <a:pt x="51" y="0"/>
                      <a:pt x="49" y="0"/>
                    </a:cubicBezTo>
                    <a:cubicBezTo>
                      <a:pt x="49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33" y="0"/>
                      <a:pt x="18" y="5"/>
                      <a:pt x="5" y="14"/>
                    </a:cubicBezTo>
                    <a:cubicBezTo>
                      <a:pt x="1" y="16"/>
                      <a:pt x="0" y="22"/>
                      <a:pt x="3" y="26"/>
                    </a:cubicBezTo>
                    <a:cubicBezTo>
                      <a:pt x="6" y="30"/>
                      <a:pt x="11" y="31"/>
                      <a:pt x="15" y="28"/>
                    </a:cubicBezTo>
                    <a:cubicBezTo>
                      <a:pt x="25" y="21"/>
                      <a:pt x="37" y="18"/>
                      <a:pt x="48" y="18"/>
                    </a:cubicBezTo>
                    <a:cubicBezTo>
                      <a:pt x="50" y="18"/>
                      <a:pt x="52" y="18"/>
                      <a:pt x="53" y="18"/>
                    </a:cubicBezTo>
                    <a:cubicBezTo>
                      <a:pt x="54" y="18"/>
                      <a:pt x="54" y="18"/>
                      <a:pt x="55" y="18"/>
                    </a:cubicBezTo>
                    <a:cubicBezTo>
                      <a:pt x="56" y="19"/>
                      <a:pt x="58" y="19"/>
                      <a:pt x="59" y="19"/>
                    </a:cubicBezTo>
                    <a:cubicBezTo>
                      <a:pt x="60" y="19"/>
                      <a:pt x="60" y="19"/>
                      <a:pt x="61" y="19"/>
                    </a:cubicBezTo>
                    <a:cubicBezTo>
                      <a:pt x="62" y="20"/>
                      <a:pt x="63" y="20"/>
                      <a:pt x="65" y="20"/>
                    </a:cubicBezTo>
                    <a:cubicBezTo>
                      <a:pt x="65" y="21"/>
                      <a:pt x="65" y="21"/>
                      <a:pt x="66" y="21"/>
                    </a:cubicBezTo>
                    <a:cubicBezTo>
                      <a:pt x="67" y="21"/>
                      <a:pt x="69" y="22"/>
                      <a:pt x="70" y="22"/>
                    </a:cubicBezTo>
                    <a:cubicBezTo>
                      <a:pt x="70" y="22"/>
                      <a:pt x="70" y="23"/>
                      <a:pt x="70" y="23"/>
                    </a:cubicBezTo>
                    <a:cubicBezTo>
                      <a:pt x="79" y="26"/>
                      <a:pt x="86" y="32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100" y="49"/>
                      <a:pt x="105" y="61"/>
                      <a:pt x="105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114" y="111"/>
                      <a:pt x="114" y="111"/>
                      <a:pt x="114" y="111"/>
                    </a:cubicBezTo>
                    <a:cubicBezTo>
                      <a:pt x="138" y="75"/>
                      <a:pt x="138" y="75"/>
                      <a:pt x="138" y="75"/>
                    </a:cubicBezTo>
                    <a:lnTo>
                      <a:pt x="123" y="75"/>
                    </a:lnTo>
                    <a:close/>
                  </a:path>
                </a:pathLst>
              </a:custGeom>
              <a:grpFill/>
              <a:ln w="3175" cap="flat" cmpd="sng" algn="ctr">
                <a:noFill/>
                <a:prstDash val="solid"/>
              </a:ln>
              <a:effectLst/>
            </p:spPr>
            <p:txBody>
              <a:bodyPr lIns="30479" tIns="15238" rIns="30479" bIns="15238" rtlCol="0" anchor="ctr">
                <a:noAutofit/>
              </a:bodyPr>
              <a:lstStyle/>
              <a:p>
                <a:pPr indent="-239899" algn="ctr" defTabSz="1625166">
                  <a:lnSpc>
                    <a:spcPts val="3733"/>
                  </a:lnSpc>
                  <a:buClr>
                    <a:srgbClr val="CC9900"/>
                  </a:buClr>
                  <a:buFont typeface="Arial" pitchFamily="34" charset="0"/>
                  <a:buChar char="•"/>
                </a:pPr>
                <a:endParaRPr lang="zh-CN" altLang="en-US" sz="1100" ker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552" name="文本框 91"/>
            <p:cNvSpPr txBox="1"/>
            <p:nvPr/>
          </p:nvSpPr>
          <p:spPr>
            <a:xfrm>
              <a:off x="3157916" y="2404022"/>
              <a:ext cx="931725" cy="78464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en-US"/>
              </a:defPPr>
              <a:lvl1pPr>
                <a:defRPr sz="900" b="1">
                  <a:solidFill>
                    <a:srgbClr val="FFC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11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安全</a:t>
              </a:r>
              <a:endParaRPr lang="en-US" altLang="zh-CN" sz="1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1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生态</a:t>
              </a:r>
            </a:p>
          </p:txBody>
        </p:sp>
      </p:grpSp>
      <p:cxnSp>
        <p:nvCxnSpPr>
          <p:cNvPr id="555" name="曲线连接符 554"/>
          <p:cNvCxnSpPr/>
          <p:nvPr/>
        </p:nvCxnSpPr>
        <p:spPr>
          <a:xfrm flipV="1">
            <a:off x="2304021" y="2799122"/>
            <a:ext cx="325926" cy="206327"/>
          </a:xfrm>
          <a:prstGeom prst="curvedConnector3">
            <a:avLst>
              <a:gd name="adj1" fmla="val 50000"/>
            </a:avLst>
          </a:prstGeom>
          <a:ln w="28575">
            <a:solidFill>
              <a:srgbClr val="328FB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6" name="曲线连接符 555"/>
          <p:cNvCxnSpPr/>
          <p:nvPr/>
        </p:nvCxnSpPr>
        <p:spPr>
          <a:xfrm>
            <a:off x="1731417" y="2765720"/>
            <a:ext cx="300838" cy="239729"/>
          </a:xfrm>
          <a:prstGeom prst="curvedConnector3">
            <a:avLst/>
          </a:prstGeom>
          <a:ln w="28575">
            <a:solidFill>
              <a:srgbClr val="328FB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7" name="圆角矩形 556"/>
          <p:cNvSpPr/>
          <p:nvPr/>
        </p:nvSpPr>
        <p:spPr>
          <a:xfrm>
            <a:off x="1274699" y="3101290"/>
            <a:ext cx="1863290" cy="1227322"/>
          </a:xfrm>
          <a:prstGeom prst="roundRect">
            <a:avLst>
              <a:gd name="adj" fmla="val 12434"/>
            </a:avLst>
          </a:prstGeom>
          <a:solidFill>
            <a:schemeClr val="bg1"/>
          </a:solidFill>
          <a:ln w="254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8" name="矩形 557"/>
          <p:cNvSpPr/>
          <p:nvPr/>
        </p:nvSpPr>
        <p:spPr>
          <a:xfrm>
            <a:off x="1863579" y="4390744"/>
            <a:ext cx="685531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运营商</a:t>
            </a:r>
            <a:endParaRPr lang="en-US" altLang="zh-CN" sz="1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59" name="文本框 558"/>
          <p:cNvSpPr txBox="1"/>
          <p:nvPr/>
        </p:nvSpPr>
        <p:spPr>
          <a:xfrm>
            <a:off x="1362698" y="3936943"/>
            <a:ext cx="16872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应用程序数据不会保存在运营商网络中</a:t>
            </a:r>
          </a:p>
        </p:txBody>
      </p:sp>
      <p:sp>
        <p:nvSpPr>
          <p:cNvPr id="560" name="矩形 559"/>
          <p:cNvSpPr/>
          <p:nvPr/>
        </p:nvSpPr>
        <p:spPr>
          <a:xfrm>
            <a:off x="1408507" y="3139883"/>
            <a:ext cx="1595675" cy="3729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构建安全、韧性的网络和运营安全</a:t>
            </a:r>
            <a:endParaRPr lang="zh-CN" altLang="en-US" sz="1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61" name="组合 560"/>
          <p:cNvGrpSpPr/>
          <p:nvPr/>
        </p:nvGrpSpPr>
        <p:grpSpPr>
          <a:xfrm>
            <a:off x="1546417" y="3608247"/>
            <a:ext cx="1319854" cy="288000"/>
            <a:chOff x="2686055" y="5975211"/>
            <a:chExt cx="2502238" cy="297175"/>
          </a:xfrm>
        </p:grpSpPr>
        <p:grpSp>
          <p:nvGrpSpPr>
            <p:cNvPr id="562" name="组合 561"/>
            <p:cNvGrpSpPr/>
            <p:nvPr/>
          </p:nvGrpSpPr>
          <p:grpSpPr>
            <a:xfrm>
              <a:off x="2686055" y="5975211"/>
              <a:ext cx="453601" cy="293117"/>
              <a:chOff x="4118466" y="2019165"/>
              <a:chExt cx="638904" cy="578228"/>
            </a:xfrm>
          </p:grpSpPr>
          <p:sp>
            <p:nvSpPr>
              <p:cNvPr id="584" name="Freeform 871"/>
              <p:cNvSpPr>
                <a:spLocks noEditPoints="1"/>
              </p:cNvSpPr>
              <p:nvPr/>
            </p:nvSpPr>
            <p:spPr bwMode="auto">
              <a:xfrm>
                <a:off x="4118466" y="2019165"/>
                <a:ext cx="470403" cy="577357"/>
              </a:xfrm>
              <a:custGeom>
                <a:avLst/>
                <a:gdLst>
                  <a:gd name="T0" fmla="*/ 91 w 182"/>
                  <a:gd name="T1" fmla="*/ 75 h 177"/>
                  <a:gd name="T2" fmla="*/ 35 w 182"/>
                  <a:gd name="T3" fmla="*/ 177 h 177"/>
                  <a:gd name="T4" fmla="*/ 57 w 182"/>
                  <a:gd name="T5" fmla="*/ 169 h 177"/>
                  <a:gd name="T6" fmla="*/ 125 w 182"/>
                  <a:gd name="T7" fmla="*/ 169 h 177"/>
                  <a:gd name="T8" fmla="*/ 147 w 182"/>
                  <a:gd name="T9" fmla="*/ 177 h 177"/>
                  <a:gd name="T10" fmla="*/ 91 w 182"/>
                  <a:gd name="T11" fmla="*/ 75 h 177"/>
                  <a:gd name="T12" fmla="*/ 97 w 182"/>
                  <a:gd name="T13" fmla="*/ 97 h 177"/>
                  <a:gd name="T14" fmla="*/ 91 w 182"/>
                  <a:gd name="T15" fmla="*/ 81 h 177"/>
                  <a:gd name="T16" fmla="*/ 101 w 182"/>
                  <a:gd name="T17" fmla="*/ 107 h 177"/>
                  <a:gd name="T18" fmla="*/ 91 w 182"/>
                  <a:gd name="T19" fmla="*/ 120 h 177"/>
                  <a:gd name="T20" fmla="*/ 81 w 182"/>
                  <a:gd name="T21" fmla="*/ 107 h 177"/>
                  <a:gd name="T22" fmla="*/ 81 w 182"/>
                  <a:gd name="T23" fmla="*/ 126 h 177"/>
                  <a:gd name="T24" fmla="*/ 75 w 182"/>
                  <a:gd name="T25" fmla="*/ 122 h 177"/>
                  <a:gd name="T26" fmla="*/ 93 w 182"/>
                  <a:gd name="T27" fmla="*/ 145 h 177"/>
                  <a:gd name="T28" fmla="*/ 62 w 182"/>
                  <a:gd name="T29" fmla="*/ 156 h 177"/>
                  <a:gd name="T30" fmla="*/ 91 w 182"/>
                  <a:gd name="T31" fmla="*/ 132 h 177"/>
                  <a:gd name="T32" fmla="*/ 120 w 182"/>
                  <a:gd name="T33" fmla="*/ 156 h 177"/>
                  <a:gd name="T34" fmla="*/ 101 w 182"/>
                  <a:gd name="T35" fmla="*/ 126 h 177"/>
                  <a:gd name="T36" fmla="*/ 110 w 182"/>
                  <a:gd name="T37" fmla="*/ 132 h 177"/>
                  <a:gd name="T38" fmla="*/ 51 w 182"/>
                  <a:gd name="T39" fmla="*/ 66 h 177"/>
                  <a:gd name="T40" fmla="*/ 51 w 182"/>
                  <a:gd name="T41" fmla="*/ 56 h 177"/>
                  <a:gd name="T42" fmla="*/ 51 w 182"/>
                  <a:gd name="T43" fmla="*/ 28 h 177"/>
                  <a:gd name="T44" fmla="*/ 41 w 182"/>
                  <a:gd name="T45" fmla="*/ 18 h 177"/>
                  <a:gd name="T46" fmla="*/ 41 w 182"/>
                  <a:gd name="T47" fmla="*/ 66 h 177"/>
                  <a:gd name="T48" fmla="*/ 131 w 182"/>
                  <a:gd name="T49" fmla="*/ 18 h 177"/>
                  <a:gd name="T50" fmla="*/ 137 w 182"/>
                  <a:gd name="T51" fmla="*/ 42 h 177"/>
                  <a:gd name="T52" fmla="*/ 131 w 182"/>
                  <a:gd name="T53" fmla="*/ 66 h 177"/>
                  <a:gd name="T54" fmla="*/ 141 w 182"/>
                  <a:gd name="T55" fmla="*/ 66 h 177"/>
                  <a:gd name="T56" fmla="*/ 141 w 182"/>
                  <a:gd name="T57" fmla="*/ 18 h 177"/>
                  <a:gd name="T58" fmla="*/ 27 w 182"/>
                  <a:gd name="T59" fmla="*/ 71 h 177"/>
                  <a:gd name="T60" fmla="*/ 27 w 182"/>
                  <a:gd name="T61" fmla="*/ 13 h 177"/>
                  <a:gd name="T62" fmla="*/ 16 w 182"/>
                  <a:gd name="T63" fmla="*/ 3 h 177"/>
                  <a:gd name="T64" fmla="*/ 16 w 182"/>
                  <a:gd name="T65" fmla="*/ 81 h 177"/>
                  <a:gd name="T66" fmla="*/ 27 w 182"/>
                  <a:gd name="T67" fmla="*/ 81 h 177"/>
                  <a:gd name="T68" fmla="*/ 166 w 182"/>
                  <a:gd name="T69" fmla="*/ 3 h 177"/>
                  <a:gd name="T70" fmla="*/ 155 w 182"/>
                  <a:gd name="T71" fmla="*/ 13 h 177"/>
                  <a:gd name="T72" fmla="*/ 155 w 182"/>
                  <a:gd name="T73" fmla="*/ 71 h 177"/>
                  <a:gd name="T74" fmla="*/ 160 w 182"/>
                  <a:gd name="T75" fmla="*/ 84 h 177"/>
                  <a:gd name="T76" fmla="*/ 182 w 182"/>
                  <a:gd name="T77" fmla="*/ 42 h 177"/>
                  <a:gd name="T78" fmla="*/ 91 w 182"/>
                  <a:gd name="T79" fmla="*/ 64 h 177"/>
                  <a:gd name="T80" fmla="*/ 91 w 182"/>
                  <a:gd name="T81" fmla="*/ 20 h 177"/>
                  <a:gd name="T82" fmla="*/ 91 w 182"/>
                  <a:gd name="T83" fmla="*/ 6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2" h="177">
                    <a:moveTo>
                      <a:pt x="91" y="75"/>
                    </a:moveTo>
                    <a:cubicBezTo>
                      <a:pt x="91" y="75"/>
                      <a:pt x="91" y="75"/>
                      <a:pt x="91" y="75"/>
                    </a:cubicBezTo>
                    <a:cubicBezTo>
                      <a:pt x="86" y="75"/>
                      <a:pt x="80" y="74"/>
                      <a:pt x="75" y="72"/>
                    </a:cubicBezTo>
                    <a:cubicBezTo>
                      <a:pt x="35" y="177"/>
                      <a:pt x="35" y="177"/>
                      <a:pt x="35" y="177"/>
                    </a:cubicBezTo>
                    <a:cubicBezTo>
                      <a:pt x="54" y="177"/>
                      <a:pt x="54" y="177"/>
                      <a:pt x="54" y="177"/>
                    </a:cubicBezTo>
                    <a:cubicBezTo>
                      <a:pt x="57" y="169"/>
                      <a:pt x="57" y="169"/>
                      <a:pt x="57" y="169"/>
                    </a:cubicBezTo>
                    <a:cubicBezTo>
                      <a:pt x="91" y="155"/>
                      <a:pt x="91" y="155"/>
                      <a:pt x="91" y="155"/>
                    </a:cubicBezTo>
                    <a:cubicBezTo>
                      <a:pt x="125" y="169"/>
                      <a:pt x="125" y="169"/>
                      <a:pt x="125" y="169"/>
                    </a:cubicBezTo>
                    <a:cubicBezTo>
                      <a:pt x="128" y="177"/>
                      <a:pt x="128" y="177"/>
                      <a:pt x="128" y="177"/>
                    </a:cubicBezTo>
                    <a:cubicBezTo>
                      <a:pt x="147" y="177"/>
                      <a:pt x="147" y="177"/>
                      <a:pt x="147" y="177"/>
                    </a:cubicBezTo>
                    <a:cubicBezTo>
                      <a:pt x="106" y="72"/>
                      <a:pt x="106" y="72"/>
                      <a:pt x="106" y="72"/>
                    </a:cubicBezTo>
                    <a:cubicBezTo>
                      <a:pt x="102" y="74"/>
                      <a:pt x="96" y="75"/>
                      <a:pt x="91" y="75"/>
                    </a:cubicBezTo>
                    <a:close/>
                    <a:moveTo>
                      <a:pt x="91" y="81"/>
                    </a:moveTo>
                    <a:cubicBezTo>
                      <a:pt x="97" y="97"/>
                      <a:pt x="97" y="97"/>
                      <a:pt x="97" y="97"/>
                    </a:cubicBezTo>
                    <a:cubicBezTo>
                      <a:pt x="85" y="97"/>
                      <a:pt x="85" y="97"/>
                      <a:pt x="85" y="97"/>
                    </a:cubicBezTo>
                    <a:lnTo>
                      <a:pt x="91" y="81"/>
                    </a:lnTo>
                    <a:close/>
                    <a:moveTo>
                      <a:pt x="81" y="107"/>
                    </a:moveTo>
                    <a:cubicBezTo>
                      <a:pt x="101" y="107"/>
                      <a:pt x="101" y="107"/>
                      <a:pt x="101" y="107"/>
                    </a:cubicBezTo>
                    <a:cubicBezTo>
                      <a:pt x="103" y="113"/>
                      <a:pt x="103" y="113"/>
                      <a:pt x="103" y="113"/>
                    </a:cubicBezTo>
                    <a:cubicBezTo>
                      <a:pt x="91" y="120"/>
                      <a:pt x="91" y="120"/>
                      <a:pt x="91" y="120"/>
                    </a:cubicBezTo>
                    <a:cubicBezTo>
                      <a:pt x="79" y="113"/>
                      <a:pt x="79" y="113"/>
                      <a:pt x="79" y="113"/>
                    </a:cubicBezTo>
                    <a:lnTo>
                      <a:pt x="81" y="107"/>
                    </a:lnTo>
                    <a:close/>
                    <a:moveTo>
                      <a:pt x="75" y="122"/>
                    </a:moveTo>
                    <a:cubicBezTo>
                      <a:pt x="81" y="126"/>
                      <a:pt x="81" y="126"/>
                      <a:pt x="81" y="126"/>
                    </a:cubicBezTo>
                    <a:cubicBezTo>
                      <a:pt x="72" y="132"/>
                      <a:pt x="72" y="132"/>
                      <a:pt x="72" y="132"/>
                    </a:cubicBezTo>
                    <a:lnTo>
                      <a:pt x="75" y="122"/>
                    </a:lnTo>
                    <a:close/>
                    <a:moveTo>
                      <a:pt x="120" y="156"/>
                    </a:moveTo>
                    <a:cubicBezTo>
                      <a:pt x="93" y="145"/>
                      <a:pt x="93" y="145"/>
                      <a:pt x="93" y="145"/>
                    </a:cubicBezTo>
                    <a:cubicBezTo>
                      <a:pt x="89" y="145"/>
                      <a:pt x="89" y="145"/>
                      <a:pt x="89" y="145"/>
                    </a:cubicBezTo>
                    <a:cubicBezTo>
                      <a:pt x="62" y="156"/>
                      <a:pt x="62" y="156"/>
                      <a:pt x="62" y="156"/>
                    </a:cubicBezTo>
                    <a:cubicBezTo>
                      <a:pt x="66" y="146"/>
                      <a:pt x="66" y="146"/>
                      <a:pt x="66" y="146"/>
                    </a:cubicBezTo>
                    <a:cubicBezTo>
                      <a:pt x="91" y="132"/>
                      <a:pt x="91" y="132"/>
                      <a:pt x="91" y="132"/>
                    </a:cubicBezTo>
                    <a:cubicBezTo>
                      <a:pt x="116" y="147"/>
                      <a:pt x="116" y="147"/>
                      <a:pt x="116" y="147"/>
                    </a:cubicBezTo>
                    <a:lnTo>
                      <a:pt x="120" y="156"/>
                    </a:lnTo>
                    <a:close/>
                    <a:moveTo>
                      <a:pt x="110" y="132"/>
                    </a:moveTo>
                    <a:cubicBezTo>
                      <a:pt x="101" y="126"/>
                      <a:pt x="101" y="126"/>
                      <a:pt x="101" y="126"/>
                    </a:cubicBezTo>
                    <a:cubicBezTo>
                      <a:pt x="107" y="123"/>
                      <a:pt x="107" y="123"/>
                      <a:pt x="107" y="123"/>
                    </a:cubicBezTo>
                    <a:lnTo>
                      <a:pt x="110" y="132"/>
                    </a:lnTo>
                    <a:close/>
                    <a:moveTo>
                      <a:pt x="46" y="69"/>
                    </a:moveTo>
                    <a:cubicBezTo>
                      <a:pt x="48" y="69"/>
                      <a:pt x="50" y="68"/>
                      <a:pt x="51" y="66"/>
                    </a:cubicBezTo>
                    <a:cubicBezTo>
                      <a:pt x="54" y="63"/>
                      <a:pt x="54" y="59"/>
                      <a:pt x="51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47" y="52"/>
                      <a:pt x="45" y="47"/>
                      <a:pt x="45" y="42"/>
                    </a:cubicBezTo>
                    <a:cubicBezTo>
                      <a:pt x="45" y="37"/>
                      <a:pt x="47" y="32"/>
                      <a:pt x="51" y="28"/>
                    </a:cubicBezTo>
                    <a:cubicBezTo>
                      <a:pt x="54" y="25"/>
                      <a:pt x="54" y="21"/>
                      <a:pt x="51" y="18"/>
                    </a:cubicBezTo>
                    <a:cubicBezTo>
                      <a:pt x="48" y="15"/>
                      <a:pt x="43" y="15"/>
                      <a:pt x="41" y="18"/>
                    </a:cubicBezTo>
                    <a:cubicBezTo>
                      <a:pt x="34" y="24"/>
                      <a:pt x="30" y="33"/>
                      <a:pt x="30" y="42"/>
                    </a:cubicBezTo>
                    <a:cubicBezTo>
                      <a:pt x="30" y="51"/>
                      <a:pt x="34" y="60"/>
                      <a:pt x="41" y="66"/>
                    </a:cubicBezTo>
                    <a:cubicBezTo>
                      <a:pt x="42" y="68"/>
                      <a:pt x="44" y="69"/>
                      <a:pt x="46" y="69"/>
                    </a:cubicBezTo>
                    <a:close/>
                    <a:moveTo>
                      <a:pt x="131" y="18"/>
                    </a:moveTo>
                    <a:cubicBezTo>
                      <a:pt x="128" y="21"/>
                      <a:pt x="128" y="25"/>
                      <a:pt x="131" y="28"/>
                    </a:cubicBezTo>
                    <a:cubicBezTo>
                      <a:pt x="135" y="32"/>
                      <a:pt x="137" y="37"/>
                      <a:pt x="137" y="42"/>
                    </a:cubicBezTo>
                    <a:cubicBezTo>
                      <a:pt x="137" y="47"/>
                      <a:pt x="135" y="52"/>
                      <a:pt x="131" y="56"/>
                    </a:cubicBezTo>
                    <a:cubicBezTo>
                      <a:pt x="128" y="59"/>
                      <a:pt x="128" y="63"/>
                      <a:pt x="131" y="66"/>
                    </a:cubicBezTo>
                    <a:cubicBezTo>
                      <a:pt x="132" y="68"/>
                      <a:pt x="134" y="69"/>
                      <a:pt x="136" y="69"/>
                    </a:cubicBezTo>
                    <a:cubicBezTo>
                      <a:pt x="138" y="69"/>
                      <a:pt x="140" y="68"/>
                      <a:pt x="141" y="66"/>
                    </a:cubicBezTo>
                    <a:cubicBezTo>
                      <a:pt x="148" y="60"/>
                      <a:pt x="152" y="51"/>
                      <a:pt x="152" y="42"/>
                    </a:cubicBezTo>
                    <a:cubicBezTo>
                      <a:pt x="152" y="33"/>
                      <a:pt x="148" y="24"/>
                      <a:pt x="141" y="18"/>
                    </a:cubicBezTo>
                    <a:cubicBezTo>
                      <a:pt x="139" y="15"/>
                      <a:pt x="134" y="15"/>
                      <a:pt x="131" y="18"/>
                    </a:cubicBezTo>
                    <a:close/>
                    <a:moveTo>
                      <a:pt x="27" y="71"/>
                    </a:moveTo>
                    <a:cubicBezTo>
                      <a:pt x="19" y="63"/>
                      <a:pt x="15" y="52"/>
                      <a:pt x="15" y="42"/>
                    </a:cubicBezTo>
                    <a:cubicBezTo>
                      <a:pt x="15" y="32"/>
                      <a:pt x="19" y="21"/>
                      <a:pt x="27" y="13"/>
                    </a:cubicBezTo>
                    <a:cubicBezTo>
                      <a:pt x="30" y="10"/>
                      <a:pt x="30" y="6"/>
                      <a:pt x="27" y="3"/>
                    </a:cubicBezTo>
                    <a:cubicBezTo>
                      <a:pt x="24" y="0"/>
                      <a:pt x="19" y="0"/>
                      <a:pt x="16" y="3"/>
                    </a:cubicBezTo>
                    <a:cubicBezTo>
                      <a:pt x="6" y="14"/>
                      <a:pt x="0" y="28"/>
                      <a:pt x="0" y="42"/>
                    </a:cubicBezTo>
                    <a:cubicBezTo>
                      <a:pt x="0" y="56"/>
                      <a:pt x="6" y="71"/>
                      <a:pt x="16" y="81"/>
                    </a:cubicBezTo>
                    <a:cubicBezTo>
                      <a:pt x="18" y="83"/>
                      <a:pt x="20" y="84"/>
                      <a:pt x="22" y="84"/>
                    </a:cubicBezTo>
                    <a:cubicBezTo>
                      <a:pt x="24" y="84"/>
                      <a:pt x="26" y="83"/>
                      <a:pt x="27" y="81"/>
                    </a:cubicBezTo>
                    <a:cubicBezTo>
                      <a:pt x="30" y="78"/>
                      <a:pt x="30" y="74"/>
                      <a:pt x="27" y="71"/>
                    </a:cubicBezTo>
                    <a:close/>
                    <a:moveTo>
                      <a:pt x="166" y="3"/>
                    </a:moveTo>
                    <a:cubicBezTo>
                      <a:pt x="163" y="0"/>
                      <a:pt x="158" y="0"/>
                      <a:pt x="155" y="3"/>
                    </a:cubicBezTo>
                    <a:cubicBezTo>
                      <a:pt x="152" y="6"/>
                      <a:pt x="152" y="10"/>
                      <a:pt x="155" y="13"/>
                    </a:cubicBezTo>
                    <a:cubicBezTo>
                      <a:pt x="163" y="21"/>
                      <a:pt x="167" y="32"/>
                      <a:pt x="167" y="42"/>
                    </a:cubicBezTo>
                    <a:cubicBezTo>
                      <a:pt x="167" y="52"/>
                      <a:pt x="163" y="63"/>
                      <a:pt x="155" y="71"/>
                    </a:cubicBezTo>
                    <a:cubicBezTo>
                      <a:pt x="152" y="74"/>
                      <a:pt x="152" y="78"/>
                      <a:pt x="155" y="81"/>
                    </a:cubicBezTo>
                    <a:cubicBezTo>
                      <a:pt x="156" y="83"/>
                      <a:pt x="158" y="84"/>
                      <a:pt x="160" y="84"/>
                    </a:cubicBezTo>
                    <a:cubicBezTo>
                      <a:pt x="162" y="84"/>
                      <a:pt x="164" y="83"/>
                      <a:pt x="166" y="81"/>
                    </a:cubicBezTo>
                    <a:cubicBezTo>
                      <a:pt x="176" y="71"/>
                      <a:pt x="182" y="56"/>
                      <a:pt x="182" y="42"/>
                    </a:cubicBezTo>
                    <a:cubicBezTo>
                      <a:pt x="182" y="28"/>
                      <a:pt x="176" y="14"/>
                      <a:pt x="166" y="3"/>
                    </a:cubicBezTo>
                    <a:close/>
                    <a:moveTo>
                      <a:pt x="91" y="64"/>
                    </a:moveTo>
                    <a:cubicBezTo>
                      <a:pt x="103" y="64"/>
                      <a:pt x="113" y="54"/>
                      <a:pt x="113" y="42"/>
                    </a:cubicBezTo>
                    <a:cubicBezTo>
                      <a:pt x="113" y="30"/>
                      <a:pt x="103" y="20"/>
                      <a:pt x="91" y="20"/>
                    </a:cubicBezTo>
                    <a:cubicBezTo>
                      <a:pt x="79" y="20"/>
                      <a:pt x="69" y="30"/>
                      <a:pt x="69" y="42"/>
                    </a:cubicBezTo>
                    <a:cubicBezTo>
                      <a:pt x="69" y="54"/>
                      <a:pt x="79" y="64"/>
                      <a:pt x="91" y="6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accent5">
                    <a:lumMod val="75000"/>
                  </a:schemeClr>
                </a:solidFill>
              </a:ln>
            </p:spPr>
            <p:txBody>
              <a:bodyPr vert="horz" wrap="square" lIns="68578" tIns="34290" rIns="68578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585" name="组合 584"/>
              <p:cNvGrpSpPr/>
              <p:nvPr/>
            </p:nvGrpSpPr>
            <p:grpSpPr>
              <a:xfrm>
                <a:off x="4436035" y="2254971"/>
                <a:ext cx="321335" cy="342422"/>
                <a:chOff x="14678026" y="1338263"/>
                <a:chExt cx="827088" cy="849312"/>
              </a:xfrm>
              <a:solidFill>
                <a:schemeClr val="bg1"/>
              </a:solidFill>
            </p:grpSpPr>
            <p:sp>
              <p:nvSpPr>
                <p:cNvPr id="586" name="Freeform 571"/>
                <p:cNvSpPr>
                  <a:spLocks noEditPoints="1"/>
                </p:cNvSpPr>
                <p:nvPr/>
              </p:nvSpPr>
              <p:spPr bwMode="auto">
                <a:xfrm>
                  <a:off x="15139988" y="1535113"/>
                  <a:ext cx="84138" cy="63500"/>
                </a:xfrm>
                <a:custGeom>
                  <a:avLst/>
                  <a:gdLst/>
                  <a:ahLst/>
                  <a:cxnLst>
                    <a:cxn ang="0">
                      <a:pos x="53" y="40"/>
                    </a:cxn>
                    <a:cxn ang="0">
                      <a:pos x="0" y="40"/>
                    </a:cxn>
                    <a:cxn ang="0">
                      <a:pos x="0" y="0"/>
                    </a:cxn>
                    <a:cxn ang="0">
                      <a:pos x="53" y="0"/>
                    </a:cxn>
                    <a:cxn ang="0">
                      <a:pos x="53" y="40"/>
                    </a:cxn>
                    <a:cxn ang="0">
                      <a:pos x="8" y="31"/>
                    </a:cxn>
                    <a:cxn ang="0">
                      <a:pos x="44" y="31"/>
                    </a:cxn>
                    <a:cxn ang="0">
                      <a:pos x="44" y="8"/>
                    </a:cxn>
                    <a:cxn ang="0">
                      <a:pos x="8" y="8"/>
                    </a:cxn>
                    <a:cxn ang="0">
                      <a:pos x="8" y="31"/>
                    </a:cxn>
                  </a:cxnLst>
                  <a:rect l="0" t="0" r="r" b="b"/>
                  <a:pathLst>
                    <a:path w="53" h="40">
                      <a:moveTo>
                        <a:pt x="53" y="40"/>
                      </a:moveTo>
                      <a:lnTo>
                        <a:pt x="0" y="40"/>
                      </a:lnTo>
                      <a:lnTo>
                        <a:pt x="0" y="0"/>
                      </a:lnTo>
                      <a:lnTo>
                        <a:pt x="53" y="0"/>
                      </a:lnTo>
                      <a:lnTo>
                        <a:pt x="53" y="40"/>
                      </a:lnTo>
                      <a:close/>
                      <a:moveTo>
                        <a:pt x="8" y="31"/>
                      </a:moveTo>
                      <a:lnTo>
                        <a:pt x="44" y="31"/>
                      </a:lnTo>
                      <a:lnTo>
                        <a:pt x="44" y="8"/>
                      </a:lnTo>
                      <a:lnTo>
                        <a:pt x="8" y="8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accent5">
                      <a:lumMod val="7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68561" tIns="34280" rIns="68561" bIns="342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87" name="Freeform 572"/>
                <p:cNvSpPr>
                  <a:spLocks noEditPoints="1"/>
                </p:cNvSpPr>
                <p:nvPr/>
              </p:nvSpPr>
              <p:spPr bwMode="auto">
                <a:xfrm>
                  <a:off x="14678026" y="1952625"/>
                  <a:ext cx="657225" cy="234950"/>
                </a:xfrm>
                <a:custGeom>
                  <a:avLst/>
                  <a:gdLst/>
                  <a:ahLst/>
                  <a:cxnLst>
                    <a:cxn ang="0">
                      <a:pos x="388" y="148"/>
                    </a:cxn>
                    <a:cxn ang="0">
                      <a:pos x="22" y="148"/>
                    </a:cxn>
                    <a:cxn ang="0">
                      <a:pos x="15" y="145"/>
                    </a:cxn>
                    <a:cxn ang="0">
                      <a:pos x="9" y="141"/>
                    </a:cxn>
                    <a:cxn ang="0">
                      <a:pos x="4" y="135"/>
                    </a:cxn>
                    <a:cxn ang="0">
                      <a:pos x="2" y="127"/>
                    </a:cxn>
                    <a:cxn ang="0">
                      <a:pos x="0" y="122"/>
                    </a:cxn>
                    <a:cxn ang="0">
                      <a:pos x="0" y="28"/>
                    </a:cxn>
                    <a:cxn ang="0">
                      <a:pos x="2" y="21"/>
                    </a:cxn>
                    <a:cxn ang="0">
                      <a:pos x="5" y="13"/>
                    </a:cxn>
                    <a:cxn ang="0">
                      <a:pos x="10" y="7"/>
                    </a:cxn>
                    <a:cxn ang="0">
                      <a:pos x="17" y="3"/>
                    </a:cxn>
                    <a:cxn ang="0">
                      <a:pos x="25" y="0"/>
                    </a:cxn>
                    <a:cxn ang="0">
                      <a:pos x="27" y="0"/>
                    </a:cxn>
                    <a:cxn ang="0">
                      <a:pos x="391" y="0"/>
                    </a:cxn>
                    <a:cxn ang="0">
                      <a:pos x="398" y="3"/>
                    </a:cxn>
                    <a:cxn ang="0">
                      <a:pos x="404" y="7"/>
                    </a:cxn>
                    <a:cxn ang="0">
                      <a:pos x="411" y="13"/>
                    </a:cxn>
                    <a:cxn ang="0">
                      <a:pos x="413" y="20"/>
                    </a:cxn>
                    <a:cxn ang="0">
                      <a:pos x="414" y="26"/>
                    </a:cxn>
                    <a:cxn ang="0">
                      <a:pos x="414" y="122"/>
                    </a:cxn>
                    <a:cxn ang="0">
                      <a:pos x="413" y="130"/>
                    </a:cxn>
                    <a:cxn ang="0">
                      <a:pos x="409" y="136"/>
                    </a:cxn>
                    <a:cxn ang="0">
                      <a:pos x="404" y="143"/>
                    </a:cxn>
                    <a:cxn ang="0">
                      <a:pos x="400" y="146"/>
                    </a:cxn>
                    <a:cxn ang="0">
                      <a:pos x="391" y="148"/>
                    </a:cxn>
                    <a:cxn ang="0">
                      <a:pos x="388" y="148"/>
                    </a:cxn>
                    <a:cxn ang="0">
                      <a:pos x="388" y="8"/>
                    </a:cxn>
                    <a:cxn ang="0">
                      <a:pos x="25" y="10"/>
                    </a:cxn>
                    <a:cxn ang="0">
                      <a:pos x="20" y="12"/>
                    </a:cxn>
                    <a:cxn ang="0">
                      <a:pos x="13" y="15"/>
                    </a:cxn>
                    <a:cxn ang="0">
                      <a:pos x="10" y="21"/>
                    </a:cxn>
                    <a:cxn ang="0">
                      <a:pos x="10" y="28"/>
                    </a:cxn>
                    <a:cxn ang="0">
                      <a:pos x="10" y="128"/>
                    </a:cxn>
                    <a:cxn ang="0">
                      <a:pos x="13" y="135"/>
                    </a:cxn>
                    <a:cxn ang="0">
                      <a:pos x="20" y="138"/>
                    </a:cxn>
                    <a:cxn ang="0">
                      <a:pos x="25" y="140"/>
                    </a:cxn>
                    <a:cxn ang="0">
                      <a:pos x="28" y="140"/>
                    </a:cxn>
                    <a:cxn ang="0">
                      <a:pos x="391" y="140"/>
                    </a:cxn>
                    <a:cxn ang="0">
                      <a:pos x="398" y="136"/>
                    </a:cxn>
                    <a:cxn ang="0">
                      <a:pos x="403" y="131"/>
                    </a:cxn>
                    <a:cxn ang="0">
                      <a:pos x="406" y="125"/>
                    </a:cxn>
                    <a:cxn ang="0">
                      <a:pos x="406" y="122"/>
                    </a:cxn>
                    <a:cxn ang="0">
                      <a:pos x="404" y="21"/>
                    </a:cxn>
                    <a:cxn ang="0">
                      <a:pos x="401" y="15"/>
                    </a:cxn>
                    <a:cxn ang="0">
                      <a:pos x="396" y="12"/>
                    </a:cxn>
                    <a:cxn ang="0">
                      <a:pos x="388" y="8"/>
                    </a:cxn>
                    <a:cxn ang="0">
                      <a:pos x="388" y="8"/>
                    </a:cxn>
                  </a:cxnLst>
                  <a:rect l="0" t="0" r="r" b="b"/>
                  <a:pathLst>
                    <a:path w="414" h="148">
                      <a:moveTo>
                        <a:pt x="388" y="148"/>
                      </a:moveTo>
                      <a:lnTo>
                        <a:pt x="22" y="148"/>
                      </a:lnTo>
                      <a:lnTo>
                        <a:pt x="15" y="145"/>
                      </a:lnTo>
                      <a:lnTo>
                        <a:pt x="9" y="141"/>
                      </a:lnTo>
                      <a:lnTo>
                        <a:pt x="4" y="135"/>
                      </a:lnTo>
                      <a:lnTo>
                        <a:pt x="2" y="127"/>
                      </a:lnTo>
                      <a:lnTo>
                        <a:pt x="0" y="122"/>
                      </a:lnTo>
                      <a:lnTo>
                        <a:pt x="0" y="28"/>
                      </a:lnTo>
                      <a:lnTo>
                        <a:pt x="2" y="21"/>
                      </a:lnTo>
                      <a:lnTo>
                        <a:pt x="5" y="13"/>
                      </a:lnTo>
                      <a:lnTo>
                        <a:pt x="10" y="7"/>
                      </a:lnTo>
                      <a:lnTo>
                        <a:pt x="17" y="3"/>
                      </a:lnTo>
                      <a:lnTo>
                        <a:pt x="25" y="0"/>
                      </a:lnTo>
                      <a:lnTo>
                        <a:pt x="27" y="0"/>
                      </a:lnTo>
                      <a:lnTo>
                        <a:pt x="391" y="0"/>
                      </a:lnTo>
                      <a:lnTo>
                        <a:pt x="398" y="3"/>
                      </a:lnTo>
                      <a:lnTo>
                        <a:pt x="404" y="7"/>
                      </a:lnTo>
                      <a:lnTo>
                        <a:pt x="411" y="13"/>
                      </a:lnTo>
                      <a:lnTo>
                        <a:pt x="413" y="20"/>
                      </a:lnTo>
                      <a:lnTo>
                        <a:pt x="414" y="26"/>
                      </a:lnTo>
                      <a:lnTo>
                        <a:pt x="414" y="122"/>
                      </a:lnTo>
                      <a:lnTo>
                        <a:pt x="413" y="130"/>
                      </a:lnTo>
                      <a:lnTo>
                        <a:pt x="409" y="136"/>
                      </a:lnTo>
                      <a:lnTo>
                        <a:pt x="404" y="143"/>
                      </a:lnTo>
                      <a:lnTo>
                        <a:pt x="400" y="146"/>
                      </a:lnTo>
                      <a:lnTo>
                        <a:pt x="391" y="148"/>
                      </a:lnTo>
                      <a:lnTo>
                        <a:pt x="388" y="148"/>
                      </a:lnTo>
                      <a:close/>
                      <a:moveTo>
                        <a:pt x="388" y="8"/>
                      </a:moveTo>
                      <a:lnTo>
                        <a:pt x="25" y="10"/>
                      </a:lnTo>
                      <a:lnTo>
                        <a:pt x="20" y="12"/>
                      </a:lnTo>
                      <a:lnTo>
                        <a:pt x="13" y="15"/>
                      </a:lnTo>
                      <a:lnTo>
                        <a:pt x="10" y="21"/>
                      </a:lnTo>
                      <a:lnTo>
                        <a:pt x="10" y="28"/>
                      </a:lnTo>
                      <a:lnTo>
                        <a:pt x="10" y="128"/>
                      </a:lnTo>
                      <a:lnTo>
                        <a:pt x="13" y="135"/>
                      </a:lnTo>
                      <a:lnTo>
                        <a:pt x="20" y="138"/>
                      </a:lnTo>
                      <a:lnTo>
                        <a:pt x="25" y="140"/>
                      </a:lnTo>
                      <a:lnTo>
                        <a:pt x="28" y="140"/>
                      </a:lnTo>
                      <a:lnTo>
                        <a:pt x="391" y="140"/>
                      </a:lnTo>
                      <a:lnTo>
                        <a:pt x="398" y="136"/>
                      </a:lnTo>
                      <a:lnTo>
                        <a:pt x="403" y="131"/>
                      </a:lnTo>
                      <a:lnTo>
                        <a:pt x="406" y="125"/>
                      </a:lnTo>
                      <a:lnTo>
                        <a:pt x="406" y="122"/>
                      </a:lnTo>
                      <a:lnTo>
                        <a:pt x="404" y="21"/>
                      </a:lnTo>
                      <a:lnTo>
                        <a:pt x="401" y="15"/>
                      </a:lnTo>
                      <a:lnTo>
                        <a:pt x="396" y="12"/>
                      </a:lnTo>
                      <a:lnTo>
                        <a:pt x="388" y="8"/>
                      </a:lnTo>
                      <a:lnTo>
                        <a:pt x="388" y="8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accent5">
                      <a:lumMod val="7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68561" tIns="34280" rIns="68561" bIns="342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88" name="Freeform 573"/>
                <p:cNvSpPr>
                  <a:spLocks noEditPoints="1"/>
                </p:cNvSpPr>
                <p:nvPr/>
              </p:nvSpPr>
              <p:spPr bwMode="auto">
                <a:xfrm>
                  <a:off x="14757401" y="1789113"/>
                  <a:ext cx="65088" cy="65088"/>
                </a:xfrm>
                <a:custGeom>
                  <a:avLst/>
                  <a:gdLst/>
                  <a:ahLst/>
                  <a:cxnLst>
                    <a:cxn ang="0">
                      <a:pos x="19" y="41"/>
                    </a:cxn>
                    <a:cxn ang="0">
                      <a:pos x="11" y="39"/>
                    </a:cxn>
                    <a:cxn ang="0">
                      <a:pos x="5" y="34"/>
                    </a:cxn>
                    <a:cxn ang="0">
                      <a:pos x="1" y="27"/>
                    </a:cxn>
                    <a:cxn ang="0">
                      <a:pos x="0" y="23"/>
                    </a:cxn>
                    <a:cxn ang="0">
                      <a:pos x="0" y="19"/>
                    </a:cxn>
                    <a:cxn ang="0">
                      <a:pos x="1" y="14"/>
                    </a:cxn>
                    <a:cxn ang="0">
                      <a:pos x="5" y="8"/>
                    </a:cxn>
                    <a:cxn ang="0">
                      <a:pos x="9" y="3"/>
                    </a:cxn>
                    <a:cxn ang="0">
                      <a:pos x="14" y="1"/>
                    </a:cxn>
                    <a:cxn ang="0">
                      <a:pos x="19" y="0"/>
                    </a:cxn>
                    <a:cxn ang="0">
                      <a:pos x="28" y="1"/>
                    </a:cxn>
                    <a:cxn ang="0">
                      <a:pos x="34" y="4"/>
                    </a:cxn>
                    <a:cxn ang="0">
                      <a:pos x="37" y="11"/>
                    </a:cxn>
                    <a:cxn ang="0">
                      <a:pos x="41" y="18"/>
                    </a:cxn>
                    <a:cxn ang="0">
                      <a:pos x="41" y="21"/>
                    </a:cxn>
                    <a:cxn ang="0">
                      <a:pos x="39" y="26"/>
                    </a:cxn>
                    <a:cxn ang="0">
                      <a:pos x="36" y="32"/>
                    </a:cxn>
                    <a:cxn ang="0">
                      <a:pos x="31" y="37"/>
                    </a:cxn>
                    <a:cxn ang="0">
                      <a:pos x="24" y="39"/>
                    </a:cxn>
                    <a:cxn ang="0">
                      <a:pos x="19" y="41"/>
                    </a:cxn>
                    <a:cxn ang="0">
                      <a:pos x="19" y="8"/>
                    </a:cxn>
                    <a:cxn ang="0">
                      <a:pos x="14" y="9"/>
                    </a:cxn>
                    <a:cxn ang="0">
                      <a:pos x="11" y="13"/>
                    </a:cxn>
                    <a:cxn ang="0">
                      <a:pos x="9" y="18"/>
                    </a:cxn>
                    <a:cxn ang="0">
                      <a:pos x="8" y="19"/>
                    </a:cxn>
                    <a:cxn ang="0">
                      <a:pos x="11" y="26"/>
                    </a:cxn>
                    <a:cxn ang="0">
                      <a:pos x="14" y="31"/>
                    </a:cxn>
                    <a:cxn ang="0">
                      <a:pos x="19" y="32"/>
                    </a:cxn>
                    <a:cxn ang="0">
                      <a:pos x="26" y="31"/>
                    </a:cxn>
                    <a:cxn ang="0">
                      <a:pos x="29" y="26"/>
                    </a:cxn>
                    <a:cxn ang="0">
                      <a:pos x="31" y="23"/>
                    </a:cxn>
                    <a:cxn ang="0">
                      <a:pos x="31" y="21"/>
                    </a:cxn>
                    <a:cxn ang="0">
                      <a:pos x="29" y="13"/>
                    </a:cxn>
                    <a:cxn ang="0">
                      <a:pos x="26" y="9"/>
                    </a:cxn>
                    <a:cxn ang="0">
                      <a:pos x="19" y="8"/>
                    </a:cxn>
                  </a:cxnLst>
                  <a:rect l="0" t="0" r="r" b="b"/>
                  <a:pathLst>
                    <a:path w="41" h="41">
                      <a:moveTo>
                        <a:pt x="19" y="41"/>
                      </a:moveTo>
                      <a:lnTo>
                        <a:pt x="11" y="39"/>
                      </a:lnTo>
                      <a:lnTo>
                        <a:pt x="5" y="34"/>
                      </a:lnTo>
                      <a:lnTo>
                        <a:pt x="1" y="27"/>
                      </a:lnTo>
                      <a:lnTo>
                        <a:pt x="0" y="23"/>
                      </a:lnTo>
                      <a:lnTo>
                        <a:pt x="0" y="19"/>
                      </a:lnTo>
                      <a:lnTo>
                        <a:pt x="1" y="14"/>
                      </a:lnTo>
                      <a:lnTo>
                        <a:pt x="5" y="8"/>
                      </a:lnTo>
                      <a:lnTo>
                        <a:pt x="9" y="3"/>
                      </a:lnTo>
                      <a:lnTo>
                        <a:pt x="14" y="1"/>
                      </a:lnTo>
                      <a:lnTo>
                        <a:pt x="19" y="0"/>
                      </a:lnTo>
                      <a:lnTo>
                        <a:pt x="28" y="1"/>
                      </a:lnTo>
                      <a:lnTo>
                        <a:pt x="34" y="4"/>
                      </a:lnTo>
                      <a:lnTo>
                        <a:pt x="37" y="11"/>
                      </a:lnTo>
                      <a:lnTo>
                        <a:pt x="41" y="18"/>
                      </a:lnTo>
                      <a:lnTo>
                        <a:pt x="41" y="21"/>
                      </a:lnTo>
                      <a:lnTo>
                        <a:pt x="39" y="26"/>
                      </a:lnTo>
                      <a:lnTo>
                        <a:pt x="36" y="32"/>
                      </a:lnTo>
                      <a:lnTo>
                        <a:pt x="31" y="37"/>
                      </a:lnTo>
                      <a:lnTo>
                        <a:pt x="24" y="39"/>
                      </a:lnTo>
                      <a:lnTo>
                        <a:pt x="19" y="41"/>
                      </a:lnTo>
                      <a:close/>
                      <a:moveTo>
                        <a:pt x="19" y="8"/>
                      </a:moveTo>
                      <a:lnTo>
                        <a:pt x="14" y="9"/>
                      </a:lnTo>
                      <a:lnTo>
                        <a:pt x="11" y="13"/>
                      </a:lnTo>
                      <a:lnTo>
                        <a:pt x="9" y="18"/>
                      </a:lnTo>
                      <a:lnTo>
                        <a:pt x="8" y="19"/>
                      </a:lnTo>
                      <a:lnTo>
                        <a:pt x="11" y="26"/>
                      </a:lnTo>
                      <a:lnTo>
                        <a:pt x="14" y="31"/>
                      </a:lnTo>
                      <a:lnTo>
                        <a:pt x="19" y="32"/>
                      </a:lnTo>
                      <a:lnTo>
                        <a:pt x="26" y="31"/>
                      </a:lnTo>
                      <a:lnTo>
                        <a:pt x="29" y="26"/>
                      </a:lnTo>
                      <a:lnTo>
                        <a:pt x="31" y="23"/>
                      </a:lnTo>
                      <a:lnTo>
                        <a:pt x="31" y="21"/>
                      </a:lnTo>
                      <a:lnTo>
                        <a:pt x="29" y="13"/>
                      </a:lnTo>
                      <a:lnTo>
                        <a:pt x="26" y="9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accent5">
                      <a:lumMod val="7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68561" tIns="34280" rIns="68561" bIns="342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89" name="Freeform 574"/>
                <p:cNvSpPr>
                  <a:spLocks/>
                </p:cNvSpPr>
                <p:nvPr/>
              </p:nvSpPr>
              <p:spPr bwMode="auto">
                <a:xfrm>
                  <a:off x="14868526" y="1814513"/>
                  <a:ext cx="198438" cy="12700"/>
                </a:xfrm>
                <a:custGeom>
                  <a:avLst/>
                  <a:gdLst/>
                  <a:ahLst/>
                  <a:cxnLst>
                    <a:cxn ang="0">
                      <a:pos x="125" y="8"/>
                    </a:cxn>
                    <a:cxn ang="0">
                      <a:pos x="0" y="8"/>
                    </a:cxn>
                    <a:cxn ang="0">
                      <a:pos x="0" y="0"/>
                    </a:cxn>
                    <a:cxn ang="0">
                      <a:pos x="2" y="0"/>
                    </a:cxn>
                    <a:cxn ang="0">
                      <a:pos x="125" y="0"/>
                    </a:cxn>
                    <a:cxn ang="0">
                      <a:pos x="125" y="8"/>
                    </a:cxn>
                  </a:cxnLst>
                  <a:rect l="0" t="0" r="r" b="b"/>
                  <a:pathLst>
                    <a:path w="125" h="8">
                      <a:moveTo>
                        <a:pt x="125" y="8"/>
                      </a:moveTo>
                      <a:lnTo>
                        <a:pt x="0" y="8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125" y="0"/>
                      </a:lnTo>
                      <a:lnTo>
                        <a:pt x="125" y="8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accent5">
                      <a:lumMod val="7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68561" tIns="34280" rIns="68561" bIns="342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90" name="Freeform 575"/>
                <p:cNvSpPr>
                  <a:spLocks/>
                </p:cNvSpPr>
                <p:nvPr/>
              </p:nvSpPr>
              <p:spPr bwMode="auto">
                <a:xfrm>
                  <a:off x="14868526" y="2065338"/>
                  <a:ext cx="198438" cy="12700"/>
                </a:xfrm>
                <a:custGeom>
                  <a:avLst/>
                  <a:gdLst/>
                  <a:ahLst/>
                  <a:cxnLst>
                    <a:cxn ang="0">
                      <a:pos x="125" y="8"/>
                    </a:cxn>
                    <a:cxn ang="0">
                      <a:pos x="0" y="8"/>
                    </a:cxn>
                    <a:cxn ang="0">
                      <a:pos x="0" y="0"/>
                    </a:cxn>
                    <a:cxn ang="0">
                      <a:pos x="2" y="0"/>
                    </a:cxn>
                    <a:cxn ang="0">
                      <a:pos x="125" y="0"/>
                    </a:cxn>
                    <a:cxn ang="0">
                      <a:pos x="125" y="8"/>
                    </a:cxn>
                  </a:cxnLst>
                  <a:rect l="0" t="0" r="r" b="b"/>
                  <a:pathLst>
                    <a:path w="125" h="8">
                      <a:moveTo>
                        <a:pt x="125" y="8"/>
                      </a:moveTo>
                      <a:lnTo>
                        <a:pt x="0" y="8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125" y="0"/>
                      </a:lnTo>
                      <a:lnTo>
                        <a:pt x="125" y="8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accent5">
                      <a:lumMod val="7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68561" tIns="34280" rIns="68561" bIns="342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91" name="Freeform 576"/>
                <p:cNvSpPr>
                  <a:spLocks noEditPoints="1"/>
                </p:cNvSpPr>
                <p:nvPr/>
              </p:nvSpPr>
              <p:spPr bwMode="auto">
                <a:xfrm>
                  <a:off x="14757401" y="2038350"/>
                  <a:ext cx="65088" cy="65088"/>
                </a:xfrm>
                <a:custGeom>
                  <a:avLst/>
                  <a:gdLst/>
                  <a:ahLst/>
                  <a:cxnLst>
                    <a:cxn ang="0">
                      <a:pos x="21" y="41"/>
                    </a:cxn>
                    <a:cxn ang="0">
                      <a:pos x="13" y="40"/>
                    </a:cxn>
                    <a:cxn ang="0">
                      <a:pos x="6" y="36"/>
                    </a:cxn>
                    <a:cxn ang="0">
                      <a:pos x="3" y="30"/>
                    </a:cxn>
                    <a:cxn ang="0">
                      <a:pos x="0" y="23"/>
                    </a:cxn>
                    <a:cxn ang="0">
                      <a:pos x="0" y="20"/>
                    </a:cxn>
                    <a:cxn ang="0">
                      <a:pos x="1" y="15"/>
                    </a:cxn>
                    <a:cxn ang="0">
                      <a:pos x="5" y="8"/>
                    </a:cxn>
                    <a:cxn ang="0">
                      <a:pos x="9" y="4"/>
                    </a:cxn>
                    <a:cxn ang="0">
                      <a:pos x="16" y="2"/>
                    </a:cxn>
                    <a:cxn ang="0">
                      <a:pos x="21" y="0"/>
                    </a:cxn>
                    <a:cxn ang="0">
                      <a:pos x="28" y="2"/>
                    </a:cxn>
                    <a:cxn ang="0">
                      <a:pos x="34" y="7"/>
                    </a:cxn>
                    <a:cxn ang="0">
                      <a:pos x="37" y="12"/>
                    </a:cxn>
                    <a:cxn ang="0">
                      <a:pos x="41" y="18"/>
                    </a:cxn>
                    <a:cxn ang="0">
                      <a:pos x="41" y="22"/>
                    </a:cxn>
                    <a:cxn ang="0">
                      <a:pos x="37" y="30"/>
                    </a:cxn>
                    <a:cxn ang="0">
                      <a:pos x="36" y="35"/>
                    </a:cxn>
                    <a:cxn ang="0">
                      <a:pos x="29" y="40"/>
                    </a:cxn>
                    <a:cxn ang="0">
                      <a:pos x="23" y="41"/>
                    </a:cxn>
                    <a:cxn ang="0">
                      <a:pos x="21" y="41"/>
                    </a:cxn>
                    <a:cxn ang="0">
                      <a:pos x="19" y="10"/>
                    </a:cxn>
                    <a:cxn ang="0">
                      <a:pos x="14" y="10"/>
                    </a:cxn>
                    <a:cxn ang="0">
                      <a:pos x="9" y="15"/>
                    </a:cxn>
                    <a:cxn ang="0">
                      <a:pos x="8" y="20"/>
                    </a:cxn>
                    <a:cxn ang="0">
                      <a:pos x="9" y="27"/>
                    </a:cxn>
                    <a:cxn ang="0">
                      <a:pos x="14" y="31"/>
                    </a:cxn>
                    <a:cxn ang="0">
                      <a:pos x="19" y="33"/>
                    </a:cxn>
                    <a:cxn ang="0">
                      <a:pos x="26" y="31"/>
                    </a:cxn>
                    <a:cxn ang="0">
                      <a:pos x="31" y="27"/>
                    </a:cxn>
                    <a:cxn ang="0">
                      <a:pos x="31" y="22"/>
                    </a:cxn>
                    <a:cxn ang="0">
                      <a:pos x="29" y="13"/>
                    </a:cxn>
                    <a:cxn ang="0">
                      <a:pos x="24" y="10"/>
                    </a:cxn>
                    <a:cxn ang="0">
                      <a:pos x="21" y="10"/>
                    </a:cxn>
                    <a:cxn ang="0">
                      <a:pos x="19" y="10"/>
                    </a:cxn>
                  </a:cxnLst>
                  <a:rect l="0" t="0" r="r" b="b"/>
                  <a:pathLst>
                    <a:path w="41" h="41">
                      <a:moveTo>
                        <a:pt x="21" y="41"/>
                      </a:moveTo>
                      <a:lnTo>
                        <a:pt x="13" y="40"/>
                      </a:lnTo>
                      <a:lnTo>
                        <a:pt x="6" y="36"/>
                      </a:lnTo>
                      <a:lnTo>
                        <a:pt x="3" y="30"/>
                      </a:lnTo>
                      <a:lnTo>
                        <a:pt x="0" y="23"/>
                      </a:lnTo>
                      <a:lnTo>
                        <a:pt x="0" y="20"/>
                      </a:lnTo>
                      <a:lnTo>
                        <a:pt x="1" y="15"/>
                      </a:lnTo>
                      <a:lnTo>
                        <a:pt x="5" y="8"/>
                      </a:lnTo>
                      <a:lnTo>
                        <a:pt x="9" y="4"/>
                      </a:lnTo>
                      <a:lnTo>
                        <a:pt x="16" y="2"/>
                      </a:lnTo>
                      <a:lnTo>
                        <a:pt x="21" y="0"/>
                      </a:lnTo>
                      <a:lnTo>
                        <a:pt x="28" y="2"/>
                      </a:lnTo>
                      <a:lnTo>
                        <a:pt x="34" y="7"/>
                      </a:lnTo>
                      <a:lnTo>
                        <a:pt x="37" y="12"/>
                      </a:lnTo>
                      <a:lnTo>
                        <a:pt x="41" y="18"/>
                      </a:lnTo>
                      <a:lnTo>
                        <a:pt x="41" y="22"/>
                      </a:lnTo>
                      <a:lnTo>
                        <a:pt x="37" y="30"/>
                      </a:lnTo>
                      <a:lnTo>
                        <a:pt x="36" y="35"/>
                      </a:lnTo>
                      <a:lnTo>
                        <a:pt x="29" y="40"/>
                      </a:lnTo>
                      <a:lnTo>
                        <a:pt x="23" y="41"/>
                      </a:lnTo>
                      <a:lnTo>
                        <a:pt x="21" y="41"/>
                      </a:lnTo>
                      <a:close/>
                      <a:moveTo>
                        <a:pt x="19" y="10"/>
                      </a:moveTo>
                      <a:lnTo>
                        <a:pt x="14" y="10"/>
                      </a:lnTo>
                      <a:lnTo>
                        <a:pt x="9" y="15"/>
                      </a:lnTo>
                      <a:lnTo>
                        <a:pt x="8" y="20"/>
                      </a:lnTo>
                      <a:lnTo>
                        <a:pt x="9" y="27"/>
                      </a:lnTo>
                      <a:lnTo>
                        <a:pt x="14" y="31"/>
                      </a:lnTo>
                      <a:lnTo>
                        <a:pt x="19" y="33"/>
                      </a:lnTo>
                      <a:lnTo>
                        <a:pt x="26" y="31"/>
                      </a:lnTo>
                      <a:lnTo>
                        <a:pt x="31" y="27"/>
                      </a:lnTo>
                      <a:lnTo>
                        <a:pt x="31" y="22"/>
                      </a:lnTo>
                      <a:lnTo>
                        <a:pt x="29" y="13"/>
                      </a:lnTo>
                      <a:lnTo>
                        <a:pt x="24" y="10"/>
                      </a:lnTo>
                      <a:lnTo>
                        <a:pt x="21" y="10"/>
                      </a:lnTo>
                      <a:lnTo>
                        <a:pt x="19" y="1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accent5">
                      <a:lumMod val="7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68561" tIns="34280" rIns="68561" bIns="342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92" name="Freeform 577"/>
                <p:cNvSpPr>
                  <a:spLocks noEditPoints="1"/>
                </p:cNvSpPr>
                <p:nvPr/>
              </p:nvSpPr>
              <p:spPr bwMode="auto">
                <a:xfrm>
                  <a:off x="14678026" y="1338263"/>
                  <a:ext cx="657225" cy="520701"/>
                </a:xfrm>
                <a:custGeom>
                  <a:avLst/>
                  <a:gdLst/>
                  <a:ahLst/>
                  <a:cxnLst>
                    <a:cxn ang="0">
                      <a:pos x="22" y="327"/>
                    </a:cxn>
                    <a:cxn ang="0">
                      <a:pos x="9" y="320"/>
                    </a:cxn>
                    <a:cxn ang="0">
                      <a:pos x="2" y="309"/>
                    </a:cxn>
                    <a:cxn ang="0">
                      <a:pos x="0" y="207"/>
                    </a:cxn>
                    <a:cxn ang="0">
                      <a:pos x="5" y="192"/>
                    </a:cxn>
                    <a:cxn ang="0">
                      <a:pos x="17" y="182"/>
                    </a:cxn>
                    <a:cxn ang="0">
                      <a:pos x="27" y="181"/>
                    </a:cxn>
                    <a:cxn ang="0">
                      <a:pos x="291" y="118"/>
                    </a:cxn>
                    <a:cxn ang="0">
                      <a:pos x="345" y="67"/>
                    </a:cxn>
                    <a:cxn ang="0">
                      <a:pos x="289" y="0"/>
                    </a:cxn>
                    <a:cxn ang="0">
                      <a:pos x="344" y="51"/>
                    </a:cxn>
                    <a:cxn ang="0">
                      <a:pos x="358" y="52"/>
                    </a:cxn>
                    <a:cxn ang="0">
                      <a:pos x="383" y="135"/>
                    </a:cxn>
                    <a:cxn ang="0">
                      <a:pos x="344" y="181"/>
                    </a:cxn>
                    <a:cxn ang="0">
                      <a:pos x="401" y="184"/>
                    </a:cxn>
                    <a:cxn ang="0">
                      <a:pos x="411" y="194"/>
                    </a:cxn>
                    <a:cxn ang="0">
                      <a:pos x="414" y="207"/>
                    </a:cxn>
                    <a:cxn ang="0">
                      <a:pos x="413" y="309"/>
                    </a:cxn>
                    <a:cxn ang="0">
                      <a:pos x="404" y="322"/>
                    </a:cxn>
                    <a:cxn ang="0">
                      <a:pos x="391" y="328"/>
                    </a:cxn>
                    <a:cxn ang="0">
                      <a:pos x="27" y="189"/>
                    </a:cxn>
                    <a:cxn ang="0">
                      <a:pos x="15" y="194"/>
                    </a:cxn>
                    <a:cxn ang="0">
                      <a:pos x="10" y="205"/>
                    </a:cxn>
                    <a:cxn ang="0">
                      <a:pos x="10" y="307"/>
                    </a:cxn>
                    <a:cxn ang="0">
                      <a:pos x="20" y="317"/>
                    </a:cxn>
                    <a:cxn ang="0">
                      <a:pos x="28" y="320"/>
                    </a:cxn>
                    <a:cxn ang="0">
                      <a:pos x="398" y="317"/>
                    </a:cxn>
                    <a:cxn ang="0">
                      <a:pos x="406" y="305"/>
                    </a:cxn>
                    <a:cxn ang="0">
                      <a:pos x="404" y="200"/>
                    </a:cxn>
                    <a:cxn ang="0">
                      <a:pos x="396" y="190"/>
                    </a:cxn>
                    <a:cxn ang="0">
                      <a:pos x="388" y="189"/>
                    </a:cxn>
                    <a:cxn ang="0">
                      <a:pos x="335" y="128"/>
                    </a:cxn>
                    <a:cxn ang="0">
                      <a:pos x="299" y="189"/>
                    </a:cxn>
                    <a:cxn ang="0">
                      <a:pos x="354" y="61"/>
                    </a:cxn>
                    <a:cxn ang="0">
                      <a:pos x="375" y="126"/>
                    </a:cxn>
                    <a:cxn ang="0">
                      <a:pos x="354" y="61"/>
                    </a:cxn>
                    <a:cxn ang="0">
                      <a:pos x="335" y="59"/>
                    </a:cxn>
                    <a:cxn ang="0">
                      <a:pos x="299" y="8"/>
                    </a:cxn>
                  </a:cxnLst>
                  <a:rect l="0" t="0" r="r" b="b"/>
                  <a:pathLst>
                    <a:path w="414" h="328">
                      <a:moveTo>
                        <a:pt x="388" y="328"/>
                      </a:moveTo>
                      <a:lnTo>
                        <a:pt x="22" y="327"/>
                      </a:lnTo>
                      <a:lnTo>
                        <a:pt x="15" y="325"/>
                      </a:lnTo>
                      <a:lnTo>
                        <a:pt x="9" y="320"/>
                      </a:lnTo>
                      <a:lnTo>
                        <a:pt x="4" y="314"/>
                      </a:lnTo>
                      <a:lnTo>
                        <a:pt x="2" y="309"/>
                      </a:lnTo>
                      <a:lnTo>
                        <a:pt x="0" y="302"/>
                      </a:lnTo>
                      <a:lnTo>
                        <a:pt x="0" y="207"/>
                      </a:lnTo>
                      <a:lnTo>
                        <a:pt x="2" y="199"/>
                      </a:lnTo>
                      <a:lnTo>
                        <a:pt x="5" y="192"/>
                      </a:lnTo>
                      <a:lnTo>
                        <a:pt x="10" y="186"/>
                      </a:lnTo>
                      <a:lnTo>
                        <a:pt x="17" y="182"/>
                      </a:lnTo>
                      <a:lnTo>
                        <a:pt x="23" y="181"/>
                      </a:lnTo>
                      <a:lnTo>
                        <a:pt x="27" y="181"/>
                      </a:lnTo>
                      <a:lnTo>
                        <a:pt x="291" y="181"/>
                      </a:lnTo>
                      <a:lnTo>
                        <a:pt x="291" y="118"/>
                      </a:lnTo>
                      <a:lnTo>
                        <a:pt x="345" y="118"/>
                      </a:lnTo>
                      <a:lnTo>
                        <a:pt x="345" y="67"/>
                      </a:lnTo>
                      <a:lnTo>
                        <a:pt x="291" y="67"/>
                      </a:lnTo>
                      <a:lnTo>
                        <a:pt x="289" y="0"/>
                      </a:lnTo>
                      <a:lnTo>
                        <a:pt x="344" y="0"/>
                      </a:lnTo>
                      <a:lnTo>
                        <a:pt x="344" y="51"/>
                      </a:lnTo>
                      <a:lnTo>
                        <a:pt x="358" y="51"/>
                      </a:lnTo>
                      <a:lnTo>
                        <a:pt x="358" y="52"/>
                      </a:lnTo>
                      <a:lnTo>
                        <a:pt x="383" y="52"/>
                      </a:lnTo>
                      <a:lnTo>
                        <a:pt x="383" y="135"/>
                      </a:lnTo>
                      <a:lnTo>
                        <a:pt x="344" y="135"/>
                      </a:lnTo>
                      <a:lnTo>
                        <a:pt x="344" y="181"/>
                      </a:lnTo>
                      <a:lnTo>
                        <a:pt x="395" y="181"/>
                      </a:lnTo>
                      <a:lnTo>
                        <a:pt x="401" y="184"/>
                      </a:lnTo>
                      <a:lnTo>
                        <a:pt x="406" y="187"/>
                      </a:lnTo>
                      <a:lnTo>
                        <a:pt x="411" y="194"/>
                      </a:lnTo>
                      <a:lnTo>
                        <a:pt x="413" y="199"/>
                      </a:lnTo>
                      <a:lnTo>
                        <a:pt x="414" y="207"/>
                      </a:lnTo>
                      <a:lnTo>
                        <a:pt x="414" y="301"/>
                      </a:lnTo>
                      <a:lnTo>
                        <a:pt x="413" y="309"/>
                      </a:lnTo>
                      <a:lnTo>
                        <a:pt x="409" y="317"/>
                      </a:lnTo>
                      <a:lnTo>
                        <a:pt x="404" y="322"/>
                      </a:lnTo>
                      <a:lnTo>
                        <a:pt x="398" y="325"/>
                      </a:lnTo>
                      <a:lnTo>
                        <a:pt x="391" y="328"/>
                      </a:lnTo>
                      <a:lnTo>
                        <a:pt x="388" y="328"/>
                      </a:lnTo>
                      <a:close/>
                      <a:moveTo>
                        <a:pt x="27" y="189"/>
                      </a:moveTo>
                      <a:lnTo>
                        <a:pt x="22" y="190"/>
                      </a:lnTo>
                      <a:lnTo>
                        <a:pt x="15" y="194"/>
                      </a:lnTo>
                      <a:lnTo>
                        <a:pt x="12" y="199"/>
                      </a:lnTo>
                      <a:lnTo>
                        <a:pt x="10" y="205"/>
                      </a:lnTo>
                      <a:lnTo>
                        <a:pt x="10" y="207"/>
                      </a:lnTo>
                      <a:lnTo>
                        <a:pt x="10" y="307"/>
                      </a:lnTo>
                      <a:lnTo>
                        <a:pt x="13" y="314"/>
                      </a:lnTo>
                      <a:lnTo>
                        <a:pt x="20" y="317"/>
                      </a:lnTo>
                      <a:lnTo>
                        <a:pt x="25" y="320"/>
                      </a:lnTo>
                      <a:lnTo>
                        <a:pt x="28" y="320"/>
                      </a:lnTo>
                      <a:lnTo>
                        <a:pt x="390" y="320"/>
                      </a:lnTo>
                      <a:lnTo>
                        <a:pt x="398" y="317"/>
                      </a:lnTo>
                      <a:lnTo>
                        <a:pt x="403" y="312"/>
                      </a:lnTo>
                      <a:lnTo>
                        <a:pt x="406" y="305"/>
                      </a:lnTo>
                      <a:lnTo>
                        <a:pt x="406" y="301"/>
                      </a:lnTo>
                      <a:lnTo>
                        <a:pt x="404" y="200"/>
                      </a:lnTo>
                      <a:lnTo>
                        <a:pt x="401" y="194"/>
                      </a:lnTo>
                      <a:lnTo>
                        <a:pt x="396" y="190"/>
                      </a:lnTo>
                      <a:lnTo>
                        <a:pt x="390" y="189"/>
                      </a:lnTo>
                      <a:lnTo>
                        <a:pt x="388" y="189"/>
                      </a:lnTo>
                      <a:lnTo>
                        <a:pt x="335" y="189"/>
                      </a:lnTo>
                      <a:lnTo>
                        <a:pt x="335" y="128"/>
                      </a:lnTo>
                      <a:lnTo>
                        <a:pt x="299" y="128"/>
                      </a:lnTo>
                      <a:lnTo>
                        <a:pt x="299" y="189"/>
                      </a:lnTo>
                      <a:lnTo>
                        <a:pt x="27" y="189"/>
                      </a:lnTo>
                      <a:close/>
                      <a:moveTo>
                        <a:pt x="354" y="61"/>
                      </a:moveTo>
                      <a:lnTo>
                        <a:pt x="354" y="126"/>
                      </a:lnTo>
                      <a:lnTo>
                        <a:pt x="375" y="126"/>
                      </a:lnTo>
                      <a:lnTo>
                        <a:pt x="375" y="61"/>
                      </a:lnTo>
                      <a:lnTo>
                        <a:pt x="354" y="61"/>
                      </a:lnTo>
                      <a:close/>
                      <a:moveTo>
                        <a:pt x="299" y="59"/>
                      </a:moveTo>
                      <a:lnTo>
                        <a:pt x="335" y="59"/>
                      </a:lnTo>
                      <a:lnTo>
                        <a:pt x="335" y="8"/>
                      </a:lnTo>
                      <a:lnTo>
                        <a:pt x="299" y="8"/>
                      </a:lnTo>
                      <a:lnTo>
                        <a:pt x="299" y="59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accent5">
                      <a:lumMod val="7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68561" tIns="34280" rIns="68561" bIns="342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93" name="Freeform 578"/>
                <p:cNvSpPr>
                  <a:spLocks noEditPoints="1"/>
                </p:cNvSpPr>
                <p:nvPr/>
              </p:nvSpPr>
              <p:spPr bwMode="auto">
                <a:xfrm>
                  <a:off x="15306676" y="1376363"/>
                  <a:ext cx="198438" cy="382588"/>
                </a:xfrm>
                <a:custGeom>
                  <a:avLst/>
                  <a:gdLst/>
                  <a:ahLst/>
                  <a:cxnLst>
                    <a:cxn ang="0">
                      <a:pos x="125" y="241"/>
                    </a:cxn>
                    <a:cxn ang="0">
                      <a:pos x="46" y="241"/>
                    </a:cxn>
                    <a:cxn ang="0">
                      <a:pos x="46" y="237"/>
                    </a:cxn>
                    <a:cxn ang="0">
                      <a:pos x="0" y="191"/>
                    </a:cxn>
                    <a:cxn ang="0">
                      <a:pos x="0" y="53"/>
                    </a:cxn>
                    <a:cxn ang="0">
                      <a:pos x="46" y="3"/>
                    </a:cxn>
                    <a:cxn ang="0">
                      <a:pos x="46" y="0"/>
                    </a:cxn>
                    <a:cxn ang="0">
                      <a:pos x="125" y="0"/>
                    </a:cxn>
                    <a:cxn ang="0">
                      <a:pos x="125" y="241"/>
                    </a:cxn>
                    <a:cxn ang="0">
                      <a:pos x="54" y="232"/>
                    </a:cxn>
                    <a:cxn ang="0">
                      <a:pos x="117" y="232"/>
                    </a:cxn>
                    <a:cxn ang="0">
                      <a:pos x="117" y="8"/>
                    </a:cxn>
                    <a:cxn ang="0">
                      <a:pos x="53" y="8"/>
                    </a:cxn>
                    <a:cxn ang="0">
                      <a:pos x="10" y="56"/>
                    </a:cxn>
                    <a:cxn ang="0">
                      <a:pos x="10" y="187"/>
                    </a:cxn>
                    <a:cxn ang="0">
                      <a:pos x="54" y="232"/>
                    </a:cxn>
                  </a:cxnLst>
                  <a:rect l="0" t="0" r="r" b="b"/>
                  <a:pathLst>
                    <a:path w="125" h="241">
                      <a:moveTo>
                        <a:pt x="125" y="241"/>
                      </a:moveTo>
                      <a:lnTo>
                        <a:pt x="46" y="241"/>
                      </a:lnTo>
                      <a:lnTo>
                        <a:pt x="46" y="237"/>
                      </a:lnTo>
                      <a:lnTo>
                        <a:pt x="0" y="191"/>
                      </a:lnTo>
                      <a:lnTo>
                        <a:pt x="0" y="53"/>
                      </a:lnTo>
                      <a:lnTo>
                        <a:pt x="46" y="3"/>
                      </a:lnTo>
                      <a:lnTo>
                        <a:pt x="46" y="0"/>
                      </a:lnTo>
                      <a:lnTo>
                        <a:pt x="125" y="0"/>
                      </a:lnTo>
                      <a:lnTo>
                        <a:pt x="125" y="241"/>
                      </a:lnTo>
                      <a:close/>
                      <a:moveTo>
                        <a:pt x="54" y="232"/>
                      </a:moveTo>
                      <a:lnTo>
                        <a:pt x="117" y="232"/>
                      </a:lnTo>
                      <a:lnTo>
                        <a:pt x="117" y="8"/>
                      </a:lnTo>
                      <a:lnTo>
                        <a:pt x="53" y="8"/>
                      </a:lnTo>
                      <a:lnTo>
                        <a:pt x="10" y="56"/>
                      </a:lnTo>
                      <a:lnTo>
                        <a:pt x="10" y="187"/>
                      </a:lnTo>
                      <a:lnTo>
                        <a:pt x="54" y="232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accent5">
                      <a:lumMod val="7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68561" tIns="34280" rIns="68561" bIns="342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563" name="组合 562"/>
            <p:cNvGrpSpPr/>
            <p:nvPr/>
          </p:nvGrpSpPr>
          <p:grpSpPr>
            <a:xfrm>
              <a:off x="3517089" y="5975211"/>
              <a:ext cx="970524" cy="297175"/>
              <a:chOff x="3838403" y="6163600"/>
              <a:chExt cx="912737" cy="462616"/>
            </a:xfrm>
          </p:grpSpPr>
          <p:sp>
            <p:nvSpPr>
              <p:cNvPr id="575" name="Freeform 203"/>
              <p:cNvSpPr/>
              <p:nvPr/>
            </p:nvSpPr>
            <p:spPr bwMode="auto">
              <a:xfrm flipH="1">
                <a:off x="3838403" y="6163600"/>
                <a:ext cx="912737" cy="462616"/>
              </a:xfrm>
              <a:custGeom>
                <a:avLst/>
                <a:gdLst/>
                <a:ahLst/>
                <a:cxnLst>
                  <a:cxn ang="0">
                    <a:pos x="329" y="121"/>
                  </a:cxn>
                  <a:cxn ang="0">
                    <a:pos x="326" y="121"/>
                  </a:cxn>
                  <a:cxn ang="0">
                    <a:pos x="326" y="119"/>
                  </a:cxn>
                  <a:cxn ang="0">
                    <a:pos x="257" y="49"/>
                  </a:cxn>
                  <a:cxn ang="0">
                    <a:pos x="227" y="56"/>
                  </a:cxn>
                  <a:cxn ang="0">
                    <a:pos x="147" y="0"/>
                  </a:cxn>
                  <a:cxn ang="0">
                    <a:pos x="63" y="85"/>
                  </a:cxn>
                  <a:cxn ang="0">
                    <a:pos x="63" y="94"/>
                  </a:cxn>
                  <a:cxn ang="0">
                    <a:pos x="0" y="158"/>
                  </a:cxn>
                  <a:cxn ang="0">
                    <a:pos x="63" y="223"/>
                  </a:cxn>
                  <a:cxn ang="0">
                    <a:pos x="63" y="223"/>
                  </a:cxn>
                  <a:cxn ang="0">
                    <a:pos x="326" y="223"/>
                  </a:cxn>
                  <a:cxn ang="0">
                    <a:pos x="326" y="223"/>
                  </a:cxn>
                  <a:cxn ang="0">
                    <a:pos x="329" y="223"/>
                  </a:cxn>
                  <a:cxn ang="0">
                    <a:pos x="380" y="172"/>
                  </a:cxn>
                  <a:cxn ang="0">
                    <a:pos x="329" y="121"/>
                  </a:cxn>
                </a:cxnLst>
                <a:rect l="0" t="0" r="r" b="b"/>
                <a:pathLst>
                  <a:path w="380" h="223">
                    <a:moveTo>
                      <a:pt x="329" y="121"/>
                    </a:moveTo>
                    <a:cubicBezTo>
                      <a:pt x="328" y="121"/>
                      <a:pt x="327" y="121"/>
                      <a:pt x="326" y="121"/>
                    </a:cubicBezTo>
                    <a:cubicBezTo>
                      <a:pt x="326" y="120"/>
                      <a:pt x="326" y="119"/>
                      <a:pt x="326" y="119"/>
                    </a:cubicBezTo>
                    <a:cubicBezTo>
                      <a:pt x="326" y="80"/>
                      <a:pt x="295" y="49"/>
                      <a:pt x="257" y="49"/>
                    </a:cubicBezTo>
                    <a:cubicBezTo>
                      <a:pt x="246" y="49"/>
                      <a:pt x="236" y="51"/>
                      <a:pt x="227" y="56"/>
                    </a:cubicBezTo>
                    <a:cubicBezTo>
                      <a:pt x="215" y="23"/>
                      <a:pt x="184" y="0"/>
                      <a:pt x="147" y="0"/>
                    </a:cubicBezTo>
                    <a:cubicBezTo>
                      <a:pt x="101" y="0"/>
                      <a:pt x="63" y="38"/>
                      <a:pt x="63" y="85"/>
                    </a:cubicBezTo>
                    <a:cubicBezTo>
                      <a:pt x="63" y="88"/>
                      <a:pt x="63" y="91"/>
                      <a:pt x="63" y="94"/>
                    </a:cubicBezTo>
                    <a:cubicBezTo>
                      <a:pt x="28" y="94"/>
                      <a:pt x="0" y="123"/>
                      <a:pt x="0" y="158"/>
                    </a:cubicBezTo>
                    <a:cubicBezTo>
                      <a:pt x="0" y="194"/>
                      <a:pt x="28" y="222"/>
                      <a:pt x="63" y="223"/>
                    </a:cubicBezTo>
                    <a:cubicBezTo>
                      <a:pt x="63" y="223"/>
                      <a:pt x="63" y="223"/>
                      <a:pt x="63" y="223"/>
                    </a:cubicBezTo>
                    <a:cubicBezTo>
                      <a:pt x="326" y="223"/>
                      <a:pt x="326" y="223"/>
                      <a:pt x="326" y="223"/>
                    </a:cubicBezTo>
                    <a:cubicBezTo>
                      <a:pt x="326" y="223"/>
                      <a:pt x="326" y="223"/>
                      <a:pt x="326" y="223"/>
                    </a:cubicBezTo>
                    <a:cubicBezTo>
                      <a:pt x="327" y="223"/>
                      <a:pt x="328" y="223"/>
                      <a:pt x="329" y="223"/>
                    </a:cubicBezTo>
                    <a:cubicBezTo>
                      <a:pt x="357" y="223"/>
                      <a:pt x="380" y="200"/>
                      <a:pt x="380" y="172"/>
                    </a:cubicBezTo>
                    <a:cubicBezTo>
                      <a:pt x="380" y="144"/>
                      <a:pt x="357" y="121"/>
                      <a:pt x="329" y="121"/>
                    </a:cubicBez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68561" tIns="34280" rIns="68561" bIns="3428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685548" fontAlgn="base">
                  <a:spcBef>
                    <a:spcPct val="0"/>
                  </a:spcBef>
                  <a:spcAft>
                    <a:spcPct val="0"/>
                  </a:spcAft>
                  <a:buClr>
                    <a:srgbClr val="CC9900"/>
                  </a:buClr>
                  <a:defRPr/>
                </a:pPr>
                <a:endParaRPr lang="zh-CN" altLang="en-US" sz="1100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6" name="Freeform 135"/>
              <p:cNvSpPr>
                <a:spLocks noEditPoints="1"/>
              </p:cNvSpPr>
              <p:nvPr/>
            </p:nvSpPr>
            <p:spPr bwMode="auto">
              <a:xfrm>
                <a:off x="4251488" y="6381269"/>
                <a:ext cx="156950" cy="193707"/>
              </a:xfrm>
              <a:custGeom>
                <a:avLst/>
                <a:gdLst>
                  <a:gd name="T0" fmla="*/ 110 w 321"/>
                  <a:gd name="T1" fmla="*/ 3 h 399"/>
                  <a:gd name="T2" fmla="*/ 45 w 321"/>
                  <a:gd name="T3" fmla="*/ 20 h 399"/>
                  <a:gd name="T4" fmla="*/ 8 w 321"/>
                  <a:gd name="T5" fmla="*/ 49 h 399"/>
                  <a:gd name="T6" fmla="*/ 0 w 321"/>
                  <a:gd name="T7" fmla="*/ 123 h 399"/>
                  <a:gd name="T8" fmla="*/ 18 w 321"/>
                  <a:gd name="T9" fmla="*/ 157 h 399"/>
                  <a:gd name="T10" fmla="*/ 68 w 321"/>
                  <a:gd name="T11" fmla="*/ 181 h 399"/>
                  <a:gd name="T12" fmla="*/ 143 w 321"/>
                  <a:gd name="T13" fmla="*/ 193 h 399"/>
                  <a:gd name="T14" fmla="*/ 211 w 321"/>
                  <a:gd name="T15" fmla="*/ 189 h 399"/>
                  <a:gd name="T16" fmla="*/ 276 w 321"/>
                  <a:gd name="T17" fmla="*/ 173 h 399"/>
                  <a:gd name="T18" fmla="*/ 314 w 321"/>
                  <a:gd name="T19" fmla="*/ 143 h 399"/>
                  <a:gd name="T20" fmla="*/ 321 w 321"/>
                  <a:gd name="T21" fmla="*/ 70 h 399"/>
                  <a:gd name="T22" fmla="*/ 303 w 321"/>
                  <a:gd name="T23" fmla="*/ 37 h 399"/>
                  <a:gd name="T24" fmla="*/ 253 w 321"/>
                  <a:gd name="T25" fmla="*/ 12 h 399"/>
                  <a:gd name="T26" fmla="*/ 178 w 321"/>
                  <a:gd name="T27" fmla="*/ 1 h 399"/>
                  <a:gd name="T28" fmla="*/ 63 w 321"/>
                  <a:gd name="T29" fmla="*/ 157 h 399"/>
                  <a:gd name="T30" fmla="*/ 56 w 321"/>
                  <a:gd name="T31" fmla="*/ 139 h 399"/>
                  <a:gd name="T32" fmla="*/ 73 w 321"/>
                  <a:gd name="T33" fmla="*/ 131 h 399"/>
                  <a:gd name="T34" fmla="*/ 80 w 321"/>
                  <a:gd name="T35" fmla="*/ 150 h 399"/>
                  <a:gd name="T36" fmla="*/ 160 w 321"/>
                  <a:gd name="T37" fmla="*/ 124 h 399"/>
                  <a:gd name="T38" fmla="*/ 63 w 321"/>
                  <a:gd name="T39" fmla="*/ 108 h 399"/>
                  <a:gd name="T40" fmla="*/ 3 w 321"/>
                  <a:gd name="T41" fmla="*/ 65 h 399"/>
                  <a:gd name="T42" fmla="*/ 67 w 321"/>
                  <a:gd name="T43" fmla="*/ 102 h 399"/>
                  <a:gd name="T44" fmla="*/ 160 w 321"/>
                  <a:gd name="T45" fmla="*/ 117 h 399"/>
                  <a:gd name="T46" fmla="*/ 274 w 321"/>
                  <a:gd name="T47" fmla="*/ 95 h 399"/>
                  <a:gd name="T48" fmla="*/ 314 w 321"/>
                  <a:gd name="T49" fmla="*/ 71 h 399"/>
                  <a:gd name="T50" fmla="*/ 237 w 321"/>
                  <a:gd name="T51" fmla="*/ 114 h 399"/>
                  <a:gd name="T52" fmla="*/ 160 w 321"/>
                  <a:gd name="T53" fmla="*/ 326 h 399"/>
                  <a:gd name="T54" fmla="*/ 54 w 321"/>
                  <a:gd name="T55" fmla="*/ 309 h 399"/>
                  <a:gd name="T56" fmla="*/ 14 w 321"/>
                  <a:gd name="T57" fmla="*/ 284 h 399"/>
                  <a:gd name="T58" fmla="*/ 0 w 321"/>
                  <a:gd name="T59" fmla="*/ 271 h 399"/>
                  <a:gd name="T60" fmla="*/ 4 w 321"/>
                  <a:gd name="T61" fmla="*/ 343 h 399"/>
                  <a:gd name="T62" fmla="*/ 35 w 321"/>
                  <a:gd name="T63" fmla="*/ 373 h 399"/>
                  <a:gd name="T64" fmla="*/ 96 w 321"/>
                  <a:gd name="T65" fmla="*/ 394 h 399"/>
                  <a:gd name="T66" fmla="*/ 160 w 321"/>
                  <a:gd name="T67" fmla="*/ 399 h 399"/>
                  <a:gd name="T68" fmla="*/ 240 w 321"/>
                  <a:gd name="T69" fmla="*/ 390 h 399"/>
                  <a:gd name="T70" fmla="*/ 295 w 321"/>
                  <a:gd name="T71" fmla="*/ 368 h 399"/>
                  <a:gd name="T72" fmla="*/ 320 w 321"/>
                  <a:gd name="T73" fmla="*/ 336 h 399"/>
                  <a:gd name="T74" fmla="*/ 318 w 321"/>
                  <a:gd name="T75" fmla="*/ 266 h 399"/>
                  <a:gd name="T76" fmla="*/ 302 w 321"/>
                  <a:gd name="T77" fmla="*/ 290 h 399"/>
                  <a:gd name="T78" fmla="*/ 246 w 321"/>
                  <a:gd name="T79" fmla="*/ 316 h 399"/>
                  <a:gd name="T80" fmla="*/ 68 w 321"/>
                  <a:gd name="T81" fmla="*/ 367 h 399"/>
                  <a:gd name="T82" fmla="*/ 55 w 321"/>
                  <a:gd name="T83" fmla="*/ 354 h 399"/>
                  <a:gd name="T84" fmla="*/ 68 w 321"/>
                  <a:gd name="T85" fmla="*/ 339 h 399"/>
                  <a:gd name="T86" fmla="*/ 81 w 321"/>
                  <a:gd name="T87" fmla="*/ 354 h 399"/>
                  <a:gd name="T88" fmla="*/ 68 w 321"/>
                  <a:gd name="T89" fmla="*/ 367 h 399"/>
                  <a:gd name="T90" fmla="*/ 102 w 321"/>
                  <a:gd name="T91" fmla="*/ 218 h 399"/>
                  <a:gd name="T92" fmla="*/ 20 w 321"/>
                  <a:gd name="T93" fmla="*/ 187 h 399"/>
                  <a:gd name="T94" fmla="*/ 3 w 321"/>
                  <a:gd name="T95" fmla="*/ 163 h 399"/>
                  <a:gd name="T96" fmla="*/ 2 w 321"/>
                  <a:gd name="T97" fmla="*/ 233 h 399"/>
                  <a:gd name="T98" fmla="*/ 26 w 321"/>
                  <a:gd name="T99" fmla="*/ 266 h 399"/>
                  <a:gd name="T100" fmla="*/ 81 w 321"/>
                  <a:gd name="T101" fmla="*/ 287 h 399"/>
                  <a:gd name="T102" fmla="*/ 160 w 321"/>
                  <a:gd name="T103" fmla="*/ 296 h 399"/>
                  <a:gd name="T104" fmla="*/ 225 w 321"/>
                  <a:gd name="T105" fmla="*/ 291 h 399"/>
                  <a:gd name="T106" fmla="*/ 286 w 321"/>
                  <a:gd name="T107" fmla="*/ 271 h 399"/>
                  <a:gd name="T108" fmla="*/ 317 w 321"/>
                  <a:gd name="T109" fmla="*/ 240 h 399"/>
                  <a:gd name="T110" fmla="*/ 320 w 321"/>
                  <a:gd name="T111" fmla="*/ 168 h 399"/>
                  <a:gd name="T112" fmla="*/ 308 w 321"/>
                  <a:gd name="T113" fmla="*/ 181 h 399"/>
                  <a:gd name="T114" fmla="*/ 245 w 321"/>
                  <a:gd name="T115" fmla="*/ 212 h 399"/>
                  <a:gd name="T116" fmla="*/ 68 w 321"/>
                  <a:gd name="T117" fmla="*/ 262 h 399"/>
                  <a:gd name="T118" fmla="*/ 55 w 321"/>
                  <a:gd name="T119" fmla="*/ 248 h 399"/>
                  <a:gd name="T120" fmla="*/ 68 w 321"/>
                  <a:gd name="T121" fmla="*/ 234 h 399"/>
                  <a:gd name="T122" fmla="*/ 81 w 321"/>
                  <a:gd name="T123" fmla="*/ 248 h 399"/>
                  <a:gd name="T124" fmla="*/ 68 w 321"/>
                  <a:gd name="T125" fmla="*/ 262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21" h="399">
                    <a:moveTo>
                      <a:pt x="160" y="0"/>
                    </a:moveTo>
                    <a:lnTo>
                      <a:pt x="160" y="0"/>
                    </a:lnTo>
                    <a:lnTo>
                      <a:pt x="143" y="1"/>
                    </a:lnTo>
                    <a:lnTo>
                      <a:pt x="126" y="1"/>
                    </a:lnTo>
                    <a:lnTo>
                      <a:pt x="110" y="3"/>
                    </a:lnTo>
                    <a:lnTo>
                      <a:pt x="96" y="6"/>
                    </a:lnTo>
                    <a:lnTo>
                      <a:pt x="81" y="8"/>
                    </a:lnTo>
                    <a:lnTo>
                      <a:pt x="68" y="12"/>
                    </a:lnTo>
                    <a:lnTo>
                      <a:pt x="56" y="15"/>
                    </a:lnTo>
                    <a:lnTo>
                      <a:pt x="45" y="20"/>
                    </a:lnTo>
                    <a:lnTo>
                      <a:pt x="35" y="25"/>
                    </a:lnTo>
                    <a:lnTo>
                      <a:pt x="26" y="31"/>
                    </a:lnTo>
                    <a:lnTo>
                      <a:pt x="18" y="37"/>
                    </a:lnTo>
                    <a:lnTo>
                      <a:pt x="12" y="43"/>
                    </a:lnTo>
                    <a:lnTo>
                      <a:pt x="8" y="49"/>
                    </a:lnTo>
                    <a:lnTo>
                      <a:pt x="4" y="56"/>
                    </a:lnTo>
                    <a:lnTo>
                      <a:pt x="2" y="62"/>
                    </a:lnTo>
                    <a:lnTo>
                      <a:pt x="0" y="70"/>
                    </a:lnTo>
                    <a:lnTo>
                      <a:pt x="0" y="123"/>
                    </a:lnTo>
                    <a:lnTo>
                      <a:pt x="0" y="123"/>
                    </a:lnTo>
                    <a:lnTo>
                      <a:pt x="2" y="130"/>
                    </a:lnTo>
                    <a:lnTo>
                      <a:pt x="4" y="137"/>
                    </a:lnTo>
                    <a:lnTo>
                      <a:pt x="8" y="143"/>
                    </a:lnTo>
                    <a:lnTo>
                      <a:pt x="12" y="151"/>
                    </a:lnTo>
                    <a:lnTo>
                      <a:pt x="18" y="157"/>
                    </a:lnTo>
                    <a:lnTo>
                      <a:pt x="26" y="162"/>
                    </a:lnTo>
                    <a:lnTo>
                      <a:pt x="35" y="168"/>
                    </a:lnTo>
                    <a:lnTo>
                      <a:pt x="45" y="173"/>
                    </a:lnTo>
                    <a:lnTo>
                      <a:pt x="56" y="177"/>
                    </a:lnTo>
                    <a:lnTo>
                      <a:pt x="68" y="181"/>
                    </a:lnTo>
                    <a:lnTo>
                      <a:pt x="81" y="185"/>
                    </a:lnTo>
                    <a:lnTo>
                      <a:pt x="96" y="187"/>
                    </a:lnTo>
                    <a:lnTo>
                      <a:pt x="110" y="189"/>
                    </a:lnTo>
                    <a:lnTo>
                      <a:pt x="126" y="192"/>
                    </a:lnTo>
                    <a:lnTo>
                      <a:pt x="143" y="193"/>
                    </a:lnTo>
                    <a:lnTo>
                      <a:pt x="160" y="193"/>
                    </a:lnTo>
                    <a:lnTo>
                      <a:pt x="160" y="193"/>
                    </a:lnTo>
                    <a:lnTo>
                      <a:pt x="178" y="193"/>
                    </a:lnTo>
                    <a:lnTo>
                      <a:pt x="194" y="192"/>
                    </a:lnTo>
                    <a:lnTo>
                      <a:pt x="211" y="189"/>
                    </a:lnTo>
                    <a:lnTo>
                      <a:pt x="225" y="187"/>
                    </a:lnTo>
                    <a:lnTo>
                      <a:pt x="240" y="185"/>
                    </a:lnTo>
                    <a:lnTo>
                      <a:pt x="253" y="181"/>
                    </a:lnTo>
                    <a:lnTo>
                      <a:pt x="265" y="177"/>
                    </a:lnTo>
                    <a:lnTo>
                      <a:pt x="276" y="173"/>
                    </a:lnTo>
                    <a:lnTo>
                      <a:pt x="286" y="168"/>
                    </a:lnTo>
                    <a:lnTo>
                      <a:pt x="295" y="162"/>
                    </a:lnTo>
                    <a:lnTo>
                      <a:pt x="303" y="157"/>
                    </a:lnTo>
                    <a:lnTo>
                      <a:pt x="309" y="151"/>
                    </a:lnTo>
                    <a:lnTo>
                      <a:pt x="314" y="143"/>
                    </a:lnTo>
                    <a:lnTo>
                      <a:pt x="317" y="137"/>
                    </a:lnTo>
                    <a:lnTo>
                      <a:pt x="320" y="130"/>
                    </a:lnTo>
                    <a:lnTo>
                      <a:pt x="321" y="123"/>
                    </a:lnTo>
                    <a:lnTo>
                      <a:pt x="321" y="70"/>
                    </a:lnTo>
                    <a:lnTo>
                      <a:pt x="321" y="70"/>
                    </a:lnTo>
                    <a:lnTo>
                      <a:pt x="320" y="62"/>
                    </a:lnTo>
                    <a:lnTo>
                      <a:pt x="317" y="56"/>
                    </a:lnTo>
                    <a:lnTo>
                      <a:pt x="314" y="49"/>
                    </a:lnTo>
                    <a:lnTo>
                      <a:pt x="309" y="43"/>
                    </a:lnTo>
                    <a:lnTo>
                      <a:pt x="303" y="37"/>
                    </a:lnTo>
                    <a:lnTo>
                      <a:pt x="295" y="31"/>
                    </a:lnTo>
                    <a:lnTo>
                      <a:pt x="286" y="25"/>
                    </a:lnTo>
                    <a:lnTo>
                      <a:pt x="276" y="20"/>
                    </a:lnTo>
                    <a:lnTo>
                      <a:pt x="265" y="15"/>
                    </a:lnTo>
                    <a:lnTo>
                      <a:pt x="253" y="12"/>
                    </a:lnTo>
                    <a:lnTo>
                      <a:pt x="240" y="8"/>
                    </a:lnTo>
                    <a:lnTo>
                      <a:pt x="225" y="6"/>
                    </a:lnTo>
                    <a:lnTo>
                      <a:pt x="211" y="3"/>
                    </a:lnTo>
                    <a:lnTo>
                      <a:pt x="194" y="1"/>
                    </a:lnTo>
                    <a:lnTo>
                      <a:pt x="178" y="1"/>
                    </a:lnTo>
                    <a:lnTo>
                      <a:pt x="160" y="0"/>
                    </a:lnTo>
                    <a:lnTo>
                      <a:pt x="160" y="0"/>
                    </a:lnTo>
                    <a:close/>
                    <a:moveTo>
                      <a:pt x="68" y="158"/>
                    </a:moveTo>
                    <a:lnTo>
                      <a:pt x="68" y="158"/>
                    </a:lnTo>
                    <a:lnTo>
                      <a:pt x="63" y="157"/>
                    </a:lnTo>
                    <a:lnTo>
                      <a:pt x="58" y="153"/>
                    </a:lnTo>
                    <a:lnTo>
                      <a:pt x="56" y="150"/>
                    </a:lnTo>
                    <a:lnTo>
                      <a:pt x="55" y="143"/>
                    </a:lnTo>
                    <a:lnTo>
                      <a:pt x="55" y="143"/>
                    </a:lnTo>
                    <a:lnTo>
                      <a:pt x="56" y="139"/>
                    </a:lnTo>
                    <a:lnTo>
                      <a:pt x="58" y="135"/>
                    </a:lnTo>
                    <a:lnTo>
                      <a:pt x="63" y="131"/>
                    </a:lnTo>
                    <a:lnTo>
                      <a:pt x="68" y="130"/>
                    </a:lnTo>
                    <a:lnTo>
                      <a:pt x="68" y="130"/>
                    </a:lnTo>
                    <a:lnTo>
                      <a:pt x="73" y="131"/>
                    </a:lnTo>
                    <a:lnTo>
                      <a:pt x="78" y="135"/>
                    </a:lnTo>
                    <a:lnTo>
                      <a:pt x="80" y="139"/>
                    </a:lnTo>
                    <a:lnTo>
                      <a:pt x="81" y="143"/>
                    </a:lnTo>
                    <a:lnTo>
                      <a:pt x="81" y="143"/>
                    </a:lnTo>
                    <a:lnTo>
                      <a:pt x="80" y="150"/>
                    </a:lnTo>
                    <a:lnTo>
                      <a:pt x="78" y="153"/>
                    </a:lnTo>
                    <a:lnTo>
                      <a:pt x="73" y="157"/>
                    </a:lnTo>
                    <a:lnTo>
                      <a:pt x="68" y="158"/>
                    </a:lnTo>
                    <a:lnTo>
                      <a:pt x="68" y="158"/>
                    </a:lnTo>
                    <a:close/>
                    <a:moveTo>
                      <a:pt x="160" y="124"/>
                    </a:moveTo>
                    <a:lnTo>
                      <a:pt x="160" y="124"/>
                    </a:lnTo>
                    <a:lnTo>
                      <a:pt x="133" y="124"/>
                    </a:lnTo>
                    <a:lnTo>
                      <a:pt x="108" y="121"/>
                    </a:lnTo>
                    <a:lnTo>
                      <a:pt x="84" y="114"/>
                    </a:lnTo>
                    <a:lnTo>
                      <a:pt x="63" y="108"/>
                    </a:lnTo>
                    <a:lnTo>
                      <a:pt x="44" y="99"/>
                    </a:lnTo>
                    <a:lnTo>
                      <a:pt x="27" y="89"/>
                    </a:lnTo>
                    <a:lnTo>
                      <a:pt x="14" y="78"/>
                    </a:lnTo>
                    <a:lnTo>
                      <a:pt x="8" y="71"/>
                    </a:lnTo>
                    <a:lnTo>
                      <a:pt x="3" y="65"/>
                    </a:lnTo>
                    <a:lnTo>
                      <a:pt x="3" y="65"/>
                    </a:lnTo>
                    <a:lnTo>
                      <a:pt x="16" y="76"/>
                    </a:lnTo>
                    <a:lnTo>
                      <a:pt x="31" y="87"/>
                    </a:lnTo>
                    <a:lnTo>
                      <a:pt x="47" y="95"/>
                    </a:lnTo>
                    <a:lnTo>
                      <a:pt x="67" y="102"/>
                    </a:lnTo>
                    <a:lnTo>
                      <a:pt x="87" y="108"/>
                    </a:lnTo>
                    <a:lnTo>
                      <a:pt x="110" y="113"/>
                    </a:lnTo>
                    <a:lnTo>
                      <a:pt x="135" y="116"/>
                    </a:lnTo>
                    <a:lnTo>
                      <a:pt x="160" y="117"/>
                    </a:lnTo>
                    <a:lnTo>
                      <a:pt x="160" y="117"/>
                    </a:lnTo>
                    <a:lnTo>
                      <a:pt x="187" y="116"/>
                    </a:lnTo>
                    <a:lnTo>
                      <a:pt x="211" y="113"/>
                    </a:lnTo>
                    <a:lnTo>
                      <a:pt x="234" y="108"/>
                    </a:lnTo>
                    <a:lnTo>
                      <a:pt x="254" y="102"/>
                    </a:lnTo>
                    <a:lnTo>
                      <a:pt x="274" y="95"/>
                    </a:lnTo>
                    <a:lnTo>
                      <a:pt x="291" y="87"/>
                    </a:lnTo>
                    <a:lnTo>
                      <a:pt x="305" y="76"/>
                    </a:lnTo>
                    <a:lnTo>
                      <a:pt x="318" y="65"/>
                    </a:lnTo>
                    <a:lnTo>
                      <a:pt x="318" y="65"/>
                    </a:lnTo>
                    <a:lnTo>
                      <a:pt x="314" y="71"/>
                    </a:lnTo>
                    <a:lnTo>
                      <a:pt x="308" y="78"/>
                    </a:lnTo>
                    <a:lnTo>
                      <a:pt x="294" y="89"/>
                    </a:lnTo>
                    <a:lnTo>
                      <a:pt x="277" y="99"/>
                    </a:lnTo>
                    <a:lnTo>
                      <a:pt x="258" y="108"/>
                    </a:lnTo>
                    <a:lnTo>
                      <a:pt x="237" y="114"/>
                    </a:lnTo>
                    <a:lnTo>
                      <a:pt x="213" y="121"/>
                    </a:lnTo>
                    <a:lnTo>
                      <a:pt x="188" y="124"/>
                    </a:lnTo>
                    <a:lnTo>
                      <a:pt x="160" y="124"/>
                    </a:lnTo>
                    <a:lnTo>
                      <a:pt x="160" y="124"/>
                    </a:lnTo>
                    <a:close/>
                    <a:moveTo>
                      <a:pt x="160" y="326"/>
                    </a:moveTo>
                    <a:lnTo>
                      <a:pt x="160" y="326"/>
                    </a:lnTo>
                    <a:lnTo>
                      <a:pt x="130" y="325"/>
                    </a:lnTo>
                    <a:lnTo>
                      <a:pt x="101" y="321"/>
                    </a:lnTo>
                    <a:lnTo>
                      <a:pt x="75" y="316"/>
                    </a:lnTo>
                    <a:lnTo>
                      <a:pt x="54" y="309"/>
                    </a:lnTo>
                    <a:lnTo>
                      <a:pt x="44" y="304"/>
                    </a:lnTo>
                    <a:lnTo>
                      <a:pt x="34" y="300"/>
                    </a:lnTo>
                    <a:lnTo>
                      <a:pt x="27" y="295"/>
                    </a:lnTo>
                    <a:lnTo>
                      <a:pt x="20" y="290"/>
                    </a:lnTo>
                    <a:lnTo>
                      <a:pt x="14" y="284"/>
                    </a:lnTo>
                    <a:lnTo>
                      <a:pt x="9" y="278"/>
                    </a:lnTo>
                    <a:lnTo>
                      <a:pt x="5" y="272"/>
                    </a:lnTo>
                    <a:lnTo>
                      <a:pt x="3" y="266"/>
                    </a:lnTo>
                    <a:lnTo>
                      <a:pt x="3" y="266"/>
                    </a:lnTo>
                    <a:lnTo>
                      <a:pt x="0" y="271"/>
                    </a:lnTo>
                    <a:lnTo>
                      <a:pt x="0" y="277"/>
                    </a:lnTo>
                    <a:lnTo>
                      <a:pt x="0" y="329"/>
                    </a:lnTo>
                    <a:lnTo>
                      <a:pt x="0" y="329"/>
                    </a:lnTo>
                    <a:lnTo>
                      <a:pt x="2" y="336"/>
                    </a:lnTo>
                    <a:lnTo>
                      <a:pt x="4" y="343"/>
                    </a:lnTo>
                    <a:lnTo>
                      <a:pt x="8" y="350"/>
                    </a:lnTo>
                    <a:lnTo>
                      <a:pt x="12" y="356"/>
                    </a:lnTo>
                    <a:lnTo>
                      <a:pt x="18" y="362"/>
                    </a:lnTo>
                    <a:lnTo>
                      <a:pt x="26" y="368"/>
                    </a:lnTo>
                    <a:lnTo>
                      <a:pt x="35" y="373"/>
                    </a:lnTo>
                    <a:lnTo>
                      <a:pt x="45" y="378"/>
                    </a:lnTo>
                    <a:lnTo>
                      <a:pt x="56" y="383"/>
                    </a:lnTo>
                    <a:lnTo>
                      <a:pt x="68" y="387"/>
                    </a:lnTo>
                    <a:lnTo>
                      <a:pt x="81" y="390"/>
                    </a:lnTo>
                    <a:lnTo>
                      <a:pt x="96" y="394"/>
                    </a:lnTo>
                    <a:lnTo>
                      <a:pt x="110" y="396"/>
                    </a:lnTo>
                    <a:lnTo>
                      <a:pt x="126" y="398"/>
                    </a:lnTo>
                    <a:lnTo>
                      <a:pt x="143" y="399"/>
                    </a:lnTo>
                    <a:lnTo>
                      <a:pt x="160" y="399"/>
                    </a:lnTo>
                    <a:lnTo>
                      <a:pt x="160" y="399"/>
                    </a:lnTo>
                    <a:lnTo>
                      <a:pt x="178" y="399"/>
                    </a:lnTo>
                    <a:lnTo>
                      <a:pt x="194" y="398"/>
                    </a:lnTo>
                    <a:lnTo>
                      <a:pt x="211" y="396"/>
                    </a:lnTo>
                    <a:lnTo>
                      <a:pt x="225" y="394"/>
                    </a:lnTo>
                    <a:lnTo>
                      <a:pt x="240" y="390"/>
                    </a:lnTo>
                    <a:lnTo>
                      <a:pt x="253" y="387"/>
                    </a:lnTo>
                    <a:lnTo>
                      <a:pt x="265" y="383"/>
                    </a:lnTo>
                    <a:lnTo>
                      <a:pt x="276" y="378"/>
                    </a:lnTo>
                    <a:lnTo>
                      <a:pt x="286" y="373"/>
                    </a:lnTo>
                    <a:lnTo>
                      <a:pt x="295" y="368"/>
                    </a:lnTo>
                    <a:lnTo>
                      <a:pt x="303" y="362"/>
                    </a:lnTo>
                    <a:lnTo>
                      <a:pt x="309" y="356"/>
                    </a:lnTo>
                    <a:lnTo>
                      <a:pt x="314" y="350"/>
                    </a:lnTo>
                    <a:lnTo>
                      <a:pt x="317" y="343"/>
                    </a:lnTo>
                    <a:lnTo>
                      <a:pt x="320" y="336"/>
                    </a:lnTo>
                    <a:lnTo>
                      <a:pt x="321" y="329"/>
                    </a:lnTo>
                    <a:lnTo>
                      <a:pt x="321" y="277"/>
                    </a:lnTo>
                    <a:lnTo>
                      <a:pt x="321" y="277"/>
                    </a:lnTo>
                    <a:lnTo>
                      <a:pt x="321" y="271"/>
                    </a:lnTo>
                    <a:lnTo>
                      <a:pt x="318" y="266"/>
                    </a:lnTo>
                    <a:lnTo>
                      <a:pt x="318" y="266"/>
                    </a:lnTo>
                    <a:lnTo>
                      <a:pt x="316" y="272"/>
                    </a:lnTo>
                    <a:lnTo>
                      <a:pt x="312" y="278"/>
                    </a:lnTo>
                    <a:lnTo>
                      <a:pt x="308" y="284"/>
                    </a:lnTo>
                    <a:lnTo>
                      <a:pt x="302" y="290"/>
                    </a:lnTo>
                    <a:lnTo>
                      <a:pt x="294" y="295"/>
                    </a:lnTo>
                    <a:lnTo>
                      <a:pt x="287" y="300"/>
                    </a:lnTo>
                    <a:lnTo>
                      <a:pt x="277" y="304"/>
                    </a:lnTo>
                    <a:lnTo>
                      <a:pt x="268" y="309"/>
                    </a:lnTo>
                    <a:lnTo>
                      <a:pt x="246" y="316"/>
                    </a:lnTo>
                    <a:lnTo>
                      <a:pt x="220" y="321"/>
                    </a:lnTo>
                    <a:lnTo>
                      <a:pt x="191" y="325"/>
                    </a:lnTo>
                    <a:lnTo>
                      <a:pt x="160" y="326"/>
                    </a:lnTo>
                    <a:lnTo>
                      <a:pt x="160" y="326"/>
                    </a:lnTo>
                    <a:close/>
                    <a:moveTo>
                      <a:pt x="68" y="367"/>
                    </a:moveTo>
                    <a:lnTo>
                      <a:pt x="68" y="367"/>
                    </a:lnTo>
                    <a:lnTo>
                      <a:pt x="63" y="366"/>
                    </a:lnTo>
                    <a:lnTo>
                      <a:pt x="58" y="362"/>
                    </a:lnTo>
                    <a:lnTo>
                      <a:pt x="56" y="359"/>
                    </a:lnTo>
                    <a:lnTo>
                      <a:pt x="55" y="354"/>
                    </a:lnTo>
                    <a:lnTo>
                      <a:pt x="55" y="354"/>
                    </a:lnTo>
                    <a:lnTo>
                      <a:pt x="56" y="348"/>
                    </a:lnTo>
                    <a:lnTo>
                      <a:pt x="58" y="344"/>
                    </a:lnTo>
                    <a:lnTo>
                      <a:pt x="63" y="341"/>
                    </a:lnTo>
                    <a:lnTo>
                      <a:pt x="68" y="339"/>
                    </a:lnTo>
                    <a:lnTo>
                      <a:pt x="68" y="339"/>
                    </a:lnTo>
                    <a:lnTo>
                      <a:pt x="73" y="341"/>
                    </a:lnTo>
                    <a:lnTo>
                      <a:pt x="78" y="344"/>
                    </a:lnTo>
                    <a:lnTo>
                      <a:pt x="80" y="348"/>
                    </a:lnTo>
                    <a:lnTo>
                      <a:pt x="81" y="354"/>
                    </a:lnTo>
                    <a:lnTo>
                      <a:pt x="81" y="354"/>
                    </a:lnTo>
                    <a:lnTo>
                      <a:pt x="80" y="359"/>
                    </a:lnTo>
                    <a:lnTo>
                      <a:pt x="78" y="362"/>
                    </a:lnTo>
                    <a:lnTo>
                      <a:pt x="73" y="366"/>
                    </a:lnTo>
                    <a:lnTo>
                      <a:pt x="68" y="367"/>
                    </a:lnTo>
                    <a:lnTo>
                      <a:pt x="68" y="367"/>
                    </a:lnTo>
                    <a:close/>
                    <a:moveTo>
                      <a:pt x="160" y="223"/>
                    </a:moveTo>
                    <a:lnTo>
                      <a:pt x="160" y="223"/>
                    </a:lnTo>
                    <a:lnTo>
                      <a:pt x="130" y="222"/>
                    </a:lnTo>
                    <a:lnTo>
                      <a:pt x="102" y="218"/>
                    </a:lnTo>
                    <a:lnTo>
                      <a:pt x="77" y="212"/>
                    </a:lnTo>
                    <a:lnTo>
                      <a:pt x="54" y="205"/>
                    </a:lnTo>
                    <a:lnTo>
                      <a:pt x="35" y="197"/>
                    </a:lnTo>
                    <a:lnTo>
                      <a:pt x="27" y="192"/>
                    </a:lnTo>
                    <a:lnTo>
                      <a:pt x="20" y="187"/>
                    </a:lnTo>
                    <a:lnTo>
                      <a:pt x="14" y="181"/>
                    </a:lnTo>
                    <a:lnTo>
                      <a:pt x="9" y="175"/>
                    </a:lnTo>
                    <a:lnTo>
                      <a:pt x="5" y="169"/>
                    </a:lnTo>
                    <a:lnTo>
                      <a:pt x="3" y="163"/>
                    </a:lnTo>
                    <a:lnTo>
                      <a:pt x="3" y="163"/>
                    </a:lnTo>
                    <a:lnTo>
                      <a:pt x="0" y="168"/>
                    </a:lnTo>
                    <a:lnTo>
                      <a:pt x="0" y="173"/>
                    </a:lnTo>
                    <a:lnTo>
                      <a:pt x="0" y="226"/>
                    </a:lnTo>
                    <a:lnTo>
                      <a:pt x="0" y="226"/>
                    </a:lnTo>
                    <a:lnTo>
                      <a:pt x="2" y="233"/>
                    </a:lnTo>
                    <a:lnTo>
                      <a:pt x="4" y="240"/>
                    </a:lnTo>
                    <a:lnTo>
                      <a:pt x="8" y="246"/>
                    </a:lnTo>
                    <a:lnTo>
                      <a:pt x="12" y="254"/>
                    </a:lnTo>
                    <a:lnTo>
                      <a:pt x="18" y="260"/>
                    </a:lnTo>
                    <a:lnTo>
                      <a:pt x="26" y="266"/>
                    </a:lnTo>
                    <a:lnTo>
                      <a:pt x="35" y="271"/>
                    </a:lnTo>
                    <a:lnTo>
                      <a:pt x="45" y="275"/>
                    </a:lnTo>
                    <a:lnTo>
                      <a:pt x="56" y="280"/>
                    </a:lnTo>
                    <a:lnTo>
                      <a:pt x="68" y="284"/>
                    </a:lnTo>
                    <a:lnTo>
                      <a:pt x="81" y="287"/>
                    </a:lnTo>
                    <a:lnTo>
                      <a:pt x="96" y="291"/>
                    </a:lnTo>
                    <a:lnTo>
                      <a:pt x="110" y="293"/>
                    </a:lnTo>
                    <a:lnTo>
                      <a:pt x="126" y="295"/>
                    </a:lnTo>
                    <a:lnTo>
                      <a:pt x="143" y="296"/>
                    </a:lnTo>
                    <a:lnTo>
                      <a:pt x="160" y="296"/>
                    </a:lnTo>
                    <a:lnTo>
                      <a:pt x="160" y="296"/>
                    </a:lnTo>
                    <a:lnTo>
                      <a:pt x="178" y="296"/>
                    </a:lnTo>
                    <a:lnTo>
                      <a:pt x="194" y="295"/>
                    </a:lnTo>
                    <a:lnTo>
                      <a:pt x="211" y="293"/>
                    </a:lnTo>
                    <a:lnTo>
                      <a:pt x="225" y="291"/>
                    </a:lnTo>
                    <a:lnTo>
                      <a:pt x="240" y="287"/>
                    </a:lnTo>
                    <a:lnTo>
                      <a:pt x="253" y="284"/>
                    </a:lnTo>
                    <a:lnTo>
                      <a:pt x="265" y="280"/>
                    </a:lnTo>
                    <a:lnTo>
                      <a:pt x="276" y="275"/>
                    </a:lnTo>
                    <a:lnTo>
                      <a:pt x="286" y="271"/>
                    </a:lnTo>
                    <a:lnTo>
                      <a:pt x="295" y="266"/>
                    </a:lnTo>
                    <a:lnTo>
                      <a:pt x="303" y="260"/>
                    </a:lnTo>
                    <a:lnTo>
                      <a:pt x="309" y="254"/>
                    </a:lnTo>
                    <a:lnTo>
                      <a:pt x="314" y="246"/>
                    </a:lnTo>
                    <a:lnTo>
                      <a:pt x="317" y="240"/>
                    </a:lnTo>
                    <a:lnTo>
                      <a:pt x="320" y="233"/>
                    </a:lnTo>
                    <a:lnTo>
                      <a:pt x="321" y="226"/>
                    </a:lnTo>
                    <a:lnTo>
                      <a:pt x="321" y="173"/>
                    </a:lnTo>
                    <a:lnTo>
                      <a:pt x="321" y="173"/>
                    </a:lnTo>
                    <a:lnTo>
                      <a:pt x="320" y="168"/>
                    </a:lnTo>
                    <a:lnTo>
                      <a:pt x="318" y="163"/>
                    </a:lnTo>
                    <a:lnTo>
                      <a:pt x="318" y="163"/>
                    </a:lnTo>
                    <a:lnTo>
                      <a:pt x="316" y="169"/>
                    </a:lnTo>
                    <a:lnTo>
                      <a:pt x="312" y="175"/>
                    </a:lnTo>
                    <a:lnTo>
                      <a:pt x="308" y="181"/>
                    </a:lnTo>
                    <a:lnTo>
                      <a:pt x="302" y="187"/>
                    </a:lnTo>
                    <a:lnTo>
                      <a:pt x="294" y="192"/>
                    </a:lnTo>
                    <a:lnTo>
                      <a:pt x="286" y="197"/>
                    </a:lnTo>
                    <a:lnTo>
                      <a:pt x="268" y="205"/>
                    </a:lnTo>
                    <a:lnTo>
                      <a:pt x="245" y="212"/>
                    </a:lnTo>
                    <a:lnTo>
                      <a:pt x="219" y="218"/>
                    </a:lnTo>
                    <a:lnTo>
                      <a:pt x="191" y="222"/>
                    </a:lnTo>
                    <a:lnTo>
                      <a:pt x="160" y="223"/>
                    </a:lnTo>
                    <a:lnTo>
                      <a:pt x="160" y="223"/>
                    </a:lnTo>
                    <a:close/>
                    <a:moveTo>
                      <a:pt x="68" y="262"/>
                    </a:moveTo>
                    <a:lnTo>
                      <a:pt x="68" y="262"/>
                    </a:lnTo>
                    <a:lnTo>
                      <a:pt x="63" y="261"/>
                    </a:lnTo>
                    <a:lnTo>
                      <a:pt x="58" y="257"/>
                    </a:lnTo>
                    <a:lnTo>
                      <a:pt x="56" y="254"/>
                    </a:lnTo>
                    <a:lnTo>
                      <a:pt x="55" y="248"/>
                    </a:lnTo>
                    <a:lnTo>
                      <a:pt x="55" y="248"/>
                    </a:lnTo>
                    <a:lnTo>
                      <a:pt x="56" y="243"/>
                    </a:lnTo>
                    <a:lnTo>
                      <a:pt x="58" y="239"/>
                    </a:lnTo>
                    <a:lnTo>
                      <a:pt x="63" y="235"/>
                    </a:lnTo>
                    <a:lnTo>
                      <a:pt x="68" y="234"/>
                    </a:lnTo>
                    <a:lnTo>
                      <a:pt x="68" y="234"/>
                    </a:lnTo>
                    <a:lnTo>
                      <a:pt x="73" y="235"/>
                    </a:lnTo>
                    <a:lnTo>
                      <a:pt x="78" y="239"/>
                    </a:lnTo>
                    <a:lnTo>
                      <a:pt x="80" y="243"/>
                    </a:lnTo>
                    <a:lnTo>
                      <a:pt x="81" y="248"/>
                    </a:lnTo>
                    <a:lnTo>
                      <a:pt x="81" y="248"/>
                    </a:lnTo>
                    <a:lnTo>
                      <a:pt x="80" y="254"/>
                    </a:lnTo>
                    <a:lnTo>
                      <a:pt x="78" y="257"/>
                    </a:lnTo>
                    <a:lnTo>
                      <a:pt x="73" y="261"/>
                    </a:lnTo>
                    <a:lnTo>
                      <a:pt x="68" y="262"/>
                    </a:lnTo>
                    <a:lnTo>
                      <a:pt x="68" y="262"/>
                    </a:lnTo>
                    <a:close/>
                  </a:path>
                </a:pathLst>
              </a:custGeom>
              <a:solidFill>
                <a:srgbClr val="328FB7"/>
              </a:solidFill>
              <a:ln>
                <a:noFill/>
              </a:ln>
            </p:spPr>
            <p:txBody>
              <a:bodyPr lIns="216785" tIns="108392" rIns="216785" bIns="108392"/>
              <a:lstStyle/>
              <a:p>
                <a:pPr defTabSz="1625194">
                  <a:defRPr/>
                </a:pPr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lt"/>
                </a:endParaRPr>
              </a:p>
            </p:txBody>
          </p:sp>
          <p:grpSp>
            <p:nvGrpSpPr>
              <p:cNvPr id="577" name="组合 576"/>
              <p:cNvGrpSpPr/>
              <p:nvPr/>
            </p:nvGrpSpPr>
            <p:grpSpPr>
              <a:xfrm>
                <a:off x="3978413" y="6357823"/>
                <a:ext cx="204907" cy="243300"/>
                <a:chOff x="8025064" y="2919555"/>
                <a:chExt cx="354642" cy="382901"/>
              </a:xfrm>
              <a:solidFill>
                <a:srgbClr val="328FB7"/>
              </a:solidFill>
            </p:grpSpPr>
            <p:sp>
              <p:nvSpPr>
                <p:cNvPr id="582" name="Freeform 29"/>
                <p:cNvSpPr>
                  <a:spLocks noEditPoints="1"/>
                </p:cNvSpPr>
                <p:nvPr/>
              </p:nvSpPr>
              <p:spPr bwMode="auto">
                <a:xfrm>
                  <a:off x="8025064" y="2919555"/>
                  <a:ext cx="272405" cy="272399"/>
                </a:xfrm>
                <a:custGeom>
                  <a:avLst/>
                  <a:gdLst>
                    <a:gd name="T0" fmla="*/ 114 w 120"/>
                    <a:gd name="T1" fmla="*/ 70 h 120"/>
                    <a:gd name="T2" fmla="*/ 120 w 120"/>
                    <a:gd name="T3" fmla="*/ 64 h 120"/>
                    <a:gd name="T4" fmla="*/ 120 w 120"/>
                    <a:gd name="T5" fmla="*/ 56 h 120"/>
                    <a:gd name="T6" fmla="*/ 114 w 120"/>
                    <a:gd name="T7" fmla="*/ 50 h 120"/>
                    <a:gd name="T8" fmla="*/ 110 w 120"/>
                    <a:gd name="T9" fmla="*/ 50 h 120"/>
                    <a:gd name="T10" fmla="*/ 102 w 120"/>
                    <a:gd name="T11" fmla="*/ 45 h 120"/>
                    <a:gd name="T12" fmla="*/ 102 w 120"/>
                    <a:gd name="T13" fmla="*/ 32 h 120"/>
                    <a:gd name="T14" fmla="*/ 105 w 120"/>
                    <a:gd name="T15" fmla="*/ 29 h 120"/>
                    <a:gd name="T16" fmla="*/ 105 w 120"/>
                    <a:gd name="T17" fmla="*/ 20 h 120"/>
                    <a:gd name="T18" fmla="*/ 100 w 120"/>
                    <a:gd name="T19" fmla="*/ 15 h 120"/>
                    <a:gd name="T20" fmla="*/ 91 w 120"/>
                    <a:gd name="T21" fmla="*/ 15 h 120"/>
                    <a:gd name="T22" fmla="*/ 88 w 120"/>
                    <a:gd name="T23" fmla="*/ 18 h 120"/>
                    <a:gd name="T24" fmla="*/ 79 w 120"/>
                    <a:gd name="T25" fmla="*/ 20 h 120"/>
                    <a:gd name="T26" fmla="*/ 70 w 120"/>
                    <a:gd name="T27" fmla="*/ 10 h 120"/>
                    <a:gd name="T28" fmla="*/ 70 w 120"/>
                    <a:gd name="T29" fmla="*/ 6 h 120"/>
                    <a:gd name="T30" fmla="*/ 64 w 120"/>
                    <a:gd name="T31" fmla="*/ 0 h 120"/>
                    <a:gd name="T32" fmla="*/ 56 w 120"/>
                    <a:gd name="T33" fmla="*/ 0 h 120"/>
                    <a:gd name="T34" fmla="*/ 50 w 120"/>
                    <a:gd name="T35" fmla="*/ 6 h 120"/>
                    <a:gd name="T36" fmla="*/ 50 w 120"/>
                    <a:gd name="T37" fmla="*/ 10 h 120"/>
                    <a:gd name="T38" fmla="*/ 45 w 120"/>
                    <a:gd name="T39" fmla="*/ 18 h 120"/>
                    <a:gd name="T40" fmla="*/ 32 w 120"/>
                    <a:gd name="T41" fmla="*/ 18 h 120"/>
                    <a:gd name="T42" fmla="*/ 29 w 120"/>
                    <a:gd name="T43" fmla="*/ 15 h 120"/>
                    <a:gd name="T44" fmla="*/ 20 w 120"/>
                    <a:gd name="T45" fmla="*/ 15 h 120"/>
                    <a:gd name="T46" fmla="*/ 15 w 120"/>
                    <a:gd name="T47" fmla="*/ 20 h 120"/>
                    <a:gd name="T48" fmla="*/ 15 w 120"/>
                    <a:gd name="T49" fmla="*/ 29 h 120"/>
                    <a:gd name="T50" fmla="*/ 18 w 120"/>
                    <a:gd name="T51" fmla="*/ 32 h 120"/>
                    <a:gd name="T52" fmla="*/ 20 w 120"/>
                    <a:gd name="T53" fmla="*/ 41 h 120"/>
                    <a:gd name="T54" fmla="*/ 10 w 120"/>
                    <a:gd name="T55" fmla="*/ 50 h 120"/>
                    <a:gd name="T56" fmla="*/ 6 w 120"/>
                    <a:gd name="T57" fmla="*/ 50 h 120"/>
                    <a:gd name="T58" fmla="*/ 0 w 120"/>
                    <a:gd name="T59" fmla="*/ 56 h 120"/>
                    <a:gd name="T60" fmla="*/ 0 w 120"/>
                    <a:gd name="T61" fmla="*/ 64 h 120"/>
                    <a:gd name="T62" fmla="*/ 6 w 120"/>
                    <a:gd name="T63" fmla="*/ 70 h 120"/>
                    <a:gd name="T64" fmla="*/ 10 w 120"/>
                    <a:gd name="T65" fmla="*/ 70 h 120"/>
                    <a:gd name="T66" fmla="*/ 18 w 120"/>
                    <a:gd name="T67" fmla="*/ 75 h 120"/>
                    <a:gd name="T68" fmla="*/ 18 w 120"/>
                    <a:gd name="T69" fmla="*/ 88 h 120"/>
                    <a:gd name="T70" fmla="*/ 15 w 120"/>
                    <a:gd name="T71" fmla="*/ 91 h 120"/>
                    <a:gd name="T72" fmla="*/ 15 w 120"/>
                    <a:gd name="T73" fmla="*/ 100 h 120"/>
                    <a:gd name="T74" fmla="*/ 20 w 120"/>
                    <a:gd name="T75" fmla="*/ 105 h 120"/>
                    <a:gd name="T76" fmla="*/ 29 w 120"/>
                    <a:gd name="T77" fmla="*/ 105 h 120"/>
                    <a:gd name="T78" fmla="*/ 32 w 120"/>
                    <a:gd name="T79" fmla="*/ 102 h 120"/>
                    <a:gd name="T80" fmla="*/ 41 w 120"/>
                    <a:gd name="T81" fmla="*/ 100 h 120"/>
                    <a:gd name="T82" fmla="*/ 50 w 120"/>
                    <a:gd name="T83" fmla="*/ 110 h 120"/>
                    <a:gd name="T84" fmla="*/ 50 w 120"/>
                    <a:gd name="T85" fmla="*/ 114 h 120"/>
                    <a:gd name="T86" fmla="*/ 56 w 120"/>
                    <a:gd name="T87" fmla="*/ 120 h 120"/>
                    <a:gd name="T88" fmla="*/ 64 w 120"/>
                    <a:gd name="T89" fmla="*/ 120 h 120"/>
                    <a:gd name="T90" fmla="*/ 70 w 120"/>
                    <a:gd name="T91" fmla="*/ 114 h 120"/>
                    <a:gd name="T92" fmla="*/ 70 w 120"/>
                    <a:gd name="T93" fmla="*/ 110 h 120"/>
                    <a:gd name="T94" fmla="*/ 75 w 120"/>
                    <a:gd name="T95" fmla="*/ 102 h 120"/>
                    <a:gd name="T96" fmla="*/ 88 w 120"/>
                    <a:gd name="T97" fmla="*/ 102 h 120"/>
                    <a:gd name="T98" fmla="*/ 91 w 120"/>
                    <a:gd name="T99" fmla="*/ 105 h 120"/>
                    <a:gd name="T100" fmla="*/ 100 w 120"/>
                    <a:gd name="T101" fmla="*/ 105 h 120"/>
                    <a:gd name="T102" fmla="*/ 105 w 120"/>
                    <a:gd name="T103" fmla="*/ 100 h 120"/>
                    <a:gd name="T104" fmla="*/ 105 w 120"/>
                    <a:gd name="T105" fmla="*/ 91 h 120"/>
                    <a:gd name="T106" fmla="*/ 102 w 120"/>
                    <a:gd name="T107" fmla="*/ 88 h 120"/>
                    <a:gd name="T108" fmla="*/ 100 w 120"/>
                    <a:gd name="T109" fmla="*/ 79 h 120"/>
                    <a:gd name="T110" fmla="*/ 110 w 120"/>
                    <a:gd name="T111" fmla="*/ 70 h 120"/>
                    <a:gd name="T112" fmla="*/ 114 w 120"/>
                    <a:gd name="T113" fmla="*/ 70 h 120"/>
                    <a:gd name="T114" fmla="*/ 60 w 120"/>
                    <a:gd name="T115" fmla="*/ 86 h 120"/>
                    <a:gd name="T116" fmla="*/ 34 w 120"/>
                    <a:gd name="T117" fmla="*/ 60 h 120"/>
                    <a:gd name="T118" fmla="*/ 60 w 120"/>
                    <a:gd name="T119" fmla="*/ 34 h 120"/>
                    <a:gd name="T120" fmla="*/ 86 w 120"/>
                    <a:gd name="T121" fmla="*/ 60 h 120"/>
                    <a:gd name="T122" fmla="*/ 60 w 120"/>
                    <a:gd name="T123" fmla="*/ 8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20" h="120">
                      <a:moveTo>
                        <a:pt x="114" y="70"/>
                      </a:moveTo>
                      <a:cubicBezTo>
                        <a:pt x="117" y="70"/>
                        <a:pt x="120" y="67"/>
                        <a:pt x="120" y="64"/>
                      </a:cubicBezTo>
                      <a:cubicBezTo>
                        <a:pt x="120" y="56"/>
                        <a:pt x="120" y="56"/>
                        <a:pt x="120" y="56"/>
                      </a:cubicBezTo>
                      <a:cubicBezTo>
                        <a:pt x="120" y="53"/>
                        <a:pt x="117" y="50"/>
                        <a:pt x="114" y="50"/>
                      </a:cubicBezTo>
                      <a:cubicBezTo>
                        <a:pt x="110" y="50"/>
                        <a:pt x="110" y="50"/>
                        <a:pt x="110" y="50"/>
                      </a:cubicBezTo>
                      <a:cubicBezTo>
                        <a:pt x="107" y="50"/>
                        <a:pt x="103" y="48"/>
                        <a:pt x="102" y="45"/>
                      </a:cubicBezTo>
                      <a:cubicBezTo>
                        <a:pt x="101" y="42"/>
                        <a:pt x="100" y="34"/>
                        <a:pt x="102" y="32"/>
                      </a:cubicBezTo>
                      <a:cubicBezTo>
                        <a:pt x="105" y="29"/>
                        <a:pt x="105" y="29"/>
                        <a:pt x="105" y="29"/>
                      </a:cubicBezTo>
                      <a:cubicBezTo>
                        <a:pt x="108" y="27"/>
                        <a:pt x="108" y="23"/>
                        <a:pt x="105" y="20"/>
                      </a:cubicBezTo>
                      <a:cubicBezTo>
                        <a:pt x="100" y="15"/>
                        <a:pt x="100" y="15"/>
                        <a:pt x="100" y="15"/>
                      </a:cubicBezTo>
                      <a:cubicBezTo>
                        <a:pt x="97" y="12"/>
                        <a:pt x="93" y="12"/>
                        <a:pt x="91" y="15"/>
                      </a:cubicBezTo>
                      <a:cubicBezTo>
                        <a:pt x="88" y="18"/>
                        <a:pt x="88" y="18"/>
                        <a:pt x="88" y="18"/>
                      </a:cubicBezTo>
                      <a:cubicBezTo>
                        <a:pt x="86" y="20"/>
                        <a:pt x="82" y="21"/>
                        <a:pt x="79" y="20"/>
                      </a:cubicBezTo>
                      <a:cubicBezTo>
                        <a:pt x="77" y="18"/>
                        <a:pt x="70" y="13"/>
                        <a:pt x="70" y="10"/>
                      </a:cubicBezTo>
                      <a:cubicBezTo>
                        <a:pt x="70" y="6"/>
                        <a:pt x="70" y="6"/>
                        <a:pt x="70" y="6"/>
                      </a:cubicBezTo>
                      <a:cubicBezTo>
                        <a:pt x="70" y="3"/>
                        <a:pt x="67" y="0"/>
                        <a:pt x="64" y="0"/>
                      </a:cubicBezTo>
                      <a:cubicBezTo>
                        <a:pt x="56" y="0"/>
                        <a:pt x="56" y="0"/>
                        <a:pt x="56" y="0"/>
                      </a:cubicBezTo>
                      <a:cubicBezTo>
                        <a:pt x="53" y="0"/>
                        <a:pt x="50" y="3"/>
                        <a:pt x="50" y="6"/>
                      </a:cubicBezTo>
                      <a:cubicBezTo>
                        <a:pt x="50" y="10"/>
                        <a:pt x="50" y="10"/>
                        <a:pt x="50" y="10"/>
                      </a:cubicBezTo>
                      <a:cubicBezTo>
                        <a:pt x="50" y="13"/>
                        <a:pt x="48" y="17"/>
                        <a:pt x="45" y="18"/>
                      </a:cubicBezTo>
                      <a:cubicBezTo>
                        <a:pt x="42" y="19"/>
                        <a:pt x="34" y="20"/>
                        <a:pt x="32" y="18"/>
                      </a:cubicBezTo>
                      <a:cubicBezTo>
                        <a:pt x="29" y="15"/>
                        <a:pt x="29" y="15"/>
                        <a:pt x="29" y="15"/>
                      </a:cubicBezTo>
                      <a:cubicBezTo>
                        <a:pt x="27" y="12"/>
                        <a:pt x="23" y="12"/>
                        <a:pt x="20" y="15"/>
                      </a:cubicBezTo>
                      <a:cubicBezTo>
                        <a:pt x="15" y="20"/>
                        <a:pt x="15" y="20"/>
                        <a:pt x="15" y="20"/>
                      </a:cubicBezTo>
                      <a:cubicBezTo>
                        <a:pt x="12" y="23"/>
                        <a:pt x="12" y="27"/>
                        <a:pt x="15" y="29"/>
                      </a:cubicBezTo>
                      <a:cubicBezTo>
                        <a:pt x="18" y="32"/>
                        <a:pt x="18" y="32"/>
                        <a:pt x="18" y="32"/>
                      </a:cubicBezTo>
                      <a:cubicBezTo>
                        <a:pt x="20" y="34"/>
                        <a:pt x="21" y="38"/>
                        <a:pt x="20" y="41"/>
                      </a:cubicBezTo>
                      <a:cubicBezTo>
                        <a:pt x="18" y="43"/>
                        <a:pt x="13" y="50"/>
                        <a:pt x="10" y="50"/>
                      </a:cubicBezTo>
                      <a:cubicBezTo>
                        <a:pt x="6" y="50"/>
                        <a:pt x="6" y="50"/>
                        <a:pt x="6" y="50"/>
                      </a:cubicBezTo>
                      <a:cubicBezTo>
                        <a:pt x="3" y="50"/>
                        <a:pt x="0" y="53"/>
                        <a:pt x="0" y="56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67"/>
                        <a:pt x="3" y="70"/>
                        <a:pt x="6" y="70"/>
                      </a:cubicBezTo>
                      <a:cubicBezTo>
                        <a:pt x="10" y="70"/>
                        <a:pt x="10" y="70"/>
                        <a:pt x="10" y="70"/>
                      </a:cubicBezTo>
                      <a:cubicBezTo>
                        <a:pt x="13" y="70"/>
                        <a:pt x="17" y="72"/>
                        <a:pt x="18" y="75"/>
                      </a:cubicBezTo>
                      <a:cubicBezTo>
                        <a:pt x="19" y="78"/>
                        <a:pt x="20" y="86"/>
                        <a:pt x="18" y="88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cubicBezTo>
                        <a:pt x="12" y="93"/>
                        <a:pt x="12" y="97"/>
                        <a:pt x="15" y="100"/>
                      </a:cubicBezTo>
                      <a:cubicBezTo>
                        <a:pt x="20" y="105"/>
                        <a:pt x="20" y="105"/>
                        <a:pt x="20" y="105"/>
                      </a:cubicBezTo>
                      <a:cubicBezTo>
                        <a:pt x="23" y="108"/>
                        <a:pt x="27" y="108"/>
                        <a:pt x="29" y="105"/>
                      </a:cubicBezTo>
                      <a:cubicBezTo>
                        <a:pt x="32" y="102"/>
                        <a:pt x="32" y="102"/>
                        <a:pt x="32" y="102"/>
                      </a:cubicBezTo>
                      <a:cubicBezTo>
                        <a:pt x="34" y="100"/>
                        <a:pt x="38" y="99"/>
                        <a:pt x="41" y="100"/>
                      </a:cubicBezTo>
                      <a:cubicBezTo>
                        <a:pt x="43" y="102"/>
                        <a:pt x="50" y="107"/>
                        <a:pt x="50" y="110"/>
                      </a:cubicBezTo>
                      <a:cubicBezTo>
                        <a:pt x="50" y="114"/>
                        <a:pt x="50" y="114"/>
                        <a:pt x="50" y="114"/>
                      </a:cubicBezTo>
                      <a:cubicBezTo>
                        <a:pt x="50" y="117"/>
                        <a:pt x="53" y="120"/>
                        <a:pt x="56" y="120"/>
                      </a:cubicBezTo>
                      <a:cubicBezTo>
                        <a:pt x="64" y="120"/>
                        <a:pt x="64" y="120"/>
                        <a:pt x="64" y="120"/>
                      </a:cubicBezTo>
                      <a:cubicBezTo>
                        <a:pt x="67" y="120"/>
                        <a:pt x="70" y="117"/>
                        <a:pt x="70" y="114"/>
                      </a:cubicBezTo>
                      <a:cubicBezTo>
                        <a:pt x="70" y="110"/>
                        <a:pt x="70" y="110"/>
                        <a:pt x="70" y="110"/>
                      </a:cubicBezTo>
                      <a:cubicBezTo>
                        <a:pt x="70" y="107"/>
                        <a:pt x="72" y="103"/>
                        <a:pt x="75" y="102"/>
                      </a:cubicBezTo>
                      <a:cubicBezTo>
                        <a:pt x="78" y="101"/>
                        <a:pt x="86" y="100"/>
                        <a:pt x="88" y="102"/>
                      </a:cubicBezTo>
                      <a:cubicBezTo>
                        <a:pt x="91" y="105"/>
                        <a:pt x="91" y="105"/>
                        <a:pt x="91" y="105"/>
                      </a:cubicBezTo>
                      <a:cubicBezTo>
                        <a:pt x="93" y="108"/>
                        <a:pt x="97" y="108"/>
                        <a:pt x="100" y="105"/>
                      </a:cubicBezTo>
                      <a:cubicBezTo>
                        <a:pt x="105" y="100"/>
                        <a:pt x="105" y="100"/>
                        <a:pt x="105" y="100"/>
                      </a:cubicBezTo>
                      <a:cubicBezTo>
                        <a:pt x="108" y="97"/>
                        <a:pt x="108" y="93"/>
                        <a:pt x="105" y="91"/>
                      </a:cubicBezTo>
                      <a:cubicBezTo>
                        <a:pt x="102" y="88"/>
                        <a:pt x="102" y="88"/>
                        <a:pt x="102" y="88"/>
                      </a:cubicBezTo>
                      <a:cubicBezTo>
                        <a:pt x="100" y="86"/>
                        <a:pt x="99" y="82"/>
                        <a:pt x="100" y="79"/>
                      </a:cubicBezTo>
                      <a:cubicBezTo>
                        <a:pt x="102" y="77"/>
                        <a:pt x="107" y="70"/>
                        <a:pt x="110" y="70"/>
                      </a:cubicBezTo>
                      <a:lnTo>
                        <a:pt x="114" y="70"/>
                      </a:lnTo>
                      <a:close/>
                      <a:moveTo>
                        <a:pt x="60" y="86"/>
                      </a:moveTo>
                      <a:cubicBezTo>
                        <a:pt x="46" y="86"/>
                        <a:pt x="34" y="74"/>
                        <a:pt x="34" y="60"/>
                      </a:cubicBezTo>
                      <a:cubicBezTo>
                        <a:pt x="34" y="46"/>
                        <a:pt x="46" y="34"/>
                        <a:pt x="60" y="34"/>
                      </a:cubicBezTo>
                      <a:cubicBezTo>
                        <a:pt x="74" y="34"/>
                        <a:pt x="86" y="46"/>
                        <a:pt x="86" y="60"/>
                      </a:cubicBezTo>
                      <a:cubicBezTo>
                        <a:pt x="86" y="74"/>
                        <a:pt x="74" y="86"/>
                        <a:pt x="60" y="86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7" tIns="45719" rIns="91437" bIns="4571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83" name="Freeform 30"/>
                <p:cNvSpPr>
                  <a:spLocks noEditPoints="1"/>
                </p:cNvSpPr>
                <p:nvPr/>
              </p:nvSpPr>
              <p:spPr bwMode="auto">
                <a:xfrm>
                  <a:off x="8243504" y="3163685"/>
                  <a:ext cx="136202" cy="138771"/>
                </a:xfrm>
                <a:custGeom>
                  <a:avLst/>
                  <a:gdLst>
                    <a:gd name="T0" fmla="*/ 57 w 60"/>
                    <a:gd name="T1" fmla="*/ 35 h 60"/>
                    <a:gd name="T2" fmla="*/ 60 w 60"/>
                    <a:gd name="T3" fmla="*/ 32 h 60"/>
                    <a:gd name="T4" fmla="*/ 60 w 60"/>
                    <a:gd name="T5" fmla="*/ 28 h 60"/>
                    <a:gd name="T6" fmla="*/ 57 w 60"/>
                    <a:gd name="T7" fmla="*/ 25 h 60"/>
                    <a:gd name="T8" fmla="*/ 55 w 60"/>
                    <a:gd name="T9" fmla="*/ 25 h 60"/>
                    <a:gd name="T10" fmla="*/ 51 w 60"/>
                    <a:gd name="T11" fmla="*/ 23 h 60"/>
                    <a:gd name="T12" fmla="*/ 51 w 60"/>
                    <a:gd name="T13" fmla="*/ 16 h 60"/>
                    <a:gd name="T14" fmla="*/ 53 w 60"/>
                    <a:gd name="T15" fmla="*/ 14 h 60"/>
                    <a:gd name="T16" fmla="*/ 53 w 60"/>
                    <a:gd name="T17" fmla="*/ 10 h 60"/>
                    <a:gd name="T18" fmla="*/ 50 w 60"/>
                    <a:gd name="T19" fmla="*/ 7 h 60"/>
                    <a:gd name="T20" fmla="*/ 46 w 60"/>
                    <a:gd name="T21" fmla="*/ 7 h 60"/>
                    <a:gd name="T22" fmla="*/ 44 w 60"/>
                    <a:gd name="T23" fmla="*/ 9 h 60"/>
                    <a:gd name="T24" fmla="*/ 40 w 60"/>
                    <a:gd name="T25" fmla="*/ 10 h 60"/>
                    <a:gd name="T26" fmla="*/ 35 w 60"/>
                    <a:gd name="T27" fmla="*/ 5 h 60"/>
                    <a:gd name="T28" fmla="*/ 35 w 60"/>
                    <a:gd name="T29" fmla="*/ 3 h 60"/>
                    <a:gd name="T30" fmla="*/ 32 w 60"/>
                    <a:gd name="T31" fmla="*/ 0 h 60"/>
                    <a:gd name="T32" fmla="*/ 28 w 60"/>
                    <a:gd name="T33" fmla="*/ 0 h 60"/>
                    <a:gd name="T34" fmla="*/ 25 w 60"/>
                    <a:gd name="T35" fmla="*/ 3 h 60"/>
                    <a:gd name="T36" fmla="*/ 25 w 60"/>
                    <a:gd name="T37" fmla="*/ 5 h 60"/>
                    <a:gd name="T38" fmla="*/ 23 w 60"/>
                    <a:gd name="T39" fmla="*/ 9 h 60"/>
                    <a:gd name="T40" fmla="*/ 16 w 60"/>
                    <a:gd name="T41" fmla="*/ 9 h 60"/>
                    <a:gd name="T42" fmla="*/ 14 w 60"/>
                    <a:gd name="T43" fmla="*/ 7 h 60"/>
                    <a:gd name="T44" fmla="*/ 10 w 60"/>
                    <a:gd name="T45" fmla="*/ 7 h 60"/>
                    <a:gd name="T46" fmla="*/ 7 w 60"/>
                    <a:gd name="T47" fmla="*/ 10 h 60"/>
                    <a:gd name="T48" fmla="*/ 7 w 60"/>
                    <a:gd name="T49" fmla="*/ 14 h 60"/>
                    <a:gd name="T50" fmla="*/ 9 w 60"/>
                    <a:gd name="T51" fmla="*/ 16 h 60"/>
                    <a:gd name="T52" fmla="*/ 10 w 60"/>
                    <a:gd name="T53" fmla="*/ 20 h 60"/>
                    <a:gd name="T54" fmla="*/ 5 w 60"/>
                    <a:gd name="T55" fmla="*/ 25 h 60"/>
                    <a:gd name="T56" fmla="*/ 3 w 60"/>
                    <a:gd name="T57" fmla="*/ 25 h 60"/>
                    <a:gd name="T58" fmla="*/ 0 w 60"/>
                    <a:gd name="T59" fmla="*/ 28 h 60"/>
                    <a:gd name="T60" fmla="*/ 0 w 60"/>
                    <a:gd name="T61" fmla="*/ 32 h 60"/>
                    <a:gd name="T62" fmla="*/ 3 w 60"/>
                    <a:gd name="T63" fmla="*/ 35 h 60"/>
                    <a:gd name="T64" fmla="*/ 5 w 60"/>
                    <a:gd name="T65" fmla="*/ 35 h 60"/>
                    <a:gd name="T66" fmla="*/ 9 w 60"/>
                    <a:gd name="T67" fmla="*/ 37 h 60"/>
                    <a:gd name="T68" fmla="*/ 9 w 60"/>
                    <a:gd name="T69" fmla="*/ 44 h 60"/>
                    <a:gd name="T70" fmla="*/ 7 w 60"/>
                    <a:gd name="T71" fmla="*/ 46 h 60"/>
                    <a:gd name="T72" fmla="*/ 7 w 60"/>
                    <a:gd name="T73" fmla="*/ 50 h 60"/>
                    <a:gd name="T74" fmla="*/ 10 w 60"/>
                    <a:gd name="T75" fmla="*/ 53 h 60"/>
                    <a:gd name="T76" fmla="*/ 14 w 60"/>
                    <a:gd name="T77" fmla="*/ 53 h 60"/>
                    <a:gd name="T78" fmla="*/ 16 w 60"/>
                    <a:gd name="T79" fmla="*/ 51 h 60"/>
                    <a:gd name="T80" fmla="*/ 20 w 60"/>
                    <a:gd name="T81" fmla="*/ 50 h 60"/>
                    <a:gd name="T82" fmla="*/ 25 w 60"/>
                    <a:gd name="T83" fmla="*/ 55 h 60"/>
                    <a:gd name="T84" fmla="*/ 25 w 60"/>
                    <a:gd name="T85" fmla="*/ 57 h 60"/>
                    <a:gd name="T86" fmla="*/ 28 w 60"/>
                    <a:gd name="T87" fmla="*/ 60 h 60"/>
                    <a:gd name="T88" fmla="*/ 32 w 60"/>
                    <a:gd name="T89" fmla="*/ 60 h 60"/>
                    <a:gd name="T90" fmla="*/ 35 w 60"/>
                    <a:gd name="T91" fmla="*/ 57 h 60"/>
                    <a:gd name="T92" fmla="*/ 35 w 60"/>
                    <a:gd name="T93" fmla="*/ 55 h 60"/>
                    <a:gd name="T94" fmla="*/ 37 w 60"/>
                    <a:gd name="T95" fmla="*/ 51 h 60"/>
                    <a:gd name="T96" fmla="*/ 44 w 60"/>
                    <a:gd name="T97" fmla="*/ 51 h 60"/>
                    <a:gd name="T98" fmla="*/ 46 w 60"/>
                    <a:gd name="T99" fmla="*/ 53 h 60"/>
                    <a:gd name="T100" fmla="*/ 50 w 60"/>
                    <a:gd name="T101" fmla="*/ 53 h 60"/>
                    <a:gd name="T102" fmla="*/ 53 w 60"/>
                    <a:gd name="T103" fmla="*/ 50 h 60"/>
                    <a:gd name="T104" fmla="*/ 53 w 60"/>
                    <a:gd name="T105" fmla="*/ 46 h 60"/>
                    <a:gd name="T106" fmla="*/ 51 w 60"/>
                    <a:gd name="T107" fmla="*/ 44 h 60"/>
                    <a:gd name="T108" fmla="*/ 50 w 60"/>
                    <a:gd name="T109" fmla="*/ 40 h 60"/>
                    <a:gd name="T110" fmla="*/ 55 w 60"/>
                    <a:gd name="T111" fmla="*/ 35 h 60"/>
                    <a:gd name="T112" fmla="*/ 57 w 60"/>
                    <a:gd name="T113" fmla="*/ 35 h 60"/>
                    <a:gd name="T114" fmla="*/ 40 w 60"/>
                    <a:gd name="T115" fmla="*/ 30 h 60"/>
                    <a:gd name="T116" fmla="*/ 30 w 60"/>
                    <a:gd name="T117" fmla="*/ 40 h 60"/>
                    <a:gd name="T118" fmla="*/ 20 w 60"/>
                    <a:gd name="T119" fmla="*/ 30 h 60"/>
                    <a:gd name="T120" fmla="*/ 30 w 60"/>
                    <a:gd name="T121" fmla="*/ 20 h 60"/>
                    <a:gd name="T122" fmla="*/ 40 w 60"/>
                    <a:gd name="T123" fmla="*/ 3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0" h="60">
                      <a:moveTo>
                        <a:pt x="57" y="35"/>
                      </a:moveTo>
                      <a:cubicBezTo>
                        <a:pt x="59" y="35"/>
                        <a:pt x="60" y="34"/>
                        <a:pt x="60" y="32"/>
                      </a:cubicBezTo>
                      <a:cubicBezTo>
                        <a:pt x="60" y="28"/>
                        <a:pt x="60" y="28"/>
                        <a:pt x="60" y="28"/>
                      </a:cubicBezTo>
                      <a:cubicBezTo>
                        <a:pt x="60" y="26"/>
                        <a:pt x="59" y="25"/>
                        <a:pt x="57" y="25"/>
                      </a:cubicBezTo>
                      <a:cubicBezTo>
                        <a:pt x="55" y="25"/>
                        <a:pt x="55" y="25"/>
                        <a:pt x="55" y="25"/>
                      </a:cubicBezTo>
                      <a:cubicBezTo>
                        <a:pt x="53" y="25"/>
                        <a:pt x="52" y="24"/>
                        <a:pt x="51" y="23"/>
                      </a:cubicBezTo>
                      <a:cubicBezTo>
                        <a:pt x="51" y="21"/>
                        <a:pt x="50" y="17"/>
                        <a:pt x="51" y="16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54" y="13"/>
                        <a:pt x="54" y="11"/>
                        <a:pt x="53" y="10"/>
                      </a:cubicBezTo>
                      <a:cubicBezTo>
                        <a:pt x="50" y="7"/>
                        <a:pt x="50" y="7"/>
                        <a:pt x="50" y="7"/>
                      </a:cubicBezTo>
                      <a:cubicBezTo>
                        <a:pt x="49" y="6"/>
                        <a:pt x="47" y="6"/>
                        <a:pt x="46" y="7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3" y="10"/>
                        <a:pt x="41" y="10"/>
                        <a:pt x="40" y="10"/>
                      </a:cubicBezTo>
                      <a:cubicBezTo>
                        <a:pt x="39" y="9"/>
                        <a:pt x="35" y="7"/>
                        <a:pt x="35" y="5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35" y="1"/>
                        <a:pt x="34" y="0"/>
                        <a:pt x="32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6" y="0"/>
                        <a:pt x="25" y="1"/>
                        <a:pt x="25" y="3"/>
                      </a:cubicBezTo>
                      <a:cubicBezTo>
                        <a:pt x="25" y="5"/>
                        <a:pt x="25" y="5"/>
                        <a:pt x="25" y="5"/>
                      </a:cubicBezTo>
                      <a:cubicBezTo>
                        <a:pt x="25" y="7"/>
                        <a:pt x="24" y="8"/>
                        <a:pt x="23" y="9"/>
                      </a:cubicBezTo>
                      <a:cubicBezTo>
                        <a:pt x="21" y="9"/>
                        <a:pt x="17" y="10"/>
                        <a:pt x="16" y="9"/>
                      </a:cubicBezTo>
                      <a:cubicBezTo>
                        <a:pt x="14" y="7"/>
                        <a:pt x="14" y="7"/>
                        <a:pt x="14" y="7"/>
                      </a:cubicBezTo>
                      <a:cubicBezTo>
                        <a:pt x="13" y="6"/>
                        <a:pt x="11" y="6"/>
                        <a:pt x="10" y="7"/>
                      </a:cubicBezTo>
                      <a:cubicBezTo>
                        <a:pt x="7" y="10"/>
                        <a:pt x="7" y="10"/>
                        <a:pt x="7" y="10"/>
                      </a:cubicBezTo>
                      <a:cubicBezTo>
                        <a:pt x="6" y="11"/>
                        <a:pt x="6" y="13"/>
                        <a:pt x="7" y="14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7"/>
                        <a:pt x="10" y="19"/>
                        <a:pt x="10" y="20"/>
                      </a:cubicBezTo>
                      <a:cubicBezTo>
                        <a:pt x="9" y="21"/>
                        <a:pt x="7" y="25"/>
                        <a:pt x="5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1" y="25"/>
                        <a:pt x="0" y="26"/>
                        <a:pt x="0" y="28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4"/>
                        <a:pt x="1" y="35"/>
                        <a:pt x="3" y="35"/>
                      </a:cubicBezTo>
                      <a:cubicBezTo>
                        <a:pt x="5" y="35"/>
                        <a:pt x="5" y="35"/>
                        <a:pt x="5" y="35"/>
                      </a:cubicBezTo>
                      <a:cubicBezTo>
                        <a:pt x="7" y="35"/>
                        <a:pt x="8" y="36"/>
                        <a:pt x="9" y="37"/>
                      </a:cubicBezTo>
                      <a:cubicBezTo>
                        <a:pt x="9" y="39"/>
                        <a:pt x="10" y="43"/>
                        <a:pt x="9" y="44"/>
                      </a:cubicBezTo>
                      <a:cubicBezTo>
                        <a:pt x="7" y="46"/>
                        <a:pt x="7" y="46"/>
                        <a:pt x="7" y="46"/>
                      </a:cubicBezTo>
                      <a:cubicBezTo>
                        <a:pt x="6" y="47"/>
                        <a:pt x="6" y="49"/>
                        <a:pt x="7" y="50"/>
                      </a:cubicBezTo>
                      <a:cubicBezTo>
                        <a:pt x="10" y="53"/>
                        <a:pt x="10" y="53"/>
                        <a:pt x="10" y="53"/>
                      </a:cubicBezTo>
                      <a:cubicBezTo>
                        <a:pt x="11" y="54"/>
                        <a:pt x="13" y="54"/>
                        <a:pt x="14" y="53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7" y="50"/>
                        <a:pt x="19" y="50"/>
                        <a:pt x="20" y="50"/>
                      </a:cubicBezTo>
                      <a:cubicBezTo>
                        <a:pt x="21" y="51"/>
                        <a:pt x="25" y="53"/>
                        <a:pt x="25" y="55"/>
                      </a:cubicBezTo>
                      <a:cubicBezTo>
                        <a:pt x="25" y="57"/>
                        <a:pt x="25" y="57"/>
                        <a:pt x="25" y="57"/>
                      </a:cubicBezTo>
                      <a:cubicBezTo>
                        <a:pt x="25" y="59"/>
                        <a:pt x="26" y="60"/>
                        <a:pt x="28" y="60"/>
                      </a:cubicBezTo>
                      <a:cubicBezTo>
                        <a:pt x="32" y="60"/>
                        <a:pt x="32" y="60"/>
                        <a:pt x="32" y="60"/>
                      </a:cubicBezTo>
                      <a:cubicBezTo>
                        <a:pt x="34" y="60"/>
                        <a:pt x="35" y="59"/>
                        <a:pt x="35" y="57"/>
                      </a:cubicBezTo>
                      <a:cubicBezTo>
                        <a:pt x="35" y="55"/>
                        <a:pt x="35" y="55"/>
                        <a:pt x="35" y="55"/>
                      </a:cubicBezTo>
                      <a:cubicBezTo>
                        <a:pt x="35" y="53"/>
                        <a:pt x="36" y="52"/>
                        <a:pt x="37" y="51"/>
                      </a:cubicBezTo>
                      <a:cubicBezTo>
                        <a:pt x="39" y="51"/>
                        <a:pt x="43" y="50"/>
                        <a:pt x="44" y="51"/>
                      </a:cubicBezTo>
                      <a:cubicBezTo>
                        <a:pt x="46" y="53"/>
                        <a:pt x="46" y="53"/>
                        <a:pt x="46" y="53"/>
                      </a:cubicBezTo>
                      <a:cubicBezTo>
                        <a:pt x="47" y="54"/>
                        <a:pt x="49" y="54"/>
                        <a:pt x="50" y="53"/>
                      </a:cubicBezTo>
                      <a:cubicBezTo>
                        <a:pt x="53" y="50"/>
                        <a:pt x="53" y="50"/>
                        <a:pt x="53" y="50"/>
                      </a:cubicBezTo>
                      <a:cubicBezTo>
                        <a:pt x="54" y="49"/>
                        <a:pt x="54" y="47"/>
                        <a:pt x="53" y="46"/>
                      </a:cubicBezTo>
                      <a:cubicBezTo>
                        <a:pt x="51" y="44"/>
                        <a:pt x="51" y="44"/>
                        <a:pt x="51" y="44"/>
                      </a:cubicBezTo>
                      <a:cubicBezTo>
                        <a:pt x="50" y="43"/>
                        <a:pt x="50" y="41"/>
                        <a:pt x="50" y="40"/>
                      </a:cubicBezTo>
                      <a:cubicBezTo>
                        <a:pt x="51" y="39"/>
                        <a:pt x="53" y="35"/>
                        <a:pt x="55" y="35"/>
                      </a:cubicBezTo>
                      <a:lnTo>
                        <a:pt x="57" y="35"/>
                      </a:lnTo>
                      <a:close/>
                      <a:moveTo>
                        <a:pt x="40" y="30"/>
                      </a:moveTo>
                      <a:cubicBezTo>
                        <a:pt x="40" y="36"/>
                        <a:pt x="36" y="40"/>
                        <a:pt x="30" y="40"/>
                      </a:cubicBezTo>
                      <a:cubicBezTo>
                        <a:pt x="24" y="40"/>
                        <a:pt x="20" y="36"/>
                        <a:pt x="20" y="30"/>
                      </a:cubicBezTo>
                      <a:cubicBezTo>
                        <a:pt x="20" y="24"/>
                        <a:pt x="24" y="20"/>
                        <a:pt x="30" y="20"/>
                      </a:cubicBezTo>
                      <a:cubicBezTo>
                        <a:pt x="36" y="20"/>
                        <a:pt x="40" y="24"/>
                        <a:pt x="40" y="30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7" tIns="45719" rIns="91437" bIns="4571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578" name="组合 577"/>
              <p:cNvGrpSpPr/>
              <p:nvPr/>
            </p:nvGrpSpPr>
            <p:grpSpPr>
              <a:xfrm>
                <a:off x="4472671" y="6381269"/>
                <a:ext cx="218618" cy="173087"/>
                <a:chOff x="8521304" y="2910631"/>
                <a:chExt cx="362350" cy="259550"/>
              </a:xfrm>
              <a:solidFill>
                <a:srgbClr val="328FB7"/>
              </a:solidFill>
            </p:grpSpPr>
            <p:sp>
              <p:nvSpPr>
                <p:cNvPr id="579" name="Freeform 39"/>
                <p:cNvSpPr>
                  <a:spLocks/>
                </p:cNvSpPr>
                <p:nvPr/>
              </p:nvSpPr>
              <p:spPr bwMode="auto">
                <a:xfrm>
                  <a:off x="8680635" y="3051970"/>
                  <a:ext cx="203019" cy="118211"/>
                </a:xfrm>
                <a:custGeom>
                  <a:avLst/>
                  <a:gdLst>
                    <a:gd name="T0" fmla="*/ 90 w 90"/>
                    <a:gd name="T1" fmla="*/ 28 h 52"/>
                    <a:gd name="T2" fmla="*/ 54 w 90"/>
                    <a:gd name="T3" fmla="*/ 4 h 52"/>
                    <a:gd name="T4" fmla="*/ 54 w 90"/>
                    <a:gd name="T5" fmla="*/ 19 h 52"/>
                    <a:gd name="T6" fmla="*/ 53 w 90"/>
                    <a:gd name="T7" fmla="*/ 19 h 52"/>
                    <a:gd name="T8" fmla="*/ 28 w 90"/>
                    <a:gd name="T9" fmla="*/ 19 h 52"/>
                    <a:gd name="T10" fmla="*/ 12 w 90"/>
                    <a:gd name="T11" fmla="*/ 0 h 52"/>
                    <a:gd name="T12" fmla="*/ 0 w 90"/>
                    <a:gd name="T13" fmla="*/ 14 h 52"/>
                    <a:gd name="T14" fmla="*/ 17 w 90"/>
                    <a:gd name="T15" fmla="*/ 34 h 52"/>
                    <a:gd name="T16" fmla="*/ 24 w 90"/>
                    <a:gd name="T17" fmla="*/ 37 h 52"/>
                    <a:gd name="T18" fmla="*/ 53 w 90"/>
                    <a:gd name="T19" fmla="*/ 37 h 52"/>
                    <a:gd name="T20" fmla="*/ 54 w 90"/>
                    <a:gd name="T21" fmla="*/ 37 h 52"/>
                    <a:gd name="T22" fmla="*/ 54 w 90"/>
                    <a:gd name="T23" fmla="*/ 52 h 52"/>
                    <a:gd name="T24" fmla="*/ 90 w 90"/>
                    <a:gd name="T25" fmla="*/ 28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0" h="52">
                      <a:moveTo>
                        <a:pt x="90" y="28"/>
                      </a:moveTo>
                      <a:cubicBezTo>
                        <a:pt x="54" y="4"/>
                        <a:pt x="54" y="4"/>
                        <a:pt x="54" y="4"/>
                      </a:cubicBezTo>
                      <a:cubicBezTo>
                        <a:pt x="54" y="19"/>
                        <a:pt x="54" y="19"/>
                        <a:pt x="54" y="19"/>
                      </a:cubicBezTo>
                      <a:cubicBezTo>
                        <a:pt x="53" y="19"/>
                        <a:pt x="53" y="19"/>
                        <a:pt x="53" y="19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17" y="34"/>
                        <a:pt x="17" y="34"/>
                        <a:pt x="17" y="34"/>
                      </a:cubicBezTo>
                      <a:cubicBezTo>
                        <a:pt x="18" y="36"/>
                        <a:pt x="21" y="37"/>
                        <a:pt x="24" y="37"/>
                      </a:cubicBezTo>
                      <a:cubicBezTo>
                        <a:pt x="53" y="37"/>
                        <a:pt x="53" y="37"/>
                        <a:pt x="53" y="37"/>
                      </a:cubicBezTo>
                      <a:cubicBezTo>
                        <a:pt x="54" y="37"/>
                        <a:pt x="54" y="37"/>
                        <a:pt x="54" y="37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lnTo>
                        <a:pt x="90" y="2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7" tIns="45719" rIns="91437" bIns="4571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80" name="Freeform 40"/>
                <p:cNvSpPr>
                  <a:spLocks/>
                </p:cNvSpPr>
                <p:nvPr/>
              </p:nvSpPr>
              <p:spPr bwMode="auto">
                <a:xfrm>
                  <a:off x="8523873" y="2944040"/>
                  <a:ext cx="138773" cy="84804"/>
                </a:xfrm>
                <a:custGeom>
                  <a:avLst/>
                  <a:gdLst>
                    <a:gd name="T0" fmla="*/ 39 w 62"/>
                    <a:gd name="T1" fmla="*/ 0 h 37"/>
                    <a:gd name="T2" fmla="*/ 9 w 62"/>
                    <a:gd name="T3" fmla="*/ 0 h 37"/>
                    <a:gd name="T4" fmla="*/ 0 w 62"/>
                    <a:gd name="T5" fmla="*/ 9 h 37"/>
                    <a:gd name="T6" fmla="*/ 9 w 62"/>
                    <a:gd name="T7" fmla="*/ 18 h 37"/>
                    <a:gd name="T8" fmla="*/ 34 w 62"/>
                    <a:gd name="T9" fmla="*/ 18 h 37"/>
                    <a:gd name="T10" fmla="*/ 50 w 62"/>
                    <a:gd name="T11" fmla="*/ 37 h 37"/>
                    <a:gd name="T12" fmla="*/ 62 w 62"/>
                    <a:gd name="T13" fmla="*/ 23 h 37"/>
                    <a:gd name="T14" fmla="*/ 45 w 62"/>
                    <a:gd name="T15" fmla="*/ 3 h 37"/>
                    <a:gd name="T16" fmla="*/ 39 w 62"/>
                    <a:gd name="T1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2" h="37">
                      <a:moveTo>
                        <a:pt x="39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4"/>
                        <a:pt x="0" y="9"/>
                      </a:cubicBezTo>
                      <a:cubicBezTo>
                        <a:pt x="0" y="14"/>
                        <a:pt x="4" y="18"/>
                        <a:pt x="9" y="18"/>
                      </a:cubicBezTo>
                      <a:cubicBezTo>
                        <a:pt x="34" y="18"/>
                        <a:pt x="34" y="18"/>
                        <a:pt x="34" y="18"/>
                      </a:cubicBezTo>
                      <a:cubicBezTo>
                        <a:pt x="50" y="37"/>
                        <a:pt x="50" y="37"/>
                        <a:pt x="50" y="37"/>
                      </a:cubicBezTo>
                      <a:cubicBezTo>
                        <a:pt x="62" y="23"/>
                        <a:pt x="62" y="23"/>
                        <a:pt x="62" y="23"/>
                      </a:cubicBezTo>
                      <a:cubicBezTo>
                        <a:pt x="45" y="3"/>
                        <a:pt x="45" y="3"/>
                        <a:pt x="45" y="3"/>
                      </a:cubicBezTo>
                      <a:cubicBezTo>
                        <a:pt x="44" y="1"/>
                        <a:pt x="41" y="0"/>
                        <a:pt x="39" y="0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7" tIns="45719" rIns="91437" bIns="4571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81" name="Freeform 41"/>
                <p:cNvSpPr>
                  <a:spLocks/>
                </p:cNvSpPr>
                <p:nvPr/>
              </p:nvSpPr>
              <p:spPr bwMode="auto">
                <a:xfrm>
                  <a:off x="8521304" y="2910631"/>
                  <a:ext cx="362350" cy="226143"/>
                </a:xfrm>
                <a:custGeom>
                  <a:avLst/>
                  <a:gdLst>
                    <a:gd name="T0" fmla="*/ 160 w 160"/>
                    <a:gd name="T1" fmla="*/ 24 h 99"/>
                    <a:gd name="T2" fmla="*/ 124 w 160"/>
                    <a:gd name="T3" fmla="*/ 0 h 99"/>
                    <a:gd name="T4" fmla="*/ 124 w 160"/>
                    <a:gd name="T5" fmla="*/ 15 h 99"/>
                    <a:gd name="T6" fmla="*/ 123 w 160"/>
                    <a:gd name="T7" fmla="*/ 15 h 99"/>
                    <a:gd name="T8" fmla="*/ 94 w 160"/>
                    <a:gd name="T9" fmla="*/ 15 h 99"/>
                    <a:gd name="T10" fmla="*/ 87 w 160"/>
                    <a:gd name="T11" fmla="*/ 18 h 99"/>
                    <a:gd name="T12" fmla="*/ 35 w 160"/>
                    <a:gd name="T13" fmla="*/ 81 h 99"/>
                    <a:gd name="T14" fmla="*/ 9 w 160"/>
                    <a:gd name="T15" fmla="*/ 81 h 99"/>
                    <a:gd name="T16" fmla="*/ 0 w 160"/>
                    <a:gd name="T17" fmla="*/ 90 h 99"/>
                    <a:gd name="T18" fmla="*/ 9 w 160"/>
                    <a:gd name="T19" fmla="*/ 99 h 99"/>
                    <a:gd name="T20" fmla="*/ 40 w 160"/>
                    <a:gd name="T21" fmla="*/ 99 h 99"/>
                    <a:gd name="T22" fmla="*/ 46 w 160"/>
                    <a:gd name="T23" fmla="*/ 96 h 99"/>
                    <a:gd name="T24" fmla="*/ 98 w 160"/>
                    <a:gd name="T25" fmla="*/ 33 h 99"/>
                    <a:gd name="T26" fmla="*/ 123 w 160"/>
                    <a:gd name="T27" fmla="*/ 33 h 99"/>
                    <a:gd name="T28" fmla="*/ 124 w 160"/>
                    <a:gd name="T29" fmla="*/ 33 h 99"/>
                    <a:gd name="T30" fmla="*/ 124 w 160"/>
                    <a:gd name="T31" fmla="*/ 48 h 99"/>
                    <a:gd name="T32" fmla="*/ 160 w 160"/>
                    <a:gd name="T33" fmla="*/ 24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0" h="99">
                      <a:moveTo>
                        <a:pt x="160" y="24"/>
                      </a:moveTo>
                      <a:cubicBezTo>
                        <a:pt x="124" y="0"/>
                        <a:pt x="124" y="0"/>
                        <a:pt x="124" y="0"/>
                      </a:cubicBezTo>
                      <a:cubicBezTo>
                        <a:pt x="124" y="15"/>
                        <a:pt x="124" y="15"/>
                        <a:pt x="124" y="15"/>
                      </a:cubicBezTo>
                      <a:cubicBezTo>
                        <a:pt x="123" y="15"/>
                        <a:pt x="123" y="15"/>
                        <a:pt x="123" y="15"/>
                      </a:cubicBezTo>
                      <a:cubicBezTo>
                        <a:pt x="94" y="15"/>
                        <a:pt x="94" y="15"/>
                        <a:pt x="94" y="15"/>
                      </a:cubicBezTo>
                      <a:cubicBezTo>
                        <a:pt x="91" y="15"/>
                        <a:pt x="88" y="16"/>
                        <a:pt x="87" y="18"/>
                      </a:cubicBezTo>
                      <a:cubicBezTo>
                        <a:pt x="35" y="81"/>
                        <a:pt x="35" y="81"/>
                        <a:pt x="35" y="81"/>
                      </a:cubicBezTo>
                      <a:cubicBezTo>
                        <a:pt x="9" y="81"/>
                        <a:pt x="9" y="81"/>
                        <a:pt x="9" y="81"/>
                      </a:cubicBezTo>
                      <a:cubicBezTo>
                        <a:pt x="5" y="81"/>
                        <a:pt x="0" y="85"/>
                        <a:pt x="0" y="90"/>
                      </a:cubicBezTo>
                      <a:cubicBezTo>
                        <a:pt x="0" y="95"/>
                        <a:pt x="5" y="99"/>
                        <a:pt x="9" y="99"/>
                      </a:cubicBezTo>
                      <a:cubicBezTo>
                        <a:pt x="40" y="99"/>
                        <a:pt x="40" y="99"/>
                        <a:pt x="40" y="99"/>
                      </a:cubicBezTo>
                      <a:cubicBezTo>
                        <a:pt x="42" y="99"/>
                        <a:pt x="45" y="98"/>
                        <a:pt x="46" y="96"/>
                      </a:cubicBezTo>
                      <a:cubicBezTo>
                        <a:pt x="98" y="33"/>
                        <a:pt x="98" y="33"/>
                        <a:pt x="98" y="33"/>
                      </a:cubicBezTo>
                      <a:cubicBezTo>
                        <a:pt x="123" y="33"/>
                        <a:pt x="123" y="33"/>
                        <a:pt x="123" y="33"/>
                      </a:cubicBezTo>
                      <a:cubicBezTo>
                        <a:pt x="124" y="33"/>
                        <a:pt x="124" y="33"/>
                        <a:pt x="124" y="33"/>
                      </a:cubicBezTo>
                      <a:cubicBezTo>
                        <a:pt x="124" y="48"/>
                        <a:pt x="124" y="48"/>
                        <a:pt x="124" y="48"/>
                      </a:cubicBezTo>
                      <a:lnTo>
                        <a:pt x="160" y="2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7" tIns="45719" rIns="91437" bIns="4571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1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564" name="组合 563"/>
            <p:cNvGrpSpPr/>
            <p:nvPr/>
          </p:nvGrpSpPr>
          <p:grpSpPr>
            <a:xfrm>
              <a:off x="4865045" y="5975211"/>
              <a:ext cx="323248" cy="251798"/>
              <a:chOff x="9963150" y="5383213"/>
              <a:chExt cx="731838" cy="860425"/>
            </a:xfrm>
            <a:solidFill>
              <a:schemeClr val="bg1"/>
            </a:solidFill>
          </p:grpSpPr>
          <p:sp>
            <p:nvSpPr>
              <p:cNvPr id="565" name="Freeform 904"/>
              <p:cNvSpPr>
                <a:spLocks noEditPoints="1"/>
              </p:cNvSpPr>
              <p:nvPr/>
            </p:nvSpPr>
            <p:spPr bwMode="auto">
              <a:xfrm>
                <a:off x="10279063" y="5534025"/>
                <a:ext cx="42863" cy="44450"/>
              </a:xfrm>
              <a:custGeom>
                <a:avLst/>
                <a:gdLst/>
                <a:ahLst/>
                <a:cxnLst>
                  <a:cxn ang="0">
                    <a:pos x="9" y="28"/>
                  </a:cxn>
                  <a:cxn ang="0">
                    <a:pos x="8" y="28"/>
                  </a:cxn>
                  <a:cxn ang="0">
                    <a:pos x="3" y="23"/>
                  </a:cxn>
                  <a:cxn ang="0">
                    <a:pos x="1" y="23"/>
                  </a:cxn>
                  <a:cxn ang="0">
                    <a:pos x="4" y="2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3"/>
                  </a:cxn>
                  <a:cxn ang="0">
                    <a:pos x="0" y="11"/>
                  </a:cxn>
                  <a:cxn ang="0">
                    <a:pos x="4" y="10"/>
                  </a:cxn>
                  <a:cxn ang="0">
                    <a:pos x="1" y="7"/>
                  </a:cxn>
                  <a:cxn ang="0">
                    <a:pos x="3" y="7"/>
                  </a:cxn>
                  <a:cxn ang="0">
                    <a:pos x="6" y="8"/>
                  </a:cxn>
                  <a:cxn ang="0">
                    <a:pos x="8" y="2"/>
                  </a:cxn>
                  <a:cxn ang="0">
                    <a:pos x="8" y="2"/>
                  </a:cxn>
                  <a:cxn ang="0">
                    <a:pos x="13" y="5"/>
                  </a:cxn>
                  <a:cxn ang="0">
                    <a:pos x="14" y="0"/>
                  </a:cxn>
                  <a:cxn ang="0">
                    <a:pos x="23" y="3"/>
                  </a:cxn>
                  <a:cxn ang="0">
                    <a:pos x="24" y="3"/>
                  </a:cxn>
                  <a:cxn ang="0">
                    <a:pos x="27" y="15"/>
                  </a:cxn>
                  <a:cxn ang="0">
                    <a:pos x="23" y="20"/>
                  </a:cxn>
                  <a:cxn ang="0">
                    <a:pos x="23" y="25"/>
                  </a:cxn>
                  <a:cxn ang="0">
                    <a:pos x="18" y="23"/>
                  </a:cxn>
                  <a:cxn ang="0">
                    <a:pos x="14" y="28"/>
                  </a:cxn>
                  <a:cxn ang="0">
                    <a:pos x="13" y="25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19" y="23"/>
                  </a:cxn>
                  <a:cxn ang="0">
                    <a:pos x="18" y="16"/>
                  </a:cxn>
                  <a:cxn ang="0">
                    <a:pos x="19" y="16"/>
                  </a:cxn>
                  <a:cxn ang="0">
                    <a:pos x="19" y="16"/>
                  </a:cxn>
                  <a:cxn ang="0">
                    <a:pos x="19" y="15"/>
                  </a:cxn>
                  <a:cxn ang="0">
                    <a:pos x="19" y="15"/>
                  </a:cxn>
                  <a:cxn ang="0">
                    <a:pos x="19" y="13"/>
                  </a:cxn>
                  <a:cxn ang="0">
                    <a:pos x="19" y="13"/>
                  </a:cxn>
                  <a:cxn ang="0">
                    <a:pos x="21" y="8"/>
                  </a:cxn>
                  <a:cxn ang="0">
                    <a:pos x="21" y="7"/>
                  </a:cxn>
                  <a:cxn ang="0">
                    <a:pos x="19" y="5"/>
                  </a:cxn>
                  <a:cxn ang="0">
                    <a:pos x="18" y="5"/>
                  </a:cxn>
                  <a:cxn ang="0">
                    <a:pos x="16" y="5"/>
                  </a:cxn>
                  <a:cxn ang="0">
                    <a:pos x="14" y="8"/>
                  </a:cxn>
                  <a:cxn ang="0">
                    <a:pos x="13" y="8"/>
                  </a:cxn>
                  <a:cxn ang="0">
                    <a:pos x="8" y="5"/>
                  </a:cxn>
                  <a:cxn ang="0">
                    <a:pos x="8" y="7"/>
                  </a:cxn>
                  <a:cxn ang="0">
                    <a:pos x="8" y="13"/>
                  </a:cxn>
                  <a:cxn ang="0">
                    <a:pos x="8" y="15"/>
                  </a:cxn>
                  <a:cxn ang="0">
                    <a:pos x="8" y="15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11" y="20"/>
                  </a:cxn>
                  <a:cxn ang="0">
                    <a:pos x="11" y="20"/>
                  </a:cxn>
                  <a:cxn ang="0">
                    <a:pos x="13" y="20"/>
                  </a:cxn>
                  <a:cxn ang="0">
                    <a:pos x="13" y="20"/>
                  </a:cxn>
                </a:cxnLst>
                <a:rect l="0" t="0" r="r" b="b"/>
                <a:pathLst>
                  <a:path w="27" h="28">
                    <a:moveTo>
                      <a:pt x="14" y="28"/>
                    </a:moveTo>
                    <a:lnTo>
                      <a:pt x="9" y="28"/>
                    </a:lnTo>
                    <a:lnTo>
                      <a:pt x="11" y="23"/>
                    </a:lnTo>
                    <a:lnTo>
                      <a:pt x="8" y="28"/>
                    </a:lnTo>
                    <a:lnTo>
                      <a:pt x="4" y="25"/>
                    </a:lnTo>
                    <a:lnTo>
                      <a:pt x="3" y="23"/>
                    </a:lnTo>
                    <a:lnTo>
                      <a:pt x="6" y="20"/>
                    </a:lnTo>
                    <a:lnTo>
                      <a:pt x="1" y="23"/>
                    </a:lnTo>
                    <a:lnTo>
                      <a:pt x="1" y="21"/>
                    </a:lnTo>
                    <a:lnTo>
                      <a:pt x="4" y="20"/>
                    </a:lnTo>
                    <a:lnTo>
                      <a:pt x="1" y="21"/>
                    </a:lnTo>
                    <a:lnTo>
                      <a:pt x="0" y="16"/>
                    </a:lnTo>
                    <a:lnTo>
                      <a:pt x="4" y="16"/>
                    </a:lnTo>
                    <a:lnTo>
                      <a:pt x="0" y="16"/>
                    </a:lnTo>
                    <a:lnTo>
                      <a:pt x="0" y="15"/>
                    </a:lnTo>
                    <a:lnTo>
                      <a:pt x="0" y="13"/>
                    </a:lnTo>
                    <a:lnTo>
                      <a:pt x="4" y="13"/>
                    </a:lnTo>
                    <a:lnTo>
                      <a:pt x="0" y="11"/>
                    </a:lnTo>
                    <a:lnTo>
                      <a:pt x="1" y="8"/>
                    </a:lnTo>
                    <a:lnTo>
                      <a:pt x="4" y="10"/>
                    </a:lnTo>
                    <a:lnTo>
                      <a:pt x="1" y="7"/>
                    </a:lnTo>
                    <a:lnTo>
                      <a:pt x="1" y="7"/>
                    </a:lnTo>
                    <a:lnTo>
                      <a:pt x="6" y="8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6" y="8"/>
                    </a:lnTo>
                    <a:lnTo>
                      <a:pt x="3" y="5"/>
                    </a:lnTo>
                    <a:lnTo>
                      <a:pt x="8" y="2"/>
                    </a:lnTo>
                    <a:lnTo>
                      <a:pt x="9" y="5"/>
                    </a:lnTo>
                    <a:lnTo>
                      <a:pt x="8" y="2"/>
                    </a:lnTo>
                    <a:lnTo>
                      <a:pt x="11" y="0"/>
                    </a:lnTo>
                    <a:lnTo>
                      <a:pt x="13" y="5"/>
                    </a:lnTo>
                    <a:lnTo>
                      <a:pt x="13" y="0"/>
                    </a:lnTo>
                    <a:lnTo>
                      <a:pt x="14" y="0"/>
                    </a:lnTo>
                    <a:lnTo>
                      <a:pt x="23" y="3"/>
                    </a:lnTo>
                    <a:lnTo>
                      <a:pt x="23" y="3"/>
                    </a:lnTo>
                    <a:lnTo>
                      <a:pt x="21" y="7"/>
                    </a:lnTo>
                    <a:lnTo>
                      <a:pt x="24" y="3"/>
                    </a:lnTo>
                    <a:lnTo>
                      <a:pt x="26" y="8"/>
                    </a:lnTo>
                    <a:lnTo>
                      <a:pt x="27" y="15"/>
                    </a:lnTo>
                    <a:lnTo>
                      <a:pt x="26" y="21"/>
                    </a:lnTo>
                    <a:lnTo>
                      <a:pt x="23" y="20"/>
                    </a:lnTo>
                    <a:lnTo>
                      <a:pt x="26" y="21"/>
                    </a:lnTo>
                    <a:lnTo>
                      <a:pt x="23" y="25"/>
                    </a:lnTo>
                    <a:lnTo>
                      <a:pt x="19" y="26"/>
                    </a:lnTo>
                    <a:lnTo>
                      <a:pt x="18" y="23"/>
                    </a:lnTo>
                    <a:lnTo>
                      <a:pt x="19" y="28"/>
                    </a:lnTo>
                    <a:lnTo>
                      <a:pt x="14" y="28"/>
                    </a:lnTo>
                    <a:close/>
                    <a:moveTo>
                      <a:pt x="13" y="20"/>
                    </a:moveTo>
                    <a:lnTo>
                      <a:pt x="13" y="25"/>
                    </a:lnTo>
                    <a:lnTo>
                      <a:pt x="13" y="20"/>
                    </a:lnTo>
                    <a:lnTo>
                      <a:pt x="16" y="20"/>
                    </a:lnTo>
                    <a:lnTo>
                      <a:pt x="18" y="23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19" y="23"/>
                    </a:lnTo>
                    <a:lnTo>
                      <a:pt x="18" y="18"/>
                    </a:lnTo>
                    <a:lnTo>
                      <a:pt x="18" y="16"/>
                    </a:lnTo>
                    <a:lnTo>
                      <a:pt x="23" y="18"/>
                    </a:lnTo>
                    <a:lnTo>
                      <a:pt x="19" y="16"/>
                    </a:lnTo>
                    <a:lnTo>
                      <a:pt x="23" y="18"/>
                    </a:lnTo>
                    <a:lnTo>
                      <a:pt x="19" y="16"/>
                    </a:lnTo>
                    <a:lnTo>
                      <a:pt x="23" y="16"/>
                    </a:lnTo>
                    <a:lnTo>
                      <a:pt x="19" y="15"/>
                    </a:lnTo>
                    <a:lnTo>
                      <a:pt x="23" y="15"/>
                    </a:lnTo>
                    <a:lnTo>
                      <a:pt x="19" y="15"/>
                    </a:lnTo>
                    <a:lnTo>
                      <a:pt x="23" y="13"/>
                    </a:lnTo>
                    <a:lnTo>
                      <a:pt x="19" y="13"/>
                    </a:lnTo>
                    <a:lnTo>
                      <a:pt x="23" y="11"/>
                    </a:lnTo>
                    <a:lnTo>
                      <a:pt x="19" y="13"/>
                    </a:lnTo>
                    <a:lnTo>
                      <a:pt x="18" y="11"/>
                    </a:lnTo>
                    <a:lnTo>
                      <a:pt x="21" y="8"/>
                    </a:lnTo>
                    <a:lnTo>
                      <a:pt x="18" y="10"/>
                    </a:lnTo>
                    <a:lnTo>
                      <a:pt x="21" y="7"/>
                    </a:lnTo>
                    <a:lnTo>
                      <a:pt x="18" y="10"/>
                    </a:lnTo>
                    <a:lnTo>
                      <a:pt x="19" y="5"/>
                    </a:lnTo>
                    <a:lnTo>
                      <a:pt x="16" y="8"/>
                    </a:lnTo>
                    <a:lnTo>
                      <a:pt x="18" y="5"/>
                    </a:lnTo>
                    <a:lnTo>
                      <a:pt x="16" y="8"/>
                    </a:lnTo>
                    <a:lnTo>
                      <a:pt x="16" y="5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13" y="5"/>
                    </a:lnTo>
                    <a:lnTo>
                      <a:pt x="13" y="8"/>
                    </a:lnTo>
                    <a:lnTo>
                      <a:pt x="11" y="8"/>
                    </a:lnTo>
                    <a:lnTo>
                      <a:pt x="8" y="5"/>
                    </a:lnTo>
                    <a:lnTo>
                      <a:pt x="11" y="10"/>
                    </a:lnTo>
                    <a:lnTo>
                      <a:pt x="8" y="7"/>
                    </a:lnTo>
                    <a:lnTo>
                      <a:pt x="9" y="10"/>
                    </a:lnTo>
                    <a:lnTo>
                      <a:pt x="8" y="13"/>
                    </a:lnTo>
                    <a:lnTo>
                      <a:pt x="4" y="13"/>
                    </a:lnTo>
                    <a:lnTo>
                      <a:pt x="8" y="15"/>
                    </a:lnTo>
                    <a:lnTo>
                      <a:pt x="4" y="15"/>
                    </a:lnTo>
                    <a:lnTo>
                      <a:pt x="8" y="15"/>
                    </a:lnTo>
                    <a:lnTo>
                      <a:pt x="4" y="16"/>
                    </a:lnTo>
                    <a:lnTo>
                      <a:pt x="8" y="16"/>
                    </a:lnTo>
                    <a:lnTo>
                      <a:pt x="4" y="18"/>
                    </a:lnTo>
                    <a:lnTo>
                      <a:pt x="8" y="16"/>
                    </a:lnTo>
                    <a:lnTo>
                      <a:pt x="9" y="18"/>
                    </a:lnTo>
                    <a:lnTo>
                      <a:pt x="11" y="20"/>
                    </a:lnTo>
                    <a:lnTo>
                      <a:pt x="9" y="23"/>
                    </a:lnTo>
                    <a:lnTo>
                      <a:pt x="11" y="20"/>
                    </a:lnTo>
                    <a:lnTo>
                      <a:pt x="13" y="20"/>
                    </a:lnTo>
                    <a:lnTo>
                      <a:pt x="13" y="20"/>
                    </a:lnTo>
                    <a:lnTo>
                      <a:pt x="13" y="20"/>
                    </a:lnTo>
                    <a:lnTo>
                      <a:pt x="13" y="20"/>
                    </a:lnTo>
                    <a:lnTo>
                      <a:pt x="13" y="2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6" name="Freeform 905"/>
              <p:cNvSpPr>
                <a:spLocks noEditPoints="1"/>
              </p:cNvSpPr>
              <p:nvPr/>
            </p:nvSpPr>
            <p:spPr bwMode="auto">
              <a:xfrm>
                <a:off x="10291763" y="5768975"/>
                <a:ext cx="403225" cy="466725"/>
              </a:xfrm>
              <a:custGeom>
                <a:avLst/>
                <a:gdLst/>
                <a:ahLst/>
                <a:cxnLst>
                  <a:cxn ang="0">
                    <a:pos x="113" y="287"/>
                  </a:cxn>
                  <a:cxn ang="0">
                    <a:pos x="75" y="261"/>
                  </a:cxn>
                  <a:cxn ang="0">
                    <a:pos x="51" y="240"/>
                  </a:cxn>
                  <a:cxn ang="0">
                    <a:pos x="33" y="218"/>
                  </a:cxn>
                  <a:cxn ang="0">
                    <a:pos x="23" y="200"/>
                  </a:cxn>
                  <a:cxn ang="0">
                    <a:pos x="15" y="177"/>
                  </a:cxn>
                  <a:cxn ang="0">
                    <a:pos x="6" y="131"/>
                  </a:cxn>
                  <a:cxn ang="0">
                    <a:pos x="0" y="47"/>
                  </a:cxn>
                  <a:cxn ang="0">
                    <a:pos x="253" y="47"/>
                  </a:cxn>
                  <a:cxn ang="0">
                    <a:pos x="254" y="85"/>
                  </a:cxn>
                  <a:cxn ang="0">
                    <a:pos x="251" y="130"/>
                  </a:cxn>
                  <a:cxn ang="0">
                    <a:pos x="246" y="161"/>
                  </a:cxn>
                  <a:cxn ang="0">
                    <a:pos x="238" y="184"/>
                  </a:cxn>
                  <a:cxn ang="0">
                    <a:pos x="226" y="207"/>
                  </a:cxn>
                  <a:cxn ang="0">
                    <a:pos x="212" y="228"/>
                  </a:cxn>
                  <a:cxn ang="0">
                    <a:pos x="190" y="250"/>
                  </a:cxn>
                  <a:cxn ang="0">
                    <a:pos x="154" y="277"/>
                  </a:cxn>
                  <a:cxn ang="0">
                    <a:pos x="8" y="54"/>
                  </a:cxn>
                  <a:cxn ang="0">
                    <a:pos x="13" y="123"/>
                  </a:cxn>
                  <a:cxn ang="0">
                    <a:pos x="21" y="167"/>
                  </a:cxn>
                  <a:cxn ang="0">
                    <a:pos x="28" y="190"/>
                  </a:cxn>
                  <a:cxn ang="0">
                    <a:pos x="38" y="210"/>
                  </a:cxn>
                  <a:cxn ang="0">
                    <a:pos x="49" y="227"/>
                  </a:cxn>
                  <a:cxn ang="0">
                    <a:pos x="77" y="251"/>
                  </a:cxn>
                  <a:cxn ang="0">
                    <a:pos x="128" y="284"/>
                  </a:cxn>
                  <a:cxn ang="0">
                    <a:pos x="164" y="259"/>
                  </a:cxn>
                  <a:cxn ang="0">
                    <a:pos x="194" y="235"/>
                  </a:cxn>
                  <a:cxn ang="0">
                    <a:pos x="208" y="217"/>
                  </a:cxn>
                  <a:cxn ang="0">
                    <a:pos x="222" y="197"/>
                  </a:cxn>
                  <a:cxn ang="0">
                    <a:pos x="231" y="176"/>
                  </a:cxn>
                  <a:cxn ang="0">
                    <a:pos x="238" y="153"/>
                  </a:cxn>
                  <a:cxn ang="0">
                    <a:pos x="245" y="112"/>
                  </a:cxn>
                  <a:cxn ang="0">
                    <a:pos x="245" y="54"/>
                  </a:cxn>
                  <a:cxn ang="0">
                    <a:pos x="8" y="54"/>
                  </a:cxn>
                </a:cxnLst>
                <a:rect l="0" t="0" r="r" b="b"/>
                <a:pathLst>
                  <a:path w="254" h="294">
                    <a:moveTo>
                      <a:pt x="128" y="294"/>
                    </a:moveTo>
                    <a:lnTo>
                      <a:pt x="113" y="287"/>
                    </a:lnTo>
                    <a:lnTo>
                      <a:pt x="90" y="273"/>
                    </a:lnTo>
                    <a:lnTo>
                      <a:pt x="75" y="261"/>
                    </a:lnTo>
                    <a:lnTo>
                      <a:pt x="62" y="251"/>
                    </a:lnTo>
                    <a:lnTo>
                      <a:pt x="51" y="240"/>
                    </a:lnTo>
                    <a:lnTo>
                      <a:pt x="39" y="228"/>
                    </a:lnTo>
                    <a:lnTo>
                      <a:pt x="33" y="218"/>
                    </a:lnTo>
                    <a:lnTo>
                      <a:pt x="28" y="210"/>
                    </a:lnTo>
                    <a:lnTo>
                      <a:pt x="23" y="200"/>
                    </a:lnTo>
                    <a:lnTo>
                      <a:pt x="18" y="189"/>
                    </a:lnTo>
                    <a:lnTo>
                      <a:pt x="15" y="177"/>
                    </a:lnTo>
                    <a:lnTo>
                      <a:pt x="10" y="158"/>
                    </a:lnTo>
                    <a:lnTo>
                      <a:pt x="6" y="131"/>
                    </a:lnTo>
                    <a:lnTo>
                      <a:pt x="1" y="89"/>
                    </a:lnTo>
                    <a:lnTo>
                      <a:pt x="0" y="47"/>
                    </a:lnTo>
                    <a:lnTo>
                      <a:pt x="125" y="0"/>
                    </a:lnTo>
                    <a:lnTo>
                      <a:pt x="253" y="47"/>
                    </a:lnTo>
                    <a:lnTo>
                      <a:pt x="254" y="75"/>
                    </a:lnTo>
                    <a:lnTo>
                      <a:pt x="254" y="85"/>
                    </a:lnTo>
                    <a:lnTo>
                      <a:pt x="253" y="112"/>
                    </a:lnTo>
                    <a:lnTo>
                      <a:pt x="251" y="130"/>
                    </a:lnTo>
                    <a:lnTo>
                      <a:pt x="248" y="148"/>
                    </a:lnTo>
                    <a:lnTo>
                      <a:pt x="246" y="161"/>
                    </a:lnTo>
                    <a:lnTo>
                      <a:pt x="241" y="172"/>
                    </a:lnTo>
                    <a:lnTo>
                      <a:pt x="238" y="184"/>
                    </a:lnTo>
                    <a:lnTo>
                      <a:pt x="233" y="195"/>
                    </a:lnTo>
                    <a:lnTo>
                      <a:pt x="226" y="207"/>
                    </a:lnTo>
                    <a:lnTo>
                      <a:pt x="220" y="218"/>
                    </a:lnTo>
                    <a:lnTo>
                      <a:pt x="212" y="228"/>
                    </a:lnTo>
                    <a:lnTo>
                      <a:pt x="203" y="236"/>
                    </a:lnTo>
                    <a:lnTo>
                      <a:pt x="190" y="250"/>
                    </a:lnTo>
                    <a:lnTo>
                      <a:pt x="174" y="264"/>
                    </a:lnTo>
                    <a:lnTo>
                      <a:pt x="154" y="277"/>
                    </a:lnTo>
                    <a:lnTo>
                      <a:pt x="128" y="294"/>
                    </a:lnTo>
                    <a:close/>
                    <a:moveTo>
                      <a:pt x="8" y="54"/>
                    </a:moveTo>
                    <a:lnTo>
                      <a:pt x="10" y="87"/>
                    </a:lnTo>
                    <a:lnTo>
                      <a:pt x="13" y="123"/>
                    </a:lnTo>
                    <a:lnTo>
                      <a:pt x="18" y="149"/>
                    </a:lnTo>
                    <a:lnTo>
                      <a:pt x="21" y="167"/>
                    </a:lnTo>
                    <a:lnTo>
                      <a:pt x="24" y="181"/>
                    </a:lnTo>
                    <a:lnTo>
                      <a:pt x="28" y="190"/>
                    </a:lnTo>
                    <a:lnTo>
                      <a:pt x="33" y="202"/>
                    </a:lnTo>
                    <a:lnTo>
                      <a:pt x="38" y="210"/>
                    </a:lnTo>
                    <a:lnTo>
                      <a:pt x="44" y="218"/>
                    </a:lnTo>
                    <a:lnTo>
                      <a:pt x="49" y="227"/>
                    </a:lnTo>
                    <a:lnTo>
                      <a:pt x="61" y="238"/>
                    </a:lnTo>
                    <a:lnTo>
                      <a:pt x="77" y="251"/>
                    </a:lnTo>
                    <a:lnTo>
                      <a:pt x="95" y="266"/>
                    </a:lnTo>
                    <a:lnTo>
                      <a:pt x="128" y="284"/>
                    </a:lnTo>
                    <a:lnTo>
                      <a:pt x="149" y="271"/>
                    </a:lnTo>
                    <a:lnTo>
                      <a:pt x="164" y="259"/>
                    </a:lnTo>
                    <a:lnTo>
                      <a:pt x="180" y="246"/>
                    </a:lnTo>
                    <a:lnTo>
                      <a:pt x="194" y="235"/>
                    </a:lnTo>
                    <a:lnTo>
                      <a:pt x="202" y="227"/>
                    </a:lnTo>
                    <a:lnTo>
                      <a:pt x="208" y="217"/>
                    </a:lnTo>
                    <a:lnTo>
                      <a:pt x="215" y="208"/>
                    </a:lnTo>
                    <a:lnTo>
                      <a:pt x="222" y="197"/>
                    </a:lnTo>
                    <a:lnTo>
                      <a:pt x="226" y="187"/>
                    </a:lnTo>
                    <a:lnTo>
                      <a:pt x="231" y="176"/>
                    </a:lnTo>
                    <a:lnTo>
                      <a:pt x="235" y="164"/>
                    </a:lnTo>
                    <a:lnTo>
                      <a:pt x="238" y="153"/>
                    </a:lnTo>
                    <a:lnTo>
                      <a:pt x="241" y="135"/>
                    </a:lnTo>
                    <a:lnTo>
                      <a:pt x="245" y="112"/>
                    </a:lnTo>
                    <a:lnTo>
                      <a:pt x="246" y="80"/>
                    </a:lnTo>
                    <a:lnTo>
                      <a:pt x="245" y="54"/>
                    </a:lnTo>
                    <a:lnTo>
                      <a:pt x="125" y="10"/>
                    </a:lnTo>
                    <a:lnTo>
                      <a:pt x="8" y="5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7" name="Freeform 906"/>
              <p:cNvSpPr>
                <a:spLocks noEditPoints="1"/>
              </p:cNvSpPr>
              <p:nvPr/>
            </p:nvSpPr>
            <p:spPr bwMode="auto">
              <a:xfrm>
                <a:off x="10390188" y="5895975"/>
                <a:ext cx="239713" cy="263525"/>
              </a:xfrm>
              <a:custGeom>
                <a:avLst/>
                <a:gdLst/>
                <a:ahLst/>
                <a:cxnLst>
                  <a:cxn ang="0">
                    <a:pos x="64" y="166"/>
                  </a:cxn>
                  <a:cxn ang="0">
                    <a:pos x="45" y="153"/>
                  </a:cxn>
                  <a:cxn ang="0">
                    <a:pos x="38" y="148"/>
                  </a:cxn>
                  <a:cxn ang="0">
                    <a:pos x="25" y="137"/>
                  </a:cxn>
                  <a:cxn ang="0">
                    <a:pos x="15" y="128"/>
                  </a:cxn>
                  <a:cxn ang="0">
                    <a:pos x="7" y="119"/>
                  </a:cxn>
                  <a:cxn ang="0">
                    <a:pos x="2" y="110"/>
                  </a:cxn>
                  <a:cxn ang="0">
                    <a:pos x="0" y="107"/>
                  </a:cxn>
                  <a:cxn ang="0">
                    <a:pos x="151" y="0"/>
                  </a:cxn>
                  <a:cxn ang="0">
                    <a:pos x="150" y="23"/>
                  </a:cxn>
                  <a:cxn ang="0">
                    <a:pos x="148" y="45"/>
                  </a:cxn>
                  <a:cxn ang="0">
                    <a:pos x="145" y="64"/>
                  </a:cxn>
                  <a:cxn ang="0">
                    <a:pos x="140" y="79"/>
                  </a:cxn>
                  <a:cxn ang="0">
                    <a:pos x="135" y="94"/>
                  </a:cxn>
                  <a:cxn ang="0">
                    <a:pos x="132" y="102"/>
                  </a:cxn>
                  <a:cxn ang="0">
                    <a:pos x="127" y="109"/>
                  </a:cxn>
                  <a:cxn ang="0">
                    <a:pos x="118" y="120"/>
                  </a:cxn>
                  <a:cxn ang="0">
                    <a:pos x="107" y="132"/>
                  </a:cxn>
                  <a:cxn ang="0">
                    <a:pos x="94" y="145"/>
                  </a:cxn>
                  <a:cxn ang="0">
                    <a:pos x="79" y="156"/>
                  </a:cxn>
                  <a:cxn ang="0">
                    <a:pos x="64" y="166"/>
                  </a:cxn>
                  <a:cxn ang="0">
                    <a:pos x="12" y="109"/>
                  </a:cxn>
                  <a:cxn ang="0">
                    <a:pos x="17" y="115"/>
                  </a:cxn>
                  <a:cxn ang="0">
                    <a:pos x="25" y="125"/>
                  </a:cxn>
                  <a:cxn ang="0">
                    <a:pos x="36" y="137"/>
                  </a:cxn>
                  <a:cxn ang="0">
                    <a:pos x="64" y="156"/>
                  </a:cxn>
                  <a:cxn ang="0">
                    <a:pos x="74" y="150"/>
                  </a:cxn>
                  <a:cxn ang="0">
                    <a:pos x="92" y="135"/>
                  </a:cxn>
                  <a:cxn ang="0">
                    <a:pos x="105" y="122"/>
                  </a:cxn>
                  <a:cxn ang="0">
                    <a:pos x="114" y="112"/>
                  </a:cxn>
                  <a:cxn ang="0">
                    <a:pos x="120" y="105"/>
                  </a:cxn>
                  <a:cxn ang="0">
                    <a:pos x="125" y="94"/>
                  </a:cxn>
                  <a:cxn ang="0">
                    <a:pos x="130" y="86"/>
                  </a:cxn>
                  <a:cxn ang="0">
                    <a:pos x="133" y="73"/>
                  </a:cxn>
                  <a:cxn ang="0">
                    <a:pos x="137" y="58"/>
                  </a:cxn>
                  <a:cxn ang="0">
                    <a:pos x="140" y="43"/>
                  </a:cxn>
                  <a:cxn ang="0">
                    <a:pos x="141" y="33"/>
                  </a:cxn>
                  <a:cxn ang="0">
                    <a:pos x="141" y="17"/>
                  </a:cxn>
                  <a:cxn ang="0">
                    <a:pos x="12" y="109"/>
                  </a:cxn>
                </a:cxnLst>
                <a:rect l="0" t="0" r="r" b="b"/>
                <a:pathLst>
                  <a:path w="151" h="166">
                    <a:moveTo>
                      <a:pt x="64" y="166"/>
                    </a:moveTo>
                    <a:lnTo>
                      <a:pt x="45" y="153"/>
                    </a:lnTo>
                    <a:lnTo>
                      <a:pt x="38" y="148"/>
                    </a:lnTo>
                    <a:lnTo>
                      <a:pt x="25" y="137"/>
                    </a:lnTo>
                    <a:lnTo>
                      <a:pt x="15" y="128"/>
                    </a:lnTo>
                    <a:lnTo>
                      <a:pt x="7" y="119"/>
                    </a:lnTo>
                    <a:lnTo>
                      <a:pt x="2" y="110"/>
                    </a:lnTo>
                    <a:lnTo>
                      <a:pt x="0" y="107"/>
                    </a:lnTo>
                    <a:lnTo>
                      <a:pt x="151" y="0"/>
                    </a:lnTo>
                    <a:lnTo>
                      <a:pt x="150" y="23"/>
                    </a:lnTo>
                    <a:lnTo>
                      <a:pt x="148" y="45"/>
                    </a:lnTo>
                    <a:lnTo>
                      <a:pt x="145" y="64"/>
                    </a:lnTo>
                    <a:lnTo>
                      <a:pt x="140" y="79"/>
                    </a:lnTo>
                    <a:lnTo>
                      <a:pt x="135" y="94"/>
                    </a:lnTo>
                    <a:lnTo>
                      <a:pt x="132" y="102"/>
                    </a:lnTo>
                    <a:lnTo>
                      <a:pt x="127" y="109"/>
                    </a:lnTo>
                    <a:lnTo>
                      <a:pt x="118" y="120"/>
                    </a:lnTo>
                    <a:lnTo>
                      <a:pt x="107" y="132"/>
                    </a:lnTo>
                    <a:lnTo>
                      <a:pt x="94" y="145"/>
                    </a:lnTo>
                    <a:lnTo>
                      <a:pt x="79" y="156"/>
                    </a:lnTo>
                    <a:lnTo>
                      <a:pt x="64" y="166"/>
                    </a:lnTo>
                    <a:close/>
                    <a:moveTo>
                      <a:pt x="12" y="109"/>
                    </a:moveTo>
                    <a:lnTo>
                      <a:pt x="17" y="115"/>
                    </a:lnTo>
                    <a:lnTo>
                      <a:pt x="25" y="125"/>
                    </a:lnTo>
                    <a:lnTo>
                      <a:pt x="36" y="137"/>
                    </a:lnTo>
                    <a:lnTo>
                      <a:pt x="64" y="156"/>
                    </a:lnTo>
                    <a:lnTo>
                      <a:pt x="74" y="150"/>
                    </a:lnTo>
                    <a:lnTo>
                      <a:pt x="92" y="135"/>
                    </a:lnTo>
                    <a:lnTo>
                      <a:pt x="105" y="122"/>
                    </a:lnTo>
                    <a:lnTo>
                      <a:pt x="114" y="112"/>
                    </a:lnTo>
                    <a:lnTo>
                      <a:pt x="120" y="105"/>
                    </a:lnTo>
                    <a:lnTo>
                      <a:pt x="125" y="94"/>
                    </a:lnTo>
                    <a:lnTo>
                      <a:pt x="130" y="86"/>
                    </a:lnTo>
                    <a:lnTo>
                      <a:pt x="133" y="73"/>
                    </a:lnTo>
                    <a:lnTo>
                      <a:pt x="137" y="58"/>
                    </a:lnTo>
                    <a:lnTo>
                      <a:pt x="140" y="43"/>
                    </a:lnTo>
                    <a:lnTo>
                      <a:pt x="141" y="33"/>
                    </a:lnTo>
                    <a:lnTo>
                      <a:pt x="141" y="17"/>
                    </a:lnTo>
                    <a:lnTo>
                      <a:pt x="12" y="109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8" name="Freeform 907"/>
              <p:cNvSpPr>
                <a:spLocks noEditPoints="1"/>
              </p:cNvSpPr>
              <p:nvPr/>
            </p:nvSpPr>
            <p:spPr bwMode="auto">
              <a:xfrm>
                <a:off x="10358438" y="5838825"/>
                <a:ext cx="258763" cy="211138"/>
              </a:xfrm>
              <a:custGeom>
                <a:avLst/>
                <a:gdLst/>
                <a:ahLst/>
                <a:cxnLst>
                  <a:cxn ang="0">
                    <a:pos x="15" y="133"/>
                  </a:cxn>
                  <a:cxn ang="0">
                    <a:pos x="14" y="127"/>
                  </a:cxn>
                  <a:cxn ang="0">
                    <a:pos x="10" y="110"/>
                  </a:cxn>
                  <a:cxn ang="0">
                    <a:pos x="7" y="94"/>
                  </a:cxn>
                  <a:cxn ang="0">
                    <a:pos x="4" y="81"/>
                  </a:cxn>
                  <a:cxn ang="0">
                    <a:pos x="0" y="31"/>
                  </a:cxn>
                  <a:cxn ang="0">
                    <a:pos x="83" y="0"/>
                  </a:cxn>
                  <a:cxn ang="0">
                    <a:pos x="163" y="30"/>
                  </a:cxn>
                  <a:cxn ang="0">
                    <a:pos x="15" y="133"/>
                  </a:cxn>
                  <a:cxn ang="0">
                    <a:pos x="9" y="38"/>
                  </a:cxn>
                  <a:cxn ang="0">
                    <a:pos x="12" y="68"/>
                  </a:cxn>
                  <a:cxn ang="0">
                    <a:pos x="14" y="81"/>
                  </a:cxn>
                  <a:cxn ang="0">
                    <a:pos x="17" y="104"/>
                  </a:cxn>
                  <a:cxn ang="0">
                    <a:pos x="20" y="118"/>
                  </a:cxn>
                  <a:cxn ang="0">
                    <a:pos x="145" y="31"/>
                  </a:cxn>
                  <a:cxn ang="0">
                    <a:pos x="83" y="10"/>
                  </a:cxn>
                  <a:cxn ang="0">
                    <a:pos x="9" y="38"/>
                  </a:cxn>
                </a:cxnLst>
                <a:rect l="0" t="0" r="r" b="b"/>
                <a:pathLst>
                  <a:path w="163" h="133">
                    <a:moveTo>
                      <a:pt x="15" y="133"/>
                    </a:moveTo>
                    <a:lnTo>
                      <a:pt x="14" y="127"/>
                    </a:lnTo>
                    <a:lnTo>
                      <a:pt x="10" y="110"/>
                    </a:lnTo>
                    <a:lnTo>
                      <a:pt x="7" y="94"/>
                    </a:lnTo>
                    <a:lnTo>
                      <a:pt x="4" y="81"/>
                    </a:lnTo>
                    <a:lnTo>
                      <a:pt x="0" y="31"/>
                    </a:lnTo>
                    <a:lnTo>
                      <a:pt x="83" y="0"/>
                    </a:lnTo>
                    <a:lnTo>
                      <a:pt x="163" y="30"/>
                    </a:lnTo>
                    <a:lnTo>
                      <a:pt x="15" y="133"/>
                    </a:lnTo>
                    <a:close/>
                    <a:moveTo>
                      <a:pt x="9" y="38"/>
                    </a:moveTo>
                    <a:lnTo>
                      <a:pt x="12" y="68"/>
                    </a:lnTo>
                    <a:lnTo>
                      <a:pt x="14" y="81"/>
                    </a:lnTo>
                    <a:lnTo>
                      <a:pt x="17" y="104"/>
                    </a:lnTo>
                    <a:lnTo>
                      <a:pt x="20" y="118"/>
                    </a:lnTo>
                    <a:lnTo>
                      <a:pt x="145" y="31"/>
                    </a:lnTo>
                    <a:lnTo>
                      <a:pt x="83" y="10"/>
                    </a:lnTo>
                    <a:lnTo>
                      <a:pt x="9" y="38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9" name="Freeform 908"/>
              <p:cNvSpPr>
                <a:spLocks noEditPoints="1"/>
              </p:cNvSpPr>
              <p:nvPr/>
            </p:nvSpPr>
            <p:spPr bwMode="auto">
              <a:xfrm>
                <a:off x="10037763" y="6061075"/>
                <a:ext cx="68263" cy="69850"/>
              </a:xfrm>
              <a:custGeom>
                <a:avLst/>
                <a:gdLst/>
                <a:ahLst/>
                <a:cxnLst>
                  <a:cxn ang="0">
                    <a:pos x="9" y="44"/>
                  </a:cxn>
                  <a:cxn ang="0">
                    <a:pos x="7" y="44"/>
                  </a:cxn>
                  <a:cxn ang="0">
                    <a:pos x="0" y="36"/>
                  </a:cxn>
                  <a:cxn ang="0">
                    <a:pos x="4" y="34"/>
                  </a:cxn>
                  <a:cxn ang="0">
                    <a:pos x="0" y="33"/>
                  </a:cxn>
                  <a:cxn ang="0">
                    <a:pos x="4" y="3"/>
                  </a:cxn>
                  <a:cxn ang="0">
                    <a:pos x="12" y="0"/>
                  </a:cxn>
                  <a:cxn ang="0">
                    <a:pos x="40" y="3"/>
                  </a:cxn>
                  <a:cxn ang="0">
                    <a:pos x="38" y="10"/>
                  </a:cxn>
                  <a:cxn ang="0">
                    <a:pos x="43" y="10"/>
                  </a:cxn>
                  <a:cxn ang="0">
                    <a:pos x="43" y="11"/>
                  </a:cxn>
                  <a:cxn ang="0">
                    <a:pos x="43" y="34"/>
                  </a:cxn>
                  <a:cxn ang="0">
                    <a:pos x="43" y="34"/>
                  </a:cxn>
                  <a:cxn ang="0">
                    <a:pos x="38" y="36"/>
                  </a:cxn>
                  <a:cxn ang="0">
                    <a:pos x="41" y="39"/>
                  </a:cxn>
                  <a:cxn ang="0">
                    <a:pos x="41" y="41"/>
                  </a:cxn>
                  <a:cxn ang="0">
                    <a:pos x="32" y="44"/>
                  </a:cxn>
                  <a:cxn ang="0">
                    <a:pos x="12" y="36"/>
                  </a:cxn>
                  <a:cxn ang="0">
                    <a:pos x="32" y="39"/>
                  </a:cxn>
                  <a:cxn ang="0">
                    <a:pos x="33" y="36"/>
                  </a:cxn>
                  <a:cxn ang="0">
                    <a:pos x="35" y="33"/>
                  </a:cxn>
                  <a:cxn ang="0">
                    <a:pos x="35" y="11"/>
                  </a:cxn>
                  <a:cxn ang="0">
                    <a:pos x="35" y="10"/>
                  </a:cxn>
                  <a:cxn ang="0">
                    <a:pos x="32" y="10"/>
                  </a:cxn>
                  <a:cxn ang="0">
                    <a:pos x="10" y="5"/>
                  </a:cxn>
                  <a:cxn ang="0">
                    <a:pos x="12" y="10"/>
                  </a:cxn>
                  <a:cxn ang="0">
                    <a:pos x="9" y="5"/>
                  </a:cxn>
                  <a:cxn ang="0">
                    <a:pos x="9" y="10"/>
                  </a:cxn>
                  <a:cxn ang="0">
                    <a:pos x="9" y="11"/>
                  </a:cxn>
                  <a:cxn ang="0">
                    <a:pos x="9" y="11"/>
                  </a:cxn>
                  <a:cxn ang="0">
                    <a:pos x="9" y="34"/>
                  </a:cxn>
                  <a:cxn ang="0">
                    <a:pos x="9" y="34"/>
                  </a:cxn>
                  <a:cxn ang="0">
                    <a:pos x="10" y="34"/>
                  </a:cxn>
                  <a:cxn ang="0">
                    <a:pos x="10" y="36"/>
                  </a:cxn>
                </a:cxnLst>
                <a:rect l="0" t="0" r="r" b="b"/>
                <a:pathLst>
                  <a:path w="43" h="44">
                    <a:moveTo>
                      <a:pt x="32" y="44"/>
                    </a:moveTo>
                    <a:lnTo>
                      <a:pt x="9" y="44"/>
                    </a:lnTo>
                    <a:lnTo>
                      <a:pt x="9" y="39"/>
                    </a:lnTo>
                    <a:lnTo>
                      <a:pt x="7" y="44"/>
                    </a:lnTo>
                    <a:lnTo>
                      <a:pt x="4" y="41"/>
                    </a:lnTo>
                    <a:lnTo>
                      <a:pt x="0" y="36"/>
                    </a:lnTo>
                    <a:lnTo>
                      <a:pt x="0" y="34"/>
                    </a:lnTo>
                    <a:lnTo>
                      <a:pt x="4" y="34"/>
                    </a:lnTo>
                    <a:lnTo>
                      <a:pt x="0" y="34"/>
                    </a:lnTo>
                    <a:lnTo>
                      <a:pt x="0" y="33"/>
                    </a:lnTo>
                    <a:lnTo>
                      <a:pt x="2" y="6"/>
                    </a:lnTo>
                    <a:lnTo>
                      <a:pt x="4" y="3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35" y="1"/>
                    </a:lnTo>
                    <a:lnTo>
                      <a:pt x="40" y="3"/>
                    </a:lnTo>
                    <a:lnTo>
                      <a:pt x="41" y="6"/>
                    </a:lnTo>
                    <a:lnTo>
                      <a:pt x="38" y="10"/>
                    </a:lnTo>
                    <a:lnTo>
                      <a:pt x="43" y="8"/>
                    </a:lnTo>
                    <a:lnTo>
                      <a:pt x="43" y="10"/>
                    </a:lnTo>
                    <a:lnTo>
                      <a:pt x="40" y="11"/>
                    </a:lnTo>
                    <a:lnTo>
                      <a:pt x="43" y="11"/>
                    </a:lnTo>
                    <a:lnTo>
                      <a:pt x="43" y="11"/>
                    </a:lnTo>
                    <a:lnTo>
                      <a:pt x="43" y="34"/>
                    </a:lnTo>
                    <a:lnTo>
                      <a:pt x="40" y="34"/>
                    </a:lnTo>
                    <a:lnTo>
                      <a:pt x="43" y="34"/>
                    </a:lnTo>
                    <a:lnTo>
                      <a:pt x="43" y="38"/>
                    </a:lnTo>
                    <a:lnTo>
                      <a:pt x="38" y="36"/>
                    </a:lnTo>
                    <a:lnTo>
                      <a:pt x="41" y="38"/>
                    </a:lnTo>
                    <a:lnTo>
                      <a:pt x="41" y="39"/>
                    </a:lnTo>
                    <a:lnTo>
                      <a:pt x="38" y="38"/>
                    </a:lnTo>
                    <a:lnTo>
                      <a:pt x="41" y="41"/>
                    </a:lnTo>
                    <a:lnTo>
                      <a:pt x="37" y="43"/>
                    </a:lnTo>
                    <a:lnTo>
                      <a:pt x="32" y="44"/>
                    </a:lnTo>
                    <a:close/>
                    <a:moveTo>
                      <a:pt x="10" y="36"/>
                    </a:moveTo>
                    <a:lnTo>
                      <a:pt x="12" y="36"/>
                    </a:lnTo>
                    <a:lnTo>
                      <a:pt x="32" y="36"/>
                    </a:lnTo>
                    <a:lnTo>
                      <a:pt x="32" y="39"/>
                    </a:lnTo>
                    <a:lnTo>
                      <a:pt x="32" y="36"/>
                    </a:lnTo>
                    <a:lnTo>
                      <a:pt x="33" y="36"/>
                    </a:lnTo>
                    <a:lnTo>
                      <a:pt x="33" y="34"/>
                    </a:lnTo>
                    <a:lnTo>
                      <a:pt x="35" y="33"/>
                    </a:lnTo>
                    <a:lnTo>
                      <a:pt x="35" y="13"/>
                    </a:lnTo>
                    <a:lnTo>
                      <a:pt x="35" y="11"/>
                    </a:lnTo>
                    <a:lnTo>
                      <a:pt x="38" y="8"/>
                    </a:lnTo>
                    <a:lnTo>
                      <a:pt x="35" y="10"/>
                    </a:lnTo>
                    <a:lnTo>
                      <a:pt x="33" y="10"/>
                    </a:lnTo>
                    <a:lnTo>
                      <a:pt x="32" y="10"/>
                    </a:lnTo>
                    <a:lnTo>
                      <a:pt x="12" y="10"/>
                    </a:lnTo>
                    <a:lnTo>
                      <a:pt x="10" y="5"/>
                    </a:lnTo>
                    <a:lnTo>
                      <a:pt x="10" y="6"/>
                    </a:lnTo>
                    <a:lnTo>
                      <a:pt x="12" y="10"/>
                    </a:lnTo>
                    <a:lnTo>
                      <a:pt x="10" y="10"/>
                    </a:lnTo>
                    <a:lnTo>
                      <a:pt x="9" y="5"/>
                    </a:lnTo>
                    <a:lnTo>
                      <a:pt x="10" y="10"/>
                    </a:lnTo>
                    <a:lnTo>
                      <a:pt x="9" y="10"/>
                    </a:lnTo>
                    <a:lnTo>
                      <a:pt x="5" y="8"/>
                    </a:lnTo>
                    <a:lnTo>
                      <a:pt x="9" y="11"/>
                    </a:lnTo>
                    <a:lnTo>
                      <a:pt x="9" y="11"/>
                    </a:lnTo>
                    <a:lnTo>
                      <a:pt x="9" y="11"/>
                    </a:lnTo>
                    <a:lnTo>
                      <a:pt x="9" y="33"/>
                    </a:lnTo>
                    <a:lnTo>
                      <a:pt x="9" y="34"/>
                    </a:lnTo>
                    <a:lnTo>
                      <a:pt x="5" y="36"/>
                    </a:lnTo>
                    <a:lnTo>
                      <a:pt x="9" y="34"/>
                    </a:lnTo>
                    <a:lnTo>
                      <a:pt x="7" y="38"/>
                    </a:lnTo>
                    <a:lnTo>
                      <a:pt x="10" y="34"/>
                    </a:lnTo>
                    <a:lnTo>
                      <a:pt x="7" y="39"/>
                    </a:lnTo>
                    <a:lnTo>
                      <a:pt x="10" y="36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0" name="Freeform 909"/>
              <p:cNvSpPr>
                <a:spLocks noEditPoints="1"/>
              </p:cNvSpPr>
              <p:nvPr/>
            </p:nvSpPr>
            <p:spPr bwMode="auto">
              <a:xfrm>
                <a:off x="10118725" y="6061075"/>
                <a:ext cx="71438" cy="69850"/>
              </a:xfrm>
              <a:custGeom>
                <a:avLst/>
                <a:gdLst/>
                <a:ahLst/>
                <a:cxnLst>
                  <a:cxn ang="0">
                    <a:pos x="9" y="44"/>
                  </a:cxn>
                  <a:cxn ang="0">
                    <a:pos x="9" y="44"/>
                  </a:cxn>
                  <a:cxn ang="0">
                    <a:pos x="2" y="36"/>
                  </a:cxn>
                  <a:cxn ang="0">
                    <a:pos x="5" y="34"/>
                  </a:cxn>
                  <a:cxn ang="0">
                    <a:pos x="0" y="33"/>
                  </a:cxn>
                  <a:cxn ang="0">
                    <a:pos x="5" y="10"/>
                  </a:cxn>
                  <a:cxn ang="0">
                    <a:pos x="4" y="6"/>
                  </a:cxn>
                  <a:cxn ang="0">
                    <a:pos x="9" y="6"/>
                  </a:cxn>
                  <a:cxn ang="0">
                    <a:pos x="13" y="0"/>
                  </a:cxn>
                  <a:cxn ang="0">
                    <a:pos x="41" y="3"/>
                  </a:cxn>
                  <a:cxn ang="0">
                    <a:pos x="38" y="8"/>
                  </a:cxn>
                  <a:cxn ang="0">
                    <a:pos x="43" y="6"/>
                  </a:cxn>
                  <a:cxn ang="0">
                    <a:pos x="43" y="8"/>
                  </a:cxn>
                  <a:cxn ang="0">
                    <a:pos x="40" y="11"/>
                  </a:cxn>
                  <a:cxn ang="0">
                    <a:pos x="45" y="11"/>
                  </a:cxn>
                  <a:cxn ang="0">
                    <a:pos x="40" y="34"/>
                  </a:cxn>
                  <a:cxn ang="0">
                    <a:pos x="43" y="38"/>
                  </a:cxn>
                  <a:cxn ang="0">
                    <a:pos x="43" y="38"/>
                  </a:cxn>
                  <a:cxn ang="0">
                    <a:pos x="38" y="38"/>
                  </a:cxn>
                  <a:cxn ang="0">
                    <a:pos x="38" y="43"/>
                  </a:cxn>
                  <a:cxn ang="0">
                    <a:pos x="33" y="36"/>
                  </a:cxn>
                  <a:cxn ang="0">
                    <a:pos x="33" y="36"/>
                  </a:cxn>
                  <a:cxn ang="0">
                    <a:pos x="36" y="39"/>
                  </a:cxn>
                  <a:cxn ang="0">
                    <a:pos x="38" y="38"/>
                  </a:cxn>
                  <a:cxn ang="0">
                    <a:pos x="38" y="38"/>
                  </a:cxn>
                  <a:cxn ang="0">
                    <a:pos x="36" y="33"/>
                  </a:cxn>
                  <a:cxn ang="0">
                    <a:pos x="36" y="33"/>
                  </a:cxn>
                  <a:cxn ang="0">
                    <a:pos x="35" y="10"/>
                  </a:cxn>
                  <a:cxn ang="0">
                    <a:pos x="33" y="5"/>
                  </a:cxn>
                  <a:cxn ang="0">
                    <a:pos x="13" y="1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9" y="8"/>
                  </a:cxn>
                  <a:cxn ang="0">
                    <a:pos x="10" y="10"/>
                  </a:cxn>
                  <a:cxn ang="0">
                    <a:pos x="10" y="11"/>
                  </a:cxn>
                  <a:cxn ang="0">
                    <a:pos x="10" y="33"/>
                  </a:cxn>
                  <a:cxn ang="0">
                    <a:pos x="10" y="34"/>
                  </a:cxn>
                  <a:cxn ang="0">
                    <a:pos x="10" y="34"/>
                  </a:cxn>
                  <a:cxn ang="0">
                    <a:pos x="10" y="34"/>
                  </a:cxn>
                  <a:cxn ang="0">
                    <a:pos x="33" y="36"/>
                  </a:cxn>
                </a:cxnLst>
                <a:rect l="0" t="0" r="r" b="b"/>
                <a:pathLst>
                  <a:path w="45" h="44">
                    <a:moveTo>
                      <a:pt x="33" y="44"/>
                    </a:moveTo>
                    <a:lnTo>
                      <a:pt x="9" y="44"/>
                    </a:lnTo>
                    <a:lnTo>
                      <a:pt x="10" y="39"/>
                    </a:lnTo>
                    <a:lnTo>
                      <a:pt x="9" y="44"/>
                    </a:lnTo>
                    <a:lnTo>
                      <a:pt x="4" y="41"/>
                    </a:lnTo>
                    <a:lnTo>
                      <a:pt x="2" y="36"/>
                    </a:lnTo>
                    <a:lnTo>
                      <a:pt x="0" y="34"/>
                    </a:lnTo>
                    <a:lnTo>
                      <a:pt x="5" y="34"/>
                    </a:lnTo>
                    <a:lnTo>
                      <a:pt x="0" y="34"/>
                    </a:lnTo>
                    <a:lnTo>
                      <a:pt x="0" y="33"/>
                    </a:lnTo>
                    <a:lnTo>
                      <a:pt x="2" y="10"/>
                    </a:lnTo>
                    <a:lnTo>
                      <a:pt x="5" y="10"/>
                    </a:lnTo>
                    <a:lnTo>
                      <a:pt x="2" y="8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9" y="6"/>
                    </a:lnTo>
                    <a:lnTo>
                      <a:pt x="7" y="1"/>
                    </a:lnTo>
                    <a:lnTo>
                      <a:pt x="13" y="0"/>
                    </a:lnTo>
                    <a:lnTo>
                      <a:pt x="36" y="1"/>
                    </a:lnTo>
                    <a:lnTo>
                      <a:pt x="41" y="3"/>
                    </a:lnTo>
                    <a:lnTo>
                      <a:pt x="41" y="5"/>
                    </a:lnTo>
                    <a:lnTo>
                      <a:pt x="38" y="8"/>
                    </a:lnTo>
                    <a:lnTo>
                      <a:pt x="41" y="5"/>
                    </a:lnTo>
                    <a:lnTo>
                      <a:pt x="43" y="6"/>
                    </a:lnTo>
                    <a:lnTo>
                      <a:pt x="40" y="10"/>
                    </a:lnTo>
                    <a:lnTo>
                      <a:pt x="43" y="8"/>
                    </a:lnTo>
                    <a:lnTo>
                      <a:pt x="45" y="10"/>
                    </a:lnTo>
                    <a:lnTo>
                      <a:pt x="40" y="11"/>
                    </a:lnTo>
                    <a:lnTo>
                      <a:pt x="45" y="11"/>
                    </a:lnTo>
                    <a:lnTo>
                      <a:pt x="45" y="11"/>
                    </a:lnTo>
                    <a:lnTo>
                      <a:pt x="45" y="34"/>
                    </a:lnTo>
                    <a:lnTo>
                      <a:pt x="40" y="34"/>
                    </a:lnTo>
                    <a:lnTo>
                      <a:pt x="45" y="34"/>
                    </a:lnTo>
                    <a:lnTo>
                      <a:pt x="43" y="38"/>
                    </a:lnTo>
                    <a:lnTo>
                      <a:pt x="40" y="36"/>
                    </a:lnTo>
                    <a:lnTo>
                      <a:pt x="43" y="38"/>
                    </a:lnTo>
                    <a:lnTo>
                      <a:pt x="41" y="39"/>
                    </a:lnTo>
                    <a:lnTo>
                      <a:pt x="38" y="38"/>
                    </a:lnTo>
                    <a:lnTo>
                      <a:pt x="41" y="41"/>
                    </a:lnTo>
                    <a:lnTo>
                      <a:pt x="38" y="43"/>
                    </a:lnTo>
                    <a:lnTo>
                      <a:pt x="33" y="44"/>
                    </a:lnTo>
                    <a:close/>
                    <a:moveTo>
                      <a:pt x="33" y="36"/>
                    </a:moveTo>
                    <a:lnTo>
                      <a:pt x="33" y="39"/>
                    </a:lnTo>
                    <a:lnTo>
                      <a:pt x="33" y="36"/>
                    </a:lnTo>
                    <a:lnTo>
                      <a:pt x="33" y="36"/>
                    </a:lnTo>
                    <a:lnTo>
                      <a:pt x="36" y="39"/>
                    </a:lnTo>
                    <a:lnTo>
                      <a:pt x="35" y="34"/>
                    </a:lnTo>
                    <a:lnTo>
                      <a:pt x="38" y="38"/>
                    </a:lnTo>
                    <a:lnTo>
                      <a:pt x="35" y="34"/>
                    </a:lnTo>
                    <a:lnTo>
                      <a:pt x="38" y="38"/>
                    </a:lnTo>
                    <a:lnTo>
                      <a:pt x="35" y="34"/>
                    </a:lnTo>
                    <a:lnTo>
                      <a:pt x="36" y="33"/>
                    </a:lnTo>
                    <a:lnTo>
                      <a:pt x="40" y="34"/>
                    </a:lnTo>
                    <a:lnTo>
                      <a:pt x="36" y="33"/>
                    </a:lnTo>
                    <a:lnTo>
                      <a:pt x="36" y="11"/>
                    </a:lnTo>
                    <a:lnTo>
                      <a:pt x="35" y="10"/>
                    </a:lnTo>
                    <a:lnTo>
                      <a:pt x="33" y="10"/>
                    </a:lnTo>
                    <a:lnTo>
                      <a:pt x="33" y="5"/>
                    </a:lnTo>
                    <a:lnTo>
                      <a:pt x="33" y="10"/>
                    </a:lnTo>
                    <a:lnTo>
                      <a:pt x="13" y="10"/>
                    </a:lnTo>
                    <a:lnTo>
                      <a:pt x="12" y="5"/>
                    </a:lnTo>
                    <a:lnTo>
                      <a:pt x="12" y="10"/>
                    </a:lnTo>
                    <a:lnTo>
                      <a:pt x="10" y="5"/>
                    </a:lnTo>
                    <a:lnTo>
                      <a:pt x="12" y="10"/>
                    </a:lnTo>
                    <a:lnTo>
                      <a:pt x="10" y="10"/>
                    </a:lnTo>
                    <a:lnTo>
                      <a:pt x="9" y="8"/>
                    </a:lnTo>
                    <a:lnTo>
                      <a:pt x="7" y="6"/>
                    </a:lnTo>
                    <a:lnTo>
                      <a:pt x="10" y="10"/>
                    </a:lnTo>
                    <a:lnTo>
                      <a:pt x="5" y="10"/>
                    </a:lnTo>
                    <a:lnTo>
                      <a:pt x="10" y="11"/>
                    </a:lnTo>
                    <a:lnTo>
                      <a:pt x="10" y="11"/>
                    </a:lnTo>
                    <a:lnTo>
                      <a:pt x="10" y="33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7" y="36"/>
                    </a:lnTo>
                    <a:lnTo>
                      <a:pt x="10" y="34"/>
                    </a:lnTo>
                    <a:lnTo>
                      <a:pt x="12" y="36"/>
                    </a:lnTo>
                    <a:lnTo>
                      <a:pt x="33" y="36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1" name="Freeform 910"/>
              <p:cNvSpPr>
                <a:spLocks/>
              </p:cNvSpPr>
              <p:nvPr/>
            </p:nvSpPr>
            <p:spPr bwMode="auto">
              <a:xfrm>
                <a:off x="9963150" y="5383213"/>
                <a:ext cx="468313" cy="860425"/>
              </a:xfrm>
              <a:custGeom>
                <a:avLst/>
                <a:gdLst/>
                <a:ahLst/>
                <a:cxnLst>
                  <a:cxn ang="0">
                    <a:pos x="26" y="542"/>
                  </a:cxn>
                  <a:cxn ang="0">
                    <a:pos x="21" y="542"/>
                  </a:cxn>
                  <a:cxn ang="0">
                    <a:pos x="13" y="539"/>
                  </a:cxn>
                  <a:cxn ang="0">
                    <a:pos x="8" y="534"/>
                  </a:cxn>
                  <a:cxn ang="0">
                    <a:pos x="1" y="527"/>
                  </a:cxn>
                  <a:cxn ang="0">
                    <a:pos x="0" y="519"/>
                  </a:cxn>
                  <a:cxn ang="0">
                    <a:pos x="0" y="514"/>
                  </a:cxn>
                  <a:cxn ang="0">
                    <a:pos x="0" y="24"/>
                  </a:cxn>
                  <a:cxn ang="0">
                    <a:pos x="1" y="18"/>
                  </a:cxn>
                  <a:cxn ang="0">
                    <a:pos x="5" y="11"/>
                  </a:cxn>
                  <a:cxn ang="0">
                    <a:pos x="10" y="6"/>
                  </a:cxn>
                  <a:cxn ang="0">
                    <a:pos x="16" y="1"/>
                  </a:cxn>
                  <a:cxn ang="0">
                    <a:pos x="24" y="0"/>
                  </a:cxn>
                  <a:cxn ang="0">
                    <a:pos x="26" y="0"/>
                  </a:cxn>
                  <a:cxn ang="0">
                    <a:pos x="268" y="0"/>
                  </a:cxn>
                  <a:cxn ang="0">
                    <a:pos x="274" y="1"/>
                  </a:cxn>
                  <a:cxn ang="0">
                    <a:pos x="281" y="3"/>
                  </a:cxn>
                  <a:cxn ang="0">
                    <a:pos x="286" y="8"/>
                  </a:cxn>
                  <a:cxn ang="0">
                    <a:pos x="291" y="13"/>
                  </a:cxn>
                  <a:cxn ang="0">
                    <a:pos x="294" y="19"/>
                  </a:cxn>
                  <a:cxn ang="0">
                    <a:pos x="295" y="26"/>
                  </a:cxn>
                  <a:cxn ang="0">
                    <a:pos x="295" y="28"/>
                  </a:cxn>
                  <a:cxn ang="0">
                    <a:pos x="295" y="253"/>
                  </a:cxn>
                  <a:cxn ang="0">
                    <a:pos x="287" y="253"/>
                  </a:cxn>
                  <a:cxn ang="0">
                    <a:pos x="286" y="24"/>
                  </a:cxn>
                  <a:cxn ang="0">
                    <a:pos x="282" y="16"/>
                  </a:cxn>
                  <a:cxn ang="0">
                    <a:pos x="277" y="11"/>
                  </a:cxn>
                  <a:cxn ang="0">
                    <a:pos x="271" y="10"/>
                  </a:cxn>
                  <a:cxn ang="0">
                    <a:pos x="268" y="8"/>
                  </a:cxn>
                  <a:cxn ang="0">
                    <a:pos x="23" y="10"/>
                  </a:cxn>
                  <a:cxn ang="0">
                    <a:pos x="16" y="13"/>
                  </a:cxn>
                  <a:cxn ang="0">
                    <a:pos x="11" y="18"/>
                  </a:cxn>
                  <a:cxn ang="0">
                    <a:pos x="8" y="24"/>
                  </a:cxn>
                  <a:cxn ang="0">
                    <a:pos x="8" y="28"/>
                  </a:cxn>
                  <a:cxn ang="0">
                    <a:pos x="8" y="517"/>
                  </a:cxn>
                  <a:cxn ang="0">
                    <a:pos x="10" y="524"/>
                  </a:cxn>
                  <a:cxn ang="0">
                    <a:pos x="16" y="530"/>
                  </a:cxn>
                  <a:cxn ang="0">
                    <a:pos x="21" y="532"/>
                  </a:cxn>
                  <a:cxn ang="0">
                    <a:pos x="26" y="534"/>
                  </a:cxn>
                  <a:cxn ang="0">
                    <a:pos x="271" y="534"/>
                  </a:cxn>
                  <a:cxn ang="0">
                    <a:pos x="272" y="542"/>
                  </a:cxn>
                  <a:cxn ang="0">
                    <a:pos x="269" y="542"/>
                  </a:cxn>
                  <a:cxn ang="0">
                    <a:pos x="26" y="542"/>
                  </a:cxn>
                </a:cxnLst>
                <a:rect l="0" t="0" r="r" b="b"/>
                <a:pathLst>
                  <a:path w="295" h="542">
                    <a:moveTo>
                      <a:pt x="26" y="542"/>
                    </a:moveTo>
                    <a:lnTo>
                      <a:pt x="21" y="542"/>
                    </a:lnTo>
                    <a:lnTo>
                      <a:pt x="13" y="539"/>
                    </a:lnTo>
                    <a:lnTo>
                      <a:pt x="8" y="534"/>
                    </a:lnTo>
                    <a:lnTo>
                      <a:pt x="1" y="527"/>
                    </a:lnTo>
                    <a:lnTo>
                      <a:pt x="0" y="519"/>
                    </a:lnTo>
                    <a:lnTo>
                      <a:pt x="0" y="514"/>
                    </a:lnTo>
                    <a:lnTo>
                      <a:pt x="0" y="24"/>
                    </a:lnTo>
                    <a:lnTo>
                      <a:pt x="1" y="18"/>
                    </a:lnTo>
                    <a:lnTo>
                      <a:pt x="5" y="11"/>
                    </a:lnTo>
                    <a:lnTo>
                      <a:pt x="10" y="6"/>
                    </a:lnTo>
                    <a:lnTo>
                      <a:pt x="16" y="1"/>
                    </a:lnTo>
                    <a:lnTo>
                      <a:pt x="24" y="0"/>
                    </a:lnTo>
                    <a:lnTo>
                      <a:pt x="26" y="0"/>
                    </a:lnTo>
                    <a:lnTo>
                      <a:pt x="268" y="0"/>
                    </a:lnTo>
                    <a:lnTo>
                      <a:pt x="274" y="1"/>
                    </a:lnTo>
                    <a:lnTo>
                      <a:pt x="281" y="3"/>
                    </a:lnTo>
                    <a:lnTo>
                      <a:pt x="286" y="8"/>
                    </a:lnTo>
                    <a:lnTo>
                      <a:pt x="291" y="13"/>
                    </a:lnTo>
                    <a:lnTo>
                      <a:pt x="294" y="19"/>
                    </a:lnTo>
                    <a:lnTo>
                      <a:pt x="295" y="26"/>
                    </a:lnTo>
                    <a:lnTo>
                      <a:pt x="295" y="28"/>
                    </a:lnTo>
                    <a:lnTo>
                      <a:pt x="295" y="253"/>
                    </a:lnTo>
                    <a:lnTo>
                      <a:pt x="287" y="253"/>
                    </a:lnTo>
                    <a:lnTo>
                      <a:pt x="286" y="24"/>
                    </a:lnTo>
                    <a:lnTo>
                      <a:pt x="282" y="16"/>
                    </a:lnTo>
                    <a:lnTo>
                      <a:pt x="277" y="11"/>
                    </a:lnTo>
                    <a:lnTo>
                      <a:pt x="271" y="10"/>
                    </a:lnTo>
                    <a:lnTo>
                      <a:pt x="268" y="8"/>
                    </a:lnTo>
                    <a:lnTo>
                      <a:pt x="23" y="10"/>
                    </a:lnTo>
                    <a:lnTo>
                      <a:pt x="16" y="13"/>
                    </a:lnTo>
                    <a:lnTo>
                      <a:pt x="11" y="18"/>
                    </a:lnTo>
                    <a:lnTo>
                      <a:pt x="8" y="24"/>
                    </a:lnTo>
                    <a:lnTo>
                      <a:pt x="8" y="28"/>
                    </a:lnTo>
                    <a:lnTo>
                      <a:pt x="8" y="517"/>
                    </a:lnTo>
                    <a:lnTo>
                      <a:pt x="10" y="524"/>
                    </a:lnTo>
                    <a:lnTo>
                      <a:pt x="16" y="530"/>
                    </a:lnTo>
                    <a:lnTo>
                      <a:pt x="21" y="532"/>
                    </a:lnTo>
                    <a:lnTo>
                      <a:pt x="26" y="534"/>
                    </a:lnTo>
                    <a:lnTo>
                      <a:pt x="271" y="534"/>
                    </a:lnTo>
                    <a:lnTo>
                      <a:pt x="272" y="542"/>
                    </a:lnTo>
                    <a:lnTo>
                      <a:pt x="269" y="542"/>
                    </a:lnTo>
                    <a:lnTo>
                      <a:pt x="26" y="542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2" name="Freeform 911"/>
              <p:cNvSpPr>
                <a:spLocks noEditPoints="1"/>
              </p:cNvSpPr>
              <p:nvPr/>
            </p:nvSpPr>
            <p:spPr bwMode="auto">
              <a:xfrm>
                <a:off x="10033000" y="5502275"/>
                <a:ext cx="328613" cy="104775"/>
              </a:xfrm>
              <a:custGeom>
                <a:avLst/>
                <a:gdLst/>
                <a:ahLst/>
                <a:cxnLst>
                  <a:cxn ang="0">
                    <a:pos x="10" y="66"/>
                  </a:cxn>
                  <a:cxn ang="0">
                    <a:pos x="8" y="64"/>
                  </a:cxn>
                  <a:cxn ang="0">
                    <a:pos x="5" y="63"/>
                  </a:cxn>
                  <a:cxn ang="0">
                    <a:pos x="2" y="59"/>
                  </a:cxn>
                  <a:cxn ang="0">
                    <a:pos x="0" y="53"/>
                  </a:cxn>
                  <a:cxn ang="0">
                    <a:pos x="2" y="10"/>
                  </a:cxn>
                  <a:cxn ang="0">
                    <a:pos x="5" y="5"/>
                  </a:cxn>
                  <a:cxn ang="0">
                    <a:pos x="8" y="2"/>
                  </a:cxn>
                  <a:cxn ang="0">
                    <a:pos x="194" y="0"/>
                  </a:cxn>
                  <a:cxn ang="0">
                    <a:pos x="199" y="2"/>
                  </a:cxn>
                  <a:cxn ang="0">
                    <a:pos x="202" y="13"/>
                  </a:cxn>
                  <a:cxn ang="0">
                    <a:pos x="207" y="13"/>
                  </a:cxn>
                  <a:cxn ang="0">
                    <a:pos x="207" y="15"/>
                  </a:cxn>
                  <a:cxn ang="0">
                    <a:pos x="205" y="59"/>
                  </a:cxn>
                  <a:cxn ang="0">
                    <a:pos x="202" y="63"/>
                  </a:cxn>
                  <a:cxn ang="0">
                    <a:pos x="201" y="64"/>
                  </a:cxn>
                  <a:cxn ang="0">
                    <a:pos x="199" y="64"/>
                  </a:cxn>
                  <a:cxn ang="0">
                    <a:pos x="192" y="66"/>
                  </a:cxn>
                  <a:cxn ang="0">
                    <a:pos x="192" y="63"/>
                  </a:cxn>
                  <a:cxn ang="0">
                    <a:pos x="194" y="58"/>
                  </a:cxn>
                  <a:cxn ang="0">
                    <a:pos x="202" y="56"/>
                  </a:cxn>
                  <a:cxn ang="0">
                    <a:pos x="199" y="53"/>
                  </a:cxn>
                  <a:cxn ang="0">
                    <a:pos x="202" y="51"/>
                  </a:cxn>
                  <a:cxn ang="0">
                    <a:pos x="202" y="10"/>
                  </a:cxn>
                  <a:cxn ang="0">
                    <a:pos x="197" y="12"/>
                  </a:cxn>
                  <a:cxn ang="0">
                    <a:pos x="199" y="8"/>
                  </a:cxn>
                  <a:cxn ang="0">
                    <a:pos x="196" y="10"/>
                  </a:cxn>
                  <a:cxn ang="0">
                    <a:pos x="194" y="10"/>
                  </a:cxn>
                  <a:cxn ang="0">
                    <a:pos x="192" y="5"/>
                  </a:cxn>
                  <a:cxn ang="0">
                    <a:pos x="13" y="5"/>
                  </a:cxn>
                  <a:cxn ang="0">
                    <a:pos x="13" y="10"/>
                  </a:cxn>
                  <a:cxn ang="0">
                    <a:pos x="12" y="10"/>
                  </a:cxn>
                  <a:cxn ang="0">
                    <a:pos x="7" y="8"/>
                  </a:cxn>
                  <a:cxn ang="0">
                    <a:pos x="5" y="10"/>
                  </a:cxn>
                  <a:cxn ang="0">
                    <a:pos x="5" y="13"/>
                  </a:cxn>
                  <a:cxn ang="0">
                    <a:pos x="8" y="15"/>
                  </a:cxn>
                  <a:cxn ang="0">
                    <a:pos x="8" y="51"/>
                  </a:cxn>
                  <a:cxn ang="0">
                    <a:pos x="3" y="53"/>
                  </a:cxn>
                  <a:cxn ang="0">
                    <a:pos x="8" y="53"/>
                  </a:cxn>
                  <a:cxn ang="0">
                    <a:pos x="10" y="54"/>
                  </a:cxn>
                  <a:cxn ang="0">
                    <a:pos x="7" y="59"/>
                  </a:cxn>
                  <a:cxn ang="0">
                    <a:pos x="12" y="56"/>
                  </a:cxn>
                  <a:cxn ang="0">
                    <a:pos x="13" y="58"/>
                  </a:cxn>
                  <a:cxn ang="0">
                    <a:pos x="192" y="58"/>
                  </a:cxn>
                </a:cxnLst>
                <a:rect l="0" t="0" r="r" b="b"/>
                <a:pathLst>
                  <a:path w="207" h="66">
                    <a:moveTo>
                      <a:pt x="192" y="66"/>
                    </a:moveTo>
                    <a:lnTo>
                      <a:pt x="10" y="66"/>
                    </a:lnTo>
                    <a:lnTo>
                      <a:pt x="10" y="66"/>
                    </a:lnTo>
                    <a:lnTo>
                      <a:pt x="10" y="61"/>
                    </a:lnTo>
                    <a:lnTo>
                      <a:pt x="8" y="66"/>
                    </a:lnTo>
                    <a:lnTo>
                      <a:pt x="8" y="64"/>
                    </a:lnTo>
                    <a:lnTo>
                      <a:pt x="10" y="61"/>
                    </a:lnTo>
                    <a:lnTo>
                      <a:pt x="7" y="64"/>
                    </a:lnTo>
                    <a:lnTo>
                      <a:pt x="5" y="63"/>
                    </a:lnTo>
                    <a:lnTo>
                      <a:pt x="7" y="59"/>
                    </a:lnTo>
                    <a:lnTo>
                      <a:pt x="3" y="61"/>
                    </a:lnTo>
                    <a:lnTo>
                      <a:pt x="2" y="59"/>
                    </a:lnTo>
                    <a:lnTo>
                      <a:pt x="5" y="56"/>
                    </a:lnTo>
                    <a:lnTo>
                      <a:pt x="2" y="58"/>
                    </a:lnTo>
                    <a:lnTo>
                      <a:pt x="0" y="53"/>
                    </a:lnTo>
                    <a:lnTo>
                      <a:pt x="0" y="51"/>
                    </a:lnTo>
                    <a:lnTo>
                      <a:pt x="0" y="10"/>
                    </a:lnTo>
                    <a:lnTo>
                      <a:pt x="2" y="10"/>
                    </a:lnTo>
                    <a:lnTo>
                      <a:pt x="5" y="10"/>
                    </a:lnTo>
                    <a:lnTo>
                      <a:pt x="2" y="8"/>
                    </a:lnTo>
                    <a:lnTo>
                      <a:pt x="5" y="5"/>
                    </a:lnTo>
                    <a:lnTo>
                      <a:pt x="7" y="2"/>
                    </a:lnTo>
                    <a:lnTo>
                      <a:pt x="10" y="7"/>
                    </a:lnTo>
                    <a:lnTo>
                      <a:pt x="8" y="2"/>
                    </a:lnTo>
                    <a:lnTo>
                      <a:pt x="13" y="0"/>
                    </a:lnTo>
                    <a:lnTo>
                      <a:pt x="15" y="0"/>
                    </a:lnTo>
                    <a:lnTo>
                      <a:pt x="194" y="0"/>
                    </a:lnTo>
                    <a:lnTo>
                      <a:pt x="199" y="2"/>
                    </a:lnTo>
                    <a:lnTo>
                      <a:pt x="197" y="7"/>
                    </a:lnTo>
                    <a:lnTo>
                      <a:pt x="199" y="2"/>
                    </a:lnTo>
                    <a:lnTo>
                      <a:pt x="204" y="7"/>
                    </a:lnTo>
                    <a:lnTo>
                      <a:pt x="205" y="10"/>
                    </a:lnTo>
                    <a:lnTo>
                      <a:pt x="202" y="13"/>
                    </a:lnTo>
                    <a:lnTo>
                      <a:pt x="207" y="12"/>
                    </a:lnTo>
                    <a:lnTo>
                      <a:pt x="202" y="13"/>
                    </a:lnTo>
                    <a:lnTo>
                      <a:pt x="207" y="13"/>
                    </a:lnTo>
                    <a:lnTo>
                      <a:pt x="207" y="13"/>
                    </a:lnTo>
                    <a:lnTo>
                      <a:pt x="202" y="15"/>
                    </a:lnTo>
                    <a:lnTo>
                      <a:pt x="207" y="15"/>
                    </a:lnTo>
                    <a:lnTo>
                      <a:pt x="207" y="17"/>
                    </a:lnTo>
                    <a:lnTo>
                      <a:pt x="207" y="54"/>
                    </a:lnTo>
                    <a:lnTo>
                      <a:pt x="205" y="59"/>
                    </a:lnTo>
                    <a:lnTo>
                      <a:pt x="202" y="61"/>
                    </a:lnTo>
                    <a:lnTo>
                      <a:pt x="199" y="59"/>
                    </a:lnTo>
                    <a:lnTo>
                      <a:pt x="202" y="63"/>
                    </a:lnTo>
                    <a:lnTo>
                      <a:pt x="201" y="63"/>
                    </a:lnTo>
                    <a:lnTo>
                      <a:pt x="197" y="59"/>
                    </a:lnTo>
                    <a:lnTo>
                      <a:pt x="201" y="64"/>
                    </a:lnTo>
                    <a:lnTo>
                      <a:pt x="199" y="64"/>
                    </a:lnTo>
                    <a:lnTo>
                      <a:pt x="197" y="61"/>
                    </a:lnTo>
                    <a:lnTo>
                      <a:pt x="199" y="64"/>
                    </a:lnTo>
                    <a:lnTo>
                      <a:pt x="196" y="61"/>
                    </a:lnTo>
                    <a:lnTo>
                      <a:pt x="197" y="64"/>
                    </a:lnTo>
                    <a:lnTo>
                      <a:pt x="192" y="66"/>
                    </a:lnTo>
                    <a:lnTo>
                      <a:pt x="192" y="66"/>
                    </a:lnTo>
                    <a:close/>
                    <a:moveTo>
                      <a:pt x="192" y="58"/>
                    </a:moveTo>
                    <a:lnTo>
                      <a:pt x="192" y="63"/>
                    </a:lnTo>
                    <a:lnTo>
                      <a:pt x="192" y="58"/>
                    </a:lnTo>
                    <a:lnTo>
                      <a:pt x="194" y="61"/>
                    </a:lnTo>
                    <a:lnTo>
                      <a:pt x="194" y="58"/>
                    </a:lnTo>
                    <a:lnTo>
                      <a:pt x="197" y="56"/>
                    </a:lnTo>
                    <a:lnTo>
                      <a:pt x="197" y="54"/>
                    </a:lnTo>
                    <a:lnTo>
                      <a:pt x="202" y="56"/>
                    </a:lnTo>
                    <a:lnTo>
                      <a:pt x="197" y="53"/>
                    </a:lnTo>
                    <a:lnTo>
                      <a:pt x="202" y="54"/>
                    </a:lnTo>
                    <a:lnTo>
                      <a:pt x="199" y="53"/>
                    </a:lnTo>
                    <a:lnTo>
                      <a:pt x="202" y="53"/>
                    </a:lnTo>
                    <a:lnTo>
                      <a:pt x="199" y="51"/>
                    </a:lnTo>
                    <a:lnTo>
                      <a:pt x="202" y="51"/>
                    </a:lnTo>
                    <a:lnTo>
                      <a:pt x="199" y="51"/>
                    </a:lnTo>
                    <a:lnTo>
                      <a:pt x="197" y="13"/>
                    </a:lnTo>
                    <a:lnTo>
                      <a:pt x="202" y="10"/>
                    </a:lnTo>
                    <a:lnTo>
                      <a:pt x="197" y="13"/>
                    </a:lnTo>
                    <a:lnTo>
                      <a:pt x="201" y="10"/>
                    </a:lnTo>
                    <a:lnTo>
                      <a:pt x="197" y="12"/>
                    </a:lnTo>
                    <a:lnTo>
                      <a:pt x="201" y="8"/>
                    </a:lnTo>
                    <a:lnTo>
                      <a:pt x="197" y="12"/>
                    </a:lnTo>
                    <a:lnTo>
                      <a:pt x="199" y="8"/>
                    </a:lnTo>
                    <a:lnTo>
                      <a:pt x="196" y="10"/>
                    </a:lnTo>
                    <a:lnTo>
                      <a:pt x="197" y="7"/>
                    </a:lnTo>
                    <a:lnTo>
                      <a:pt x="196" y="10"/>
                    </a:lnTo>
                    <a:lnTo>
                      <a:pt x="196" y="10"/>
                    </a:lnTo>
                    <a:lnTo>
                      <a:pt x="196" y="5"/>
                    </a:lnTo>
                    <a:lnTo>
                      <a:pt x="194" y="10"/>
                    </a:lnTo>
                    <a:lnTo>
                      <a:pt x="194" y="5"/>
                    </a:lnTo>
                    <a:lnTo>
                      <a:pt x="194" y="8"/>
                    </a:lnTo>
                    <a:lnTo>
                      <a:pt x="192" y="5"/>
                    </a:lnTo>
                    <a:lnTo>
                      <a:pt x="192" y="8"/>
                    </a:lnTo>
                    <a:lnTo>
                      <a:pt x="15" y="8"/>
                    </a:lnTo>
                    <a:lnTo>
                      <a:pt x="13" y="5"/>
                    </a:lnTo>
                    <a:lnTo>
                      <a:pt x="13" y="8"/>
                    </a:lnTo>
                    <a:lnTo>
                      <a:pt x="12" y="5"/>
                    </a:lnTo>
                    <a:lnTo>
                      <a:pt x="13" y="10"/>
                    </a:lnTo>
                    <a:lnTo>
                      <a:pt x="10" y="5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7"/>
                    </a:lnTo>
                    <a:lnTo>
                      <a:pt x="10" y="10"/>
                    </a:lnTo>
                    <a:lnTo>
                      <a:pt x="7" y="8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5" y="10"/>
                    </a:lnTo>
                    <a:lnTo>
                      <a:pt x="8" y="12"/>
                    </a:lnTo>
                    <a:lnTo>
                      <a:pt x="8" y="13"/>
                    </a:lnTo>
                    <a:lnTo>
                      <a:pt x="5" y="13"/>
                    </a:lnTo>
                    <a:lnTo>
                      <a:pt x="8" y="13"/>
                    </a:lnTo>
                    <a:lnTo>
                      <a:pt x="3" y="13"/>
                    </a:lnTo>
                    <a:lnTo>
                      <a:pt x="8" y="15"/>
                    </a:lnTo>
                    <a:lnTo>
                      <a:pt x="3" y="17"/>
                    </a:lnTo>
                    <a:lnTo>
                      <a:pt x="8" y="17"/>
                    </a:lnTo>
                    <a:lnTo>
                      <a:pt x="8" y="51"/>
                    </a:lnTo>
                    <a:lnTo>
                      <a:pt x="3" y="53"/>
                    </a:lnTo>
                    <a:lnTo>
                      <a:pt x="8" y="51"/>
                    </a:lnTo>
                    <a:lnTo>
                      <a:pt x="3" y="53"/>
                    </a:lnTo>
                    <a:lnTo>
                      <a:pt x="8" y="53"/>
                    </a:lnTo>
                    <a:lnTo>
                      <a:pt x="5" y="54"/>
                    </a:lnTo>
                    <a:lnTo>
                      <a:pt x="8" y="53"/>
                    </a:lnTo>
                    <a:lnTo>
                      <a:pt x="8" y="54"/>
                    </a:lnTo>
                    <a:lnTo>
                      <a:pt x="5" y="58"/>
                    </a:lnTo>
                    <a:lnTo>
                      <a:pt x="10" y="54"/>
                    </a:lnTo>
                    <a:lnTo>
                      <a:pt x="7" y="58"/>
                    </a:lnTo>
                    <a:lnTo>
                      <a:pt x="10" y="56"/>
                    </a:lnTo>
                    <a:lnTo>
                      <a:pt x="7" y="59"/>
                    </a:lnTo>
                    <a:lnTo>
                      <a:pt x="10" y="56"/>
                    </a:lnTo>
                    <a:lnTo>
                      <a:pt x="8" y="59"/>
                    </a:lnTo>
                    <a:lnTo>
                      <a:pt x="12" y="56"/>
                    </a:lnTo>
                    <a:lnTo>
                      <a:pt x="13" y="58"/>
                    </a:lnTo>
                    <a:lnTo>
                      <a:pt x="13" y="63"/>
                    </a:lnTo>
                    <a:lnTo>
                      <a:pt x="13" y="58"/>
                    </a:lnTo>
                    <a:lnTo>
                      <a:pt x="13" y="63"/>
                    </a:lnTo>
                    <a:lnTo>
                      <a:pt x="15" y="58"/>
                    </a:lnTo>
                    <a:lnTo>
                      <a:pt x="192" y="58"/>
                    </a:lnTo>
                    <a:lnTo>
                      <a:pt x="192" y="58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3" name="Freeform 912"/>
              <p:cNvSpPr>
                <a:spLocks noEditPoints="1"/>
              </p:cNvSpPr>
              <p:nvPr/>
            </p:nvSpPr>
            <p:spPr bwMode="auto">
              <a:xfrm>
                <a:off x="10033000" y="5632450"/>
                <a:ext cx="328613" cy="104775"/>
              </a:xfrm>
              <a:custGeom>
                <a:avLst/>
                <a:gdLst/>
                <a:ahLst/>
                <a:cxnLst>
                  <a:cxn ang="0">
                    <a:pos x="5" y="63"/>
                  </a:cxn>
                  <a:cxn ang="0">
                    <a:pos x="2" y="56"/>
                  </a:cxn>
                  <a:cxn ang="0">
                    <a:pos x="0" y="9"/>
                  </a:cxn>
                  <a:cxn ang="0">
                    <a:pos x="2" y="7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5" y="0"/>
                  </a:cxn>
                  <a:cxn ang="0">
                    <a:pos x="196" y="5"/>
                  </a:cxn>
                  <a:cxn ang="0">
                    <a:pos x="197" y="5"/>
                  </a:cxn>
                  <a:cxn ang="0">
                    <a:pos x="201" y="2"/>
                  </a:cxn>
                  <a:cxn ang="0">
                    <a:pos x="202" y="4"/>
                  </a:cxn>
                  <a:cxn ang="0">
                    <a:pos x="207" y="15"/>
                  </a:cxn>
                  <a:cxn ang="0">
                    <a:pos x="207" y="53"/>
                  </a:cxn>
                  <a:cxn ang="0">
                    <a:pos x="205" y="55"/>
                  </a:cxn>
                  <a:cxn ang="0">
                    <a:pos x="202" y="61"/>
                  </a:cxn>
                  <a:cxn ang="0">
                    <a:pos x="201" y="63"/>
                  </a:cxn>
                  <a:cxn ang="0">
                    <a:pos x="192" y="58"/>
                  </a:cxn>
                  <a:cxn ang="0">
                    <a:pos x="194" y="61"/>
                  </a:cxn>
                  <a:cxn ang="0">
                    <a:pos x="194" y="56"/>
                  </a:cxn>
                  <a:cxn ang="0">
                    <a:pos x="197" y="60"/>
                  </a:cxn>
                  <a:cxn ang="0">
                    <a:pos x="197" y="55"/>
                  </a:cxn>
                  <a:cxn ang="0">
                    <a:pos x="197" y="53"/>
                  </a:cxn>
                  <a:cxn ang="0">
                    <a:pos x="199" y="51"/>
                  </a:cxn>
                  <a:cxn ang="0">
                    <a:pos x="199" y="15"/>
                  </a:cxn>
                  <a:cxn ang="0">
                    <a:pos x="202" y="14"/>
                  </a:cxn>
                  <a:cxn ang="0">
                    <a:pos x="197" y="12"/>
                  </a:cxn>
                  <a:cxn ang="0">
                    <a:pos x="201" y="9"/>
                  </a:cxn>
                  <a:cxn ang="0">
                    <a:pos x="197" y="10"/>
                  </a:cxn>
                  <a:cxn ang="0">
                    <a:pos x="194" y="9"/>
                  </a:cxn>
                  <a:cxn ang="0">
                    <a:pos x="192" y="4"/>
                  </a:cxn>
                  <a:cxn ang="0">
                    <a:pos x="13" y="4"/>
                  </a:cxn>
                  <a:cxn ang="0">
                    <a:pos x="13" y="9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8" y="12"/>
                  </a:cxn>
                  <a:cxn ang="0">
                    <a:pos x="3" y="14"/>
                  </a:cxn>
                  <a:cxn ang="0">
                    <a:pos x="8" y="50"/>
                  </a:cxn>
                  <a:cxn ang="0">
                    <a:pos x="5" y="53"/>
                  </a:cxn>
                  <a:cxn ang="0">
                    <a:pos x="8" y="53"/>
                  </a:cxn>
                  <a:cxn ang="0">
                    <a:pos x="10" y="55"/>
                  </a:cxn>
                  <a:cxn ang="0">
                    <a:pos x="12" y="56"/>
                  </a:cxn>
                  <a:cxn ang="0">
                    <a:pos x="10" y="61"/>
                  </a:cxn>
                  <a:cxn ang="0">
                    <a:pos x="13" y="56"/>
                  </a:cxn>
                  <a:cxn ang="0">
                    <a:pos x="192" y="58"/>
                  </a:cxn>
                </a:cxnLst>
                <a:rect l="0" t="0" r="r" b="b"/>
                <a:pathLst>
                  <a:path w="207" h="66">
                    <a:moveTo>
                      <a:pt x="192" y="66"/>
                    </a:moveTo>
                    <a:lnTo>
                      <a:pt x="10" y="64"/>
                    </a:lnTo>
                    <a:lnTo>
                      <a:pt x="5" y="63"/>
                    </a:lnTo>
                    <a:lnTo>
                      <a:pt x="2" y="58"/>
                    </a:lnTo>
                    <a:lnTo>
                      <a:pt x="5" y="56"/>
                    </a:lnTo>
                    <a:lnTo>
                      <a:pt x="2" y="56"/>
                    </a:lnTo>
                    <a:lnTo>
                      <a:pt x="0" y="51"/>
                    </a:lnTo>
                    <a:lnTo>
                      <a:pt x="0" y="50"/>
                    </a:lnTo>
                    <a:lnTo>
                      <a:pt x="0" y="9"/>
                    </a:lnTo>
                    <a:lnTo>
                      <a:pt x="2" y="9"/>
                    </a:lnTo>
                    <a:lnTo>
                      <a:pt x="5" y="10"/>
                    </a:lnTo>
                    <a:lnTo>
                      <a:pt x="2" y="7"/>
                    </a:lnTo>
                    <a:lnTo>
                      <a:pt x="5" y="4"/>
                    </a:lnTo>
                    <a:lnTo>
                      <a:pt x="7" y="2"/>
                    </a:lnTo>
                    <a:lnTo>
                      <a:pt x="10" y="5"/>
                    </a:lnTo>
                    <a:lnTo>
                      <a:pt x="8" y="2"/>
                    </a:lnTo>
                    <a:lnTo>
                      <a:pt x="8" y="0"/>
                    </a:lnTo>
                    <a:lnTo>
                      <a:pt x="10" y="5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5" y="0"/>
                    </a:lnTo>
                    <a:lnTo>
                      <a:pt x="196" y="0"/>
                    </a:lnTo>
                    <a:lnTo>
                      <a:pt x="197" y="0"/>
                    </a:lnTo>
                    <a:lnTo>
                      <a:pt x="196" y="5"/>
                    </a:lnTo>
                    <a:lnTo>
                      <a:pt x="199" y="0"/>
                    </a:lnTo>
                    <a:lnTo>
                      <a:pt x="199" y="2"/>
                    </a:lnTo>
                    <a:lnTo>
                      <a:pt x="197" y="5"/>
                    </a:lnTo>
                    <a:lnTo>
                      <a:pt x="199" y="2"/>
                    </a:lnTo>
                    <a:lnTo>
                      <a:pt x="197" y="5"/>
                    </a:lnTo>
                    <a:lnTo>
                      <a:pt x="201" y="2"/>
                    </a:lnTo>
                    <a:lnTo>
                      <a:pt x="201" y="4"/>
                    </a:lnTo>
                    <a:lnTo>
                      <a:pt x="199" y="7"/>
                    </a:lnTo>
                    <a:lnTo>
                      <a:pt x="202" y="4"/>
                    </a:lnTo>
                    <a:lnTo>
                      <a:pt x="204" y="7"/>
                    </a:lnTo>
                    <a:lnTo>
                      <a:pt x="207" y="14"/>
                    </a:lnTo>
                    <a:lnTo>
                      <a:pt x="207" y="15"/>
                    </a:lnTo>
                    <a:lnTo>
                      <a:pt x="207" y="53"/>
                    </a:lnTo>
                    <a:lnTo>
                      <a:pt x="202" y="53"/>
                    </a:lnTo>
                    <a:lnTo>
                      <a:pt x="207" y="53"/>
                    </a:lnTo>
                    <a:lnTo>
                      <a:pt x="207" y="55"/>
                    </a:lnTo>
                    <a:lnTo>
                      <a:pt x="202" y="53"/>
                    </a:lnTo>
                    <a:lnTo>
                      <a:pt x="205" y="55"/>
                    </a:lnTo>
                    <a:lnTo>
                      <a:pt x="202" y="61"/>
                    </a:lnTo>
                    <a:lnTo>
                      <a:pt x="199" y="58"/>
                    </a:lnTo>
                    <a:lnTo>
                      <a:pt x="202" y="61"/>
                    </a:lnTo>
                    <a:lnTo>
                      <a:pt x="201" y="63"/>
                    </a:lnTo>
                    <a:lnTo>
                      <a:pt x="197" y="60"/>
                    </a:lnTo>
                    <a:lnTo>
                      <a:pt x="201" y="63"/>
                    </a:lnTo>
                    <a:lnTo>
                      <a:pt x="194" y="66"/>
                    </a:lnTo>
                    <a:lnTo>
                      <a:pt x="192" y="66"/>
                    </a:lnTo>
                    <a:close/>
                    <a:moveTo>
                      <a:pt x="192" y="58"/>
                    </a:moveTo>
                    <a:lnTo>
                      <a:pt x="192" y="61"/>
                    </a:lnTo>
                    <a:lnTo>
                      <a:pt x="192" y="56"/>
                    </a:lnTo>
                    <a:lnTo>
                      <a:pt x="194" y="61"/>
                    </a:lnTo>
                    <a:lnTo>
                      <a:pt x="194" y="56"/>
                    </a:lnTo>
                    <a:lnTo>
                      <a:pt x="196" y="61"/>
                    </a:lnTo>
                    <a:lnTo>
                      <a:pt x="194" y="56"/>
                    </a:lnTo>
                    <a:lnTo>
                      <a:pt x="197" y="60"/>
                    </a:lnTo>
                    <a:lnTo>
                      <a:pt x="196" y="56"/>
                    </a:lnTo>
                    <a:lnTo>
                      <a:pt x="197" y="60"/>
                    </a:lnTo>
                    <a:lnTo>
                      <a:pt x="196" y="56"/>
                    </a:lnTo>
                    <a:lnTo>
                      <a:pt x="199" y="58"/>
                    </a:lnTo>
                    <a:lnTo>
                      <a:pt x="197" y="55"/>
                    </a:lnTo>
                    <a:lnTo>
                      <a:pt x="201" y="58"/>
                    </a:lnTo>
                    <a:lnTo>
                      <a:pt x="197" y="55"/>
                    </a:lnTo>
                    <a:lnTo>
                      <a:pt x="197" y="53"/>
                    </a:lnTo>
                    <a:lnTo>
                      <a:pt x="202" y="55"/>
                    </a:lnTo>
                    <a:lnTo>
                      <a:pt x="197" y="53"/>
                    </a:lnTo>
                    <a:lnTo>
                      <a:pt x="199" y="51"/>
                    </a:lnTo>
                    <a:lnTo>
                      <a:pt x="202" y="51"/>
                    </a:lnTo>
                    <a:lnTo>
                      <a:pt x="199" y="51"/>
                    </a:lnTo>
                    <a:lnTo>
                      <a:pt x="199" y="15"/>
                    </a:lnTo>
                    <a:lnTo>
                      <a:pt x="202" y="14"/>
                    </a:lnTo>
                    <a:lnTo>
                      <a:pt x="199" y="14"/>
                    </a:lnTo>
                    <a:lnTo>
                      <a:pt x="202" y="14"/>
                    </a:lnTo>
                    <a:lnTo>
                      <a:pt x="199" y="14"/>
                    </a:lnTo>
                    <a:lnTo>
                      <a:pt x="202" y="10"/>
                    </a:lnTo>
                    <a:lnTo>
                      <a:pt x="197" y="12"/>
                    </a:lnTo>
                    <a:lnTo>
                      <a:pt x="202" y="10"/>
                    </a:lnTo>
                    <a:lnTo>
                      <a:pt x="197" y="12"/>
                    </a:lnTo>
                    <a:lnTo>
                      <a:pt x="201" y="9"/>
                    </a:lnTo>
                    <a:lnTo>
                      <a:pt x="197" y="12"/>
                    </a:lnTo>
                    <a:lnTo>
                      <a:pt x="201" y="9"/>
                    </a:lnTo>
                    <a:lnTo>
                      <a:pt x="197" y="10"/>
                    </a:lnTo>
                    <a:lnTo>
                      <a:pt x="199" y="7"/>
                    </a:lnTo>
                    <a:lnTo>
                      <a:pt x="196" y="10"/>
                    </a:lnTo>
                    <a:lnTo>
                      <a:pt x="194" y="9"/>
                    </a:lnTo>
                    <a:lnTo>
                      <a:pt x="194" y="4"/>
                    </a:lnTo>
                    <a:lnTo>
                      <a:pt x="194" y="9"/>
                    </a:lnTo>
                    <a:lnTo>
                      <a:pt x="192" y="4"/>
                    </a:lnTo>
                    <a:lnTo>
                      <a:pt x="192" y="9"/>
                    </a:lnTo>
                    <a:lnTo>
                      <a:pt x="15" y="9"/>
                    </a:lnTo>
                    <a:lnTo>
                      <a:pt x="13" y="4"/>
                    </a:lnTo>
                    <a:lnTo>
                      <a:pt x="13" y="9"/>
                    </a:lnTo>
                    <a:lnTo>
                      <a:pt x="13" y="4"/>
                    </a:lnTo>
                    <a:lnTo>
                      <a:pt x="13" y="9"/>
                    </a:lnTo>
                    <a:lnTo>
                      <a:pt x="12" y="9"/>
                    </a:lnTo>
                    <a:lnTo>
                      <a:pt x="8" y="7"/>
                    </a:lnTo>
                    <a:lnTo>
                      <a:pt x="10" y="10"/>
                    </a:lnTo>
                    <a:lnTo>
                      <a:pt x="7" y="7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5" y="9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5" y="12"/>
                    </a:lnTo>
                    <a:lnTo>
                      <a:pt x="8" y="14"/>
                    </a:lnTo>
                    <a:lnTo>
                      <a:pt x="3" y="14"/>
                    </a:lnTo>
                    <a:lnTo>
                      <a:pt x="8" y="14"/>
                    </a:lnTo>
                    <a:lnTo>
                      <a:pt x="8" y="15"/>
                    </a:lnTo>
                    <a:lnTo>
                      <a:pt x="8" y="50"/>
                    </a:lnTo>
                    <a:lnTo>
                      <a:pt x="3" y="51"/>
                    </a:lnTo>
                    <a:lnTo>
                      <a:pt x="8" y="51"/>
                    </a:lnTo>
                    <a:lnTo>
                      <a:pt x="5" y="53"/>
                    </a:lnTo>
                    <a:lnTo>
                      <a:pt x="8" y="53"/>
                    </a:lnTo>
                    <a:lnTo>
                      <a:pt x="5" y="55"/>
                    </a:lnTo>
                    <a:lnTo>
                      <a:pt x="8" y="53"/>
                    </a:lnTo>
                    <a:lnTo>
                      <a:pt x="10" y="55"/>
                    </a:lnTo>
                    <a:lnTo>
                      <a:pt x="7" y="58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8" y="60"/>
                    </a:lnTo>
                    <a:lnTo>
                      <a:pt x="12" y="56"/>
                    </a:lnTo>
                    <a:lnTo>
                      <a:pt x="10" y="60"/>
                    </a:lnTo>
                    <a:lnTo>
                      <a:pt x="12" y="56"/>
                    </a:lnTo>
                    <a:lnTo>
                      <a:pt x="10" y="61"/>
                    </a:lnTo>
                    <a:lnTo>
                      <a:pt x="13" y="56"/>
                    </a:lnTo>
                    <a:lnTo>
                      <a:pt x="12" y="61"/>
                    </a:lnTo>
                    <a:lnTo>
                      <a:pt x="13" y="56"/>
                    </a:lnTo>
                    <a:lnTo>
                      <a:pt x="13" y="61"/>
                    </a:lnTo>
                    <a:lnTo>
                      <a:pt x="15" y="58"/>
                    </a:lnTo>
                    <a:lnTo>
                      <a:pt x="192" y="58"/>
                    </a:lnTo>
                    <a:lnTo>
                      <a:pt x="192" y="58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4" name="Freeform 913"/>
              <p:cNvSpPr>
                <a:spLocks noEditPoints="1"/>
              </p:cNvSpPr>
              <p:nvPr/>
            </p:nvSpPr>
            <p:spPr bwMode="auto">
              <a:xfrm>
                <a:off x="10279063" y="5661025"/>
                <a:ext cx="42863" cy="44450"/>
              </a:xfrm>
              <a:custGeom>
                <a:avLst/>
                <a:gdLst/>
                <a:ahLst/>
                <a:cxnLst>
                  <a:cxn ang="0">
                    <a:pos x="9" y="28"/>
                  </a:cxn>
                  <a:cxn ang="0">
                    <a:pos x="9" y="28"/>
                  </a:cxn>
                  <a:cxn ang="0">
                    <a:pos x="9" y="23"/>
                  </a:cxn>
                  <a:cxn ang="0">
                    <a:pos x="4" y="25"/>
                  </a:cxn>
                  <a:cxn ang="0">
                    <a:pos x="4" y="25"/>
                  </a:cxn>
                  <a:cxn ang="0">
                    <a:pos x="4" y="20"/>
                  </a:cxn>
                  <a:cxn ang="0">
                    <a:pos x="0" y="17"/>
                  </a:cxn>
                  <a:cxn ang="0">
                    <a:pos x="0" y="14"/>
                  </a:cxn>
                  <a:cxn ang="0">
                    <a:pos x="0" y="12"/>
                  </a:cxn>
                  <a:cxn ang="0">
                    <a:pos x="4" y="10"/>
                  </a:cxn>
                  <a:cxn ang="0">
                    <a:pos x="1" y="7"/>
                  </a:cxn>
                  <a:cxn ang="0">
                    <a:pos x="3" y="7"/>
                  </a:cxn>
                  <a:cxn ang="0">
                    <a:pos x="6" y="7"/>
                  </a:cxn>
                  <a:cxn ang="0">
                    <a:pos x="6" y="4"/>
                  </a:cxn>
                  <a:cxn ang="0">
                    <a:pos x="6" y="2"/>
                  </a:cxn>
                  <a:cxn ang="0">
                    <a:pos x="9" y="5"/>
                  </a:cxn>
                  <a:cxn ang="0">
                    <a:pos x="14" y="0"/>
                  </a:cxn>
                  <a:cxn ang="0">
                    <a:pos x="16" y="5"/>
                  </a:cxn>
                  <a:cxn ang="0">
                    <a:pos x="21" y="2"/>
                  </a:cxn>
                  <a:cxn ang="0">
                    <a:pos x="23" y="4"/>
                  </a:cxn>
                  <a:cxn ang="0">
                    <a:pos x="21" y="9"/>
                  </a:cxn>
                  <a:cxn ang="0">
                    <a:pos x="27" y="14"/>
                  </a:cxn>
                  <a:cxn ang="0">
                    <a:pos x="27" y="19"/>
                  </a:cxn>
                  <a:cxn ang="0">
                    <a:pos x="27" y="20"/>
                  </a:cxn>
                  <a:cxn ang="0">
                    <a:pos x="21" y="20"/>
                  </a:cxn>
                  <a:cxn ang="0">
                    <a:pos x="24" y="25"/>
                  </a:cxn>
                  <a:cxn ang="0">
                    <a:pos x="23" y="25"/>
                  </a:cxn>
                  <a:cxn ang="0">
                    <a:pos x="18" y="23"/>
                  </a:cxn>
                  <a:cxn ang="0">
                    <a:pos x="18" y="28"/>
                  </a:cxn>
                  <a:cxn ang="0">
                    <a:pos x="18" y="28"/>
                  </a:cxn>
                  <a:cxn ang="0">
                    <a:pos x="11" y="20"/>
                  </a:cxn>
                  <a:cxn ang="0">
                    <a:pos x="13" y="25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9" y="23"/>
                  </a:cxn>
                  <a:cxn ang="0">
                    <a:pos x="19" y="23"/>
                  </a:cxn>
                  <a:cxn ang="0">
                    <a:pos x="21" y="22"/>
                  </a:cxn>
                  <a:cxn ang="0">
                    <a:pos x="18" y="17"/>
                  </a:cxn>
                  <a:cxn ang="0">
                    <a:pos x="19" y="17"/>
                  </a:cxn>
                  <a:cxn ang="0">
                    <a:pos x="19" y="17"/>
                  </a:cxn>
                  <a:cxn ang="0">
                    <a:pos x="19" y="15"/>
                  </a:cxn>
                  <a:cxn ang="0">
                    <a:pos x="19" y="15"/>
                  </a:cxn>
                  <a:cxn ang="0">
                    <a:pos x="19" y="14"/>
                  </a:cxn>
                  <a:cxn ang="0">
                    <a:pos x="19" y="14"/>
                  </a:cxn>
                  <a:cxn ang="0">
                    <a:pos x="19" y="12"/>
                  </a:cxn>
                  <a:cxn ang="0">
                    <a:pos x="21" y="9"/>
                  </a:cxn>
                  <a:cxn ang="0">
                    <a:pos x="21" y="7"/>
                  </a:cxn>
                  <a:cxn ang="0">
                    <a:pos x="16" y="9"/>
                  </a:cxn>
                  <a:cxn ang="0">
                    <a:pos x="16" y="9"/>
                  </a:cxn>
                  <a:cxn ang="0">
                    <a:pos x="13" y="5"/>
                  </a:cxn>
                  <a:cxn ang="0">
                    <a:pos x="11" y="10"/>
                  </a:cxn>
                  <a:cxn ang="0">
                    <a:pos x="9" y="10"/>
                  </a:cxn>
                  <a:cxn ang="0">
                    <a:pos x="9" y="10"/>
                  </a:cxn>
                  <a:cxn ang="0">
                    <a:pos x="8" y="12"/>
                  </a:cxn>
                  <a:cxn ang="0">
                    <a:pos x="8" y="14"/>
                  </a:cxn>
                  <a:cxn ang="0">
                    <a:pos x="8" y="15"/>
                  </a:cxn>
                  <a:cxn ang="0">
                    <a:pos x="8" y="17"/>
                  </a:cxn>
                  <a:cxn ang="0">
                    <a:pos x="9" y="17"/>
                  </a:cxn>
                  <a:cxn ang="0">
                    <a:pos x="6" y="20"/>
                  </a:cxn>
                  <a:cxn ang="0">
                    <a:pos x="11" y="20"/>
                  </a:cxn>
                  <a:cxn ang="0">
                    <a:pos x="11" y="20"/>
                  </a:cxn>
                </a:cxnLst>
                <a:rect l="0" t="0" r="r" b="b"/>
                <a:pathLst>
                  <a:path w="27" h="28">
                    <a:moveTo>
                      <a:pt x="14" y="28"/>
                    </a:moveTo>
                    <a:lnTo>
                      <a:pt x="9" y="28"/>
                    </a:lnTo>
                    <a:lnTo>
                      <a:pt x="11" y="25"/>
                    </a:lnTo>
                    <a:lnTo>
                      <a:pt x="9" y="28"/>
                    </a:lnTo>
                    <a:lnTo>
                      <a:pt x="8" y="27"/>
                    </a:lnTo>
                    <a:lnTo>
                      <a:pt x="9" y="23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8" y="22"/>
                    </a:lnTo>
                    <a:lnTo>
                      <a:pt x="4" y="25"/>
                    </a:lnTo>
                    <a:lnTo>
                      <a:pt x="1" y="22"/>
                    </a:lnTo>
                    <a:lnTo>
                      <a:pt x="4" y="20"/>
                    </a:lnTo>
                    <a:lnTo>
                      <a:pt x="1" y="22"/>
                    </a:lnTo>
                    <a:lnTo>
                      <a:pt x="0" y="17"/>
                    </a:lnTo>
                    <a:lnTo>
                      <a:pt x="0" y="15"/>
                    </a:lnTo>
                    <a:lnTo>
                      <a:pt x="0" y="14"/>
                    </a:lnTo>
                    <a:lnTo>
                      <a:pt x="4" y="14"/>
                    </a:lnTo>
                    <a:lnTo>
                      <a:pt x="0" y="12"/>
                    </a:lnTo>
                    <a:lnTo>
                      <a:pt x="1" y="10"/>
                    </a:lnTo>
                    <a:lnTo>
                      <a:pt x="4" y="10"/>
                    </a:lnTo>
                    <a:lnTo>
                      <a:pt x="1" y="9"/>
                    </a:lnTo>
                    <a:lnTo>
                      <a:pt x="1" y="7"/>
                    </a:lnTo>
                    <a:lnTo>
                      <a:pt x="6" y="9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6" y="7"/>
                    </a:lnTo>
                    <a:lnTo>
                      <a:pt x="4" y="4"/>
                    </a:lnTo>
                    <a:lnTo>
                      <a:pt x="6" y="4"/>
                    </a:lnTo>
                    <a:lnTo>
                      <a:pt x="8" y="7"/>
                    </a:lnTo>
                    <a:lnTo>
                      <a:pt x="6" y="2"/>
                    </a:lnTo>
                    <a:lnTo>
                      <a:pt x="6" y="2"/>
                    </a:lnTo>
                    <a:lnTo>
                      <a:pt x="9" y="5"/>
                    </a:lnTo>
                    <a:lnTo>
                      <a:pt x="8" y="2"/>
                    </a:lnTo>
                    <a:lnTo>
                      <a:pt x="14" y="0"/>
                    </a:lnTo>
                    <a:lnTo>
                      <a:pt x="16" y="0"/>
                    </a:lnTo>
                    <a:lnTo>
                      <a:pt x="16" y="5"/>
                    </a:lnTo>
                    <a:lnTo>
                      <a:pt x="18" y="0"/>
                    </a:lnTo>
                    <a:lnTo>
                      <a:pt x="21" y="2"/>
                    </a:lnTo>
                    <a:lnTo>
                      <a:pt x="19" y="7"/>
                    </a:lnTo>
                    <a:lnTo>
                      <a:pt x="23" y="4"/>
                    </a:lnTo>
                    <a:lnTo>
                      <a:pt x="24" y="7"/>
                    </a:lnTo>
                    <a:lnTo>
                      <a:pt x="21" y="9"/>
                    </a:lnTo>
                    <a:lnTo>
                      <a:pt x="26" y="7"/>
                    </a:lnTo>
                    <a:lnTo>
                      <a:pt x="27" y="14"/>
                    </a:lnTo>
                    <a:lnTo>
                      <a:pt x="27" y="15"/>
                    </a:lnTo>
                    <a:lnTo>
                      <a:pt x="27" y="19"/>
                    </a:lnTo>
                    <a:lnTo>
                      <a:pt x="23" y="19"/>
                    </a:lnTo>
                    <a:lnTo>
                      <a:pt x="27" y="20"/>
                    </a:lnTo>
                    <a:lnTo>
                      <a:pt x="26" y="22"/>
                    </a:lnTo>
                    <a:lnTo>
                      <a:pt x="21" y="20"/>
                    </a:lnTo>
                    <a:lnTo>
                      <a:pt x="26" y="23"/>
                    </a:lnTo>
                    <a:lnTo>
                      <a:pt x="24" y="25"/>
                    </a:lnTo>
                    <a:lnTo>
                      <a:pt x="21" y="22"/>
                    </a:lnTo>
                    <a:lnTo>
                      <a:pt x="23" y="25"/>
                    </a:lnTo>
                    <a:lnTo>
                      <a:pt x="19" y="28"/>
                    </a:lnTo>
                    <a:lnTo>
                      <a:pt x="18" y="23"/>
                    </a:lnTo>
                    <a:lnTo>
                      <a:pt x="19" y="28"/>
                    </a:lnTo>
                    <a:lnTo>
                      <a:pt x="18" y="28"/>
                    </a:lnTo>
                    <a:lnTo>
                      <a:pt x="16" y="25"/>
                    </a:lnTo>
                    <a:lnTo>
                      <a:pt x="18" y="28"/>
                    </a:lnTo>
                    <a:lnTo>
                      <a:pt x="14" y="28"/>
                    </a:lnTo>
                    <a:close/>
                    <a:moveTo>
                      <a:pt x="11" y="20"/>
                    </a:moveTo>
                    <a:lnTo>
                      <a:pt x="13" y="20"/>
                    </a:lnTo>
                    <a:lnTo>
                      <a:pt x="13" y="25"/>
                    </a:lnTo>
                    <a:lnTo>
                      <a:pt x="13" y="20"/>
                    </a:lnTo>
                    <a:lnTo>
                      <a:pt x="14" y="20"/>
                    </a:lnTo>
                    <a:lnTo>
                      <a:pt x="16" y="25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9" y="23"/>
                    </a:lnTo>
                    <a:lnTo>
                      <a:pt x="16" y="20"/>
                    </a:lnTo>
                    <a:lnTo>
                      <a:pt x="19" y="23"/>
                    </a:lnTo>
                    <a:lnTo>
                      <a:pt x="18" y="19"/>
                    </a:lnTo>
                    <a:lnTo>
                      <a:pt x="21" y="22"/>
                    </a:lnTo>
                    <a:lnTo>
                      <a:pt x="18" y="19"/>
                    </a:lnTo>
                    <a:lnTo>
                      <a:pt x="18" y="17"/>
                    </a:lnTo>
                    <a:lnTo>
                      <a:pt x="23" y="19"/>
                    </a:lnTo>
                    <a:lnTo>
                      <a:pt x="19" y="17"/>
                    </a:lnTo>
                    <a:lnTo>
                      <a:pt x="23" y="17"/>
                    </a:lnTo>
                    <a:lnTo>
                      <a:pt x="19" y="17"/>
                    </a:lnTo>
                    <a:lnTo>
                      <a:pt x="23" y="17"/>
                    </a:lnTo>
                    <a:lnTo>
                      <a:pt x="19" y="15"/>
                    </a:lnTo>
                    <a:lnTo>
                      <a:pt x="23" y="15"/>
                    </a:lnTo>
                    <a:lnTo>
                      <a:pt x="19" y="15"/>
                    </a:lnTo>
                    <a:lnTo>
                      <a:pt x="23" y="14"/>
                    </a:lnTo>
                    <a:lnTo>
                      <a:pt x="19" y="14"/>
                    </a:lnTo>
                    <a:lnTo>
                      <a:pt x="23" y="12"/>
                    </a:lnTo>
                    <a:lnTo>
                      <a:pt x="19" y="14"/>
                    </a:lnTo>
                    <a:lnTo>
                      <a:pt x="23" y="12"/>
                    </a:lnTo>
                    <a:lnTo>
                      <a:pt x="19" y="12"/>
                    </a:lnTo>
                    <a:lnTo>
                      <a:pt x="18" y="12"/>
                    </a:lnTo>
                    <a:lnTo>
                      <a:pt x="21" y="9"/>
                    </a:lnTo>
                    <a:lnTo>
                      <a:pt x="18" y="10"/>
                    </a:lnTo>
                    <a:lnTo>
                      <a:pt x="21" y="7"/>
                    </a:lnTo>
                    <a:lnTo>
                      <a:pt x="18" y="10"/>
                    </a:lnTo>
                    <a:lnTo>
                      <a:pt x="16" y="9"/>
                    </a:lnTo>
                    <a:lnTo>
                      <a:pt x="18" y="5"/>
                    </a:lnTo>
                    <a:lnTo>
                      <a:pt x="16" y="9"/>
                    </a:lnTo>
                    <a:lnTo>
                      <a:pt x="13" y="9"/>
                    </a:lnTo>
                    <a:lnTo>
                      <a:pt x="13" y="5"/>
                    </a:lnTo>
                    <a:lnTo>
                      <a:pt x="13" y="9"/>
                    </a:lnTo>
                    <a:lnTo>
                      <a:pt x="11" y="10"/>
                    </a:lnTo>
                    <a:lnTo>
                      <a:pt x="8" y="7"/>
                    </a:lnTo>
                    <a:lnTo>
                      <a:pt x="9" y="10"/>
                    </a:lnTo>
                    <a:lnTo>
                      <a:pt x="9" y="10"/>
                    </a:lnTo>
                    <a:lnTo>
                      <a:pt x="9" y="10"/>
                    </a:lnTo>
                    <a:lnTo>
                      <a:pt x="9" y="10"/>
                    </a:lnTo>
                    <a:lnTo>
                      <a:pt x="8" y="12"/>
                    </a:lnTo>
                    <a:lnTo>
                      <a:pt x="4" y="12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15"/>
                    </a:lnTo>
                    <a:lnTo>
                      <a:pt x="4" y="17"/>
                    </a:lnTo>
                    <a:lnTo>
                      <a:pt x="8" y="17"/>
                    </a:lnTo>
                    <a:lnTo>
                      <a:pt x="4" y="19"/>
                    </a:lnTo>
                    <a:lnTo>
                      <a:pt x="9" y="17"/>
                    </a:lnTo>
                    <a:lnTo>
                      <a:pt x="9" y="19"/>
                    </a:lnTo>
                    <a:lnTo>
                      <a:pt x="6" y="20"/>
                    </a:lnTo>
                    <a:lnTo>
                      <a:pt x="9" y="19"/>
                    </a:lnTo>
                    <a:lnTo>
                      <a:pt x="11" y="20"/>
                    </a:lnTo>
                    <a:lnTo>
                      <a:pt x="8" y="23"/>
                    </a:lnTo>
                    <a:lnTo>
                      <a:pt x="11" y="2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594" name="圆角矩形 593"/>
          <p:cNvSpPr/>
          <p:nvPr/>
        </p:nvSpPr>
        <p:spPr>
          <a:xfrm>
            <a:off x="3655774" y="3101290"/>
            <a:ext cx="1011605" cy="1227324"/>
          </a:xfrm>
          <a:prstGeom prst="roundRect">
            <a:avLst>
              <a:gd name="adj" fmla="val 13845"/>
            </a:avLst>
          </a:prstGeom>
          <a:solidFill>
            <a:schemeClr val="bg1"/>
          </a:solidFill>
          <a:ln w="254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5" name="矩形 594"/>
          <p:cNvSpPr/>
          <p:nvPr/>
        </p:nvSpPr>
        <p:spPr>
          <a:xfrm>
            <a:off x="3646951" y="4390744"/>
            <a:ext cx="1029250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设备提供商</a:t>
            </a:r>
            <a:endParaRPr lang="en-US" altLang="zh-CN" sz="1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90ED8A2-3AEC-413B-B129-08C908321101}"/>
              </a:ext>
            </a:extLst>
          </p:cNvPr>
          <p:cNvGrpSpPr/>
          <p:nvPr/>
        </p:nvGrpSpPr>
        <p:grpSpPr>
          <a:xfrm>
            <a:off x="3779169" y="3941893"/>
            <a:ext cx="764815" cy="252000"/>
            <a:chOff x="3776956" y="3907057"/>
            <a:chExt cx="764815" cy="252000"/>
          </a:xfrm>
        </p:grpSpPr>
        <p:grpSp>
          <p:nvGrpSpPr>
            <p:cNvPr id="597" name="组合 596"/>
            <p:cNvGrpSpPr/>
            <p:nvPr/>
          </p:nvGrpSpPr>
          <p:grpSpPr>
            <a:xfrm>
              <a:off x="4072164" y="3907057"/>
              <a:ext cx="178728" cy="252000"/>
              <a:chOff x="13728701" y="614363"/>
              <a:chExt cx="749300" cy="608012"/>
            </a:xfrm>
            <a:solidFill>
              <a:schemeClr val="bg1"/>
            </a:solidFill>
          </p:grpSpPr>
          <p:sp>
            <p:nvSpPr>
              <p:cNvPr id="615" name="Freeform 504"/>
              <p:cNvSpPr>
                <a:spLocks noEditPoints="1"/>
              </p:cNvSpPr>
              <p:nvPr/>
            </p:nvSpPr>
            <p:spPr bwMode="auto">
              <a:xfrm>
                <a:off x="13728701" y="614363"/>
                <a:ext cx="749300" cy="193675"/>
              </a:xfrm>
              <a:custGeom>
                <a:avLst/>
                <a:gdLst/>
                <a:ahLst/>
                <a:cxnLst>
                  <a:cxn ang="0">
                    <a:pos x="444" y="122"/>
                  </a:cxn>
                  <a:cxn ang="0">
                    <a:pos x="22" y="120"/>
                  </a:cxn>
                  <a:cxn ang="0">
                    <a:pos x="13" y="117"/>
                  </a:cxn>
                  <a:cxn ang="0">
                    <a:pos x="8" y="114"/>
                  </a:cxn>
                  <a:cxn ang="0">
                    <a:pos x="4" y="107"/>
                  </a:cxn>
                  <a:cxn ang="0">
                    <a:pos x="2" y="100"/>
                  </a:cxn>
                  <a:cxn ang="0">
                    <a:pos x="0" y="94"/>
                  </a:cxn>
                  <a:cxn ang="0">
                    <a:pos x="0" y="28"/>
                  </a:cxn>
                  <a:cxn ang="0">
                    <a:pos x="0" y="22"/>
                  </a:cxn>
                  <a:cxn ang="0">
                    <a:pos x="4" y="15"/>
                  </a:cxn>
                  <a:cxn ang="0">
                    <a:pos x="8" y="8"/>
                  </a:cxn>
                  <a:cxn ang="0">
                    <a:pos x="15" y="4"/>
                  </a:cxn>
                  <a:cxn ang="0">
                    <a:pos x="22" y="0"/>
                  </a:cxn>
                  <a:cxn ang="0">
                    <a:pos x="28" y="0"/>
                  </a:cxn>
                  <a:cxn ang="0">
                    <a:pos x="447" y="0"/>
                  </a:cxn>
                  <a:cxn ang="0">
                    <a:pos x="455" y="2"/>
                  </a:cxn>
                  <a:cxn ang="0">
                    <a:pos x="462" y="7"/>
                  </a:cxn>
                  <a:cxn ang="0">
                    <a:pos x="467" y="12"/>
                  </a:cxn>
                  <a:cxn ang="0">
                    <a:pos x="470" y="20"/>
                  </a:cxn>
                  <a:cxn ang="0">
                    <a:pos x="472" y="27"/>
                  </a:cxn>
                  <a:cxn ang="0">
                    <a:pos x="472" y="28"/>
                  </a:cxn>
                  <a:cxn ang="0">
                    <a:pos x="472" y="94"/>
                  </a:cxn>
                  <a:cxn ang="0">
                    <a:pos x="472" y="100"/>
                  </a:cxn>
                  <a:cxn ang="0">
                    <a:pos x="469" y="107"/>
                  </a:cxn>
                  <a:cxn ang="0">
                    <a:pos x="464" y="114"/>
                  </a:cxn>
                  <a:cxn ang="0">
                    <a:pos x="457" y="119"/>
                  </a:cxn>
                  <a:cxn ang="0">
                    <a:pos x="452" y="120"/>
                  </a:cxn>
                  <a:cxn ang="0">
                    <a:pos x="444" y="122"/>
                  </a:cxn>
                  <a:cxn ang="0">
                    <a:pos x="444" y="8"/>
                  </a:cxn>
                  <a:cxn ang="0">
                    <a:pos x="27" y="8"/>
                  </a:cxn>
                  <a:cxn ang="0">
                    <a:pos x="20" y="10"/>
                  </a:cxn>
                  <a:cxn ang="0">
                    <a:pos x="13" y="15"/>
                  </a:cxn>
                  <a:cxn ang="0">
                    <a:pos x="10" y="22"/>
                  </a:cxn>
                  <a:cxn ang="0">
                    <a:pos x="8" y="28"/>
                  </a:cxn>
                  <a:cxn ang="0">
                    <a:pos x="10" y="100"/>
                  </a:cxn>
                  <a:cxn ang="0">
                    <a:pos x="13" y="107"/>
                  </a:cxn>
                  <a:cxn ang="0">
                    <a:pos x="18" y="110"/>
                  </a:cxn>
                  <a:cxn ang="0">
                    <a:pos x="27" y="112"/>
                  </a:cxn>
                  <a:cxn ang="0">
                    <a:pos x="28" y="114"/>
                  </a:cxn>
                  <a:cxn ang="0">
                    <a:pos x="446" y="112"/>
                  </a:cxn>
                  <a:cxn ang="0">
                    <a:pos x="452" y="110"/>
                  </a:cxn>
                  <a:cxn ang="0">
                    <a:pos x="459" y="107"/>
                  </a:cxn>
                  <a:cxn ang="0">
                    <a:pos x="462" y="100"/>
                  </a:cxn>
                  <a:cxn ang="0">
                    <a:pos x="464" y="94"/>
                  </a:cxn>
                  <a:cxn ang="0">
                    <a:pos x="462" y="22"/>
                  </a:cxn>
                  <a:cxn ang="0">
                    <a:pos x="459" y="13"/>
                  </a:cxn>
                  <a:cxn ang="0">
                    <a:pos x="452" y="10"/>
                  </a:cxn>
                  <a:cxn ang="0">
                    <a:pos x="446" y="8"/>
                  </a:cxn>
                  <a:cxn ang="0">
                    <a:pos x="444" y="8"/>
                  </a:cxn>
                </a:cxnLst>
                <a:rect l="0" t="0" r="r" b="b"/>
                <a:pathLst>
                  <a:path w="472" h="122">
                    <a:moveTo>
                      <a:pt x="444" y="122"/>
                    </a:moveTo>
                    <a:lnTo>
                      <a:pt x="22" y="120"/>
                    </a:lnTo>
                    <a:lnTo>
                      <a:pt x="13" y="117"/>
                    </a:lnTo>
                    <a:lnTo>
                      <a:pt x="8" y="114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4"/>
                    </a:lnTo>
                    <a:lnTo>
                      <a:pt x="0" y="28"/>
                    </a:lnTo>
                    <a:lnTo>
                      <a:pt x="0" y="22"/>
                    </a:lnTo>
                    <a:lnTo>
                      <a:pt x="4" y="15"/>
                    </a:lnTo>
                    <a:lnTo>
                      <a:pt x="8" y="8"/>
                    </a:lnTo>
                    <a:lnTo>
                      <a:pt x="15" y="4"/>
                    </a:lnTo>
                    <a:lnTo>
                      <a:pt x="22" y="0"/>
                    </a:lnTo>
                    <a:lnTo>
                      <a:pt x="28" y="0"/>
                    </a:lnTo>
                    <a:lnTo>
                      <a:pt x="447" y="0"/>
                    </a:lnTo>
                    <a:lnTo>
                      <a:pt x="455" y="2"/>
                    </a:lnTo>
                    <a:lnTo>
                      <a:pt x="462" y="7"/>
                    </a:lnTo>
                    <a:lnTo>
                      <a:pt x="467" y="12"/>
                    </a:lnTo>
                    <a:lnTo>
                      <a:pt x="470" y="20"/>
                    </a:lnTo>
                    <a:lnTo>
                      <a:pt x="472" y="27"/>
                    </a:lnTo>
                    <a:lnTo>
                      <a:pt x="472" y="28"/>
                    </a:lnTo>
                    <a:lnTo>
                      <a:pt x="472" y="94"/>
                    </a:lnTo>
                    <a:lnTo>
                      <a:pt x="472" y="100"/>
                    </a:lnTo>
                    <a:lnTo>
                      <a:pt x="469" y="107"/>
                    </a:lnTo>
                    <a:lnTo>
                      <a:pt x="464" y="114"/>
                    </a:lnTo>
                    <a:lnTo>
                      <a:pt x="457" y="119"/>
                    </a:lnTo>
                    <a:lnTo>
                      <a:pt x="452" y="120"/>
                    </a:lnTo>
                    <a:lnTo>
                      <a:pt x="444" y="122"/>
                    </a:lnTo>
                    <a:close/>
                    <a:moveTo>
                      <a:pt x="444" y="8"/>
                    </a:moveTo>
                    <a:lnTo>
                      <a:pt x="27" y="8"/>
                    </a:lnTo>
                    <a:lnTo>
                      <a:pt x="20" y="10"/>
                    </a:lnTo>
                    <a:lnTo>
                      <a:pt x="13" y="15"/>
                    </a:lnTo>
                    <a:lnTo>
                      <a:pt x="10" y="22"/>
                    </a:lnTo>
                    <a:lnTo>
                      <a:pt x="8" y="28"/>
                    </a:lnTo>
                    <a:lnTo>
                      <a:pt x="10" y="100"/>
                    </a:lnTo>
                    <a:lnTo>
                      <a:pt x="13" y="107"/>
                    </a:lnTo>
                    <a:lnTo>
                      <a:pt x="18" y="110"/>
                    </a:lnTo>
                    <a:lnTo>
                      <a:pt x="27" y="112"/>
                    </a:lnTo>
                    <a:lnTo>
                      <a:pt x="28" y="114"/>
                    </a:lnTo>
                    <a:lnTo>
                      <a:pt x="446" y="112"/>
                    </a:lnTo>
                    <a:lnTo>
                      <a:pt x="452" y="110"/>
                    </a:lnTo>
                    <a:lnTo>
                      <a:pt x="459" y="107"/>
                    </a:lnTo>
                    <a:lnTo>
                      <a:pt x="462" y="100"/>
                    </a:lnTo>
                    <a:lnTo>
                      <a:pt x="464" y="94"/>
                    </a:lnTo>
                    <a:lnTo>
                      <a:pt x="462" y="22"/>
                    </a:lnTo>
                    <a:lnTo>
                      <a:pt x="459" y="13"/>
                    </a:lnTo>
                    <a:lnTo>
                      <a:pt x="452" y="10"/>
                    </a:lnTo>
                    <a:lnTo>
                      <a:pt x="446" y="8"/>
                    </a:lnTo>
                    <a:lnTo>
                      <a:pt x="444" y="8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6" name="Freeform 505"/>
              <p:cNvSpPr>
                <a:spLocks noEditPoints="1"/>
              </p:cNvSpPr>
              <p:nvPr/>
            </p:nvSpPr>
            <p:spPr bwMode="auto">
              <a:xfrm>
                <a:off x="14027151" y="1104900"/>
                <a:ext cx="58738" cy="44450"/>
              </a:xfrm>
              <a:custGeom>
                <a:avLst/>
                <a:gdLst/>
                <a:ahLst/>
                <a:cxnLst>
                  <a:cxn ang="0">
                    <a:pos x="37" y="28"/>
                  </a:cxn>
                  <a:cxn ang="0">
                    <a:pos x="0" y="28"/>
                  </a:cxn>
                  <a:cxn ang="0">
                    <a:pos x="0" y="0"/>
                  </a:cxn>
                  <a:cxn ang="0">
                    <a:pos x="37" y="0"/>
                  </a:cxn>
                  <a:cxn ang="0">
                    <a:pos x="37" y="28"/>
                  </a:cxn>
                  <a:cxn ang="0">
                    <a:pos x="9" y="20"/>
                  </a:cxn>
                  <a:cxn ang="0">
                    <a:pos x="29" y="20"/>
                  </a:cxn>
                  <a:cxn ang="0">
                    <a:pos x="29" y="8"/>
                  </a:cxn>
                  <a:cxn ang="0">
                    <a:pos x="9" y="8"/>
                  </a:cxn>
                  <a:cxn ang="0">
                    <a:pos x="9" y="20"/>
                  </a:cxn>
                </a:cxnLst>
                <a:rect l="0" t="0" r="r" b="b"/>
                <a:pathLst>
                  <a:path w="37" h="28">
                    <a:moveTo>
                      <a:pt x="37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7" y="28"/>
                    </a:lnTo>
                    <a:close/>
                    <a:moveTo>
                      <a:pt x="9" y="20"/>
                    </a:moveTo>
                    <a:lnTo>
                      <a:pt x="29" y="20"/>
                    </a:lnTo>
                    <a:lnTo>
                      <a:pt x="29" y="8"/>
                    </a:lnTo>
                    <a:lnTo>
                      <a:pt x="9" y="8"/>
                    </a:lnTo>
                    <a:lnTo>
                      <a:pt x="9" y="2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7" name="Freeform 506"/>
              <p:cNvSpPr>
                <a:spLocks noEditPoints="1"/>
              </p:cNvSpPr>
              <p:nvPr/>
            </p:nvSpPr>
            <p:spPr bwMode="auto">
              <a:xfrm>
                <a:off x="13946188" y="1104900"/>
                <a:ext cx="58738" cy="44450"/>
              </a:xfrm>
              <a:custGeom>
                <a:avLst/>
                <a:gdLst/>
                <a:ahLst/>
                <a:cxnLst>
                  <a:cxn ang="0">
                    <a:pos x="37" y="28"/>
                  </a:cxn>
                  <a:cxn ang="0">
                    <a:pos x="0" y="28"/>
                  </a:cxn>
                  <a:cxn ang="0">
                    <a:pos x="0" y="0"/>
                  </a:cxn>
                  <a:cxn ang="0">
                    <a:pos x="37" y="0"/>
                  </a:cxn>
                  <a:cxn ang="0">
                    <a:pos x="37" y="28"/>
                  </a:cxn>
                  <a:cxn ang="0">
                    <a:pos x="9" y="20"/>
                  </a:cxn>
                  <a:cxn ang="0">
                    <a:pos x="29" y="20"/>
                  </a:cxn>
                  <a:cxn ang="0">
                    <a:pos x="29" y="8"/>
                  </a:cxn>
                  <a:cxn ang="0">
                    <a:pos x="9" y="8"/>
                  </a:cxn>
                  <a:cxn ang="0">
                    <a:pos x="9" y="20"/>
                  </a:cxn>
                </a:cxnLst>
                <a:rect l="0" t="0" r="r" b="b"/>
                <a:pathLst>
                  <a:path w="37" h="28">
                    <a:moveTo>
                      <a:pt x="37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7" y="28"/>
                    </a:lnTo>
                    <a:close/>
                    <a:moveTo>
                      <a:pt x="9" y="20"/>
                    </a:moveTo>
                    <a:lnTo>
                      <a:pt x="29" y="20"/>
                    </a:lnTo>
                    <a:lnTo>
                      <a:pt x="29" y="8"/>
                    </a:lnTo>
                    <a:lnTo>
                      <a:pt x="9" y="8"/>
                    </a:lnTo>
                    <a:lnTo>
                      <a:pt x="9" y="2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8" name="Freeform 507"/>
              <p:cNvSpPr>
                <a:spLocks noEditPoints="1"/>
              </p:cNvSpPr>
              <p:nvPr/>
            </p:nvSpPr>
            <p:spPr bwMode="auto">
              <a:xfrm>
                <a:off x="13865226" y="1104900"/>
                <a:ext cx="58738" cy="44450"/>
              </a:xfrm>
              <a:custGeom>
                <a:avLst/>
                <a:gdLst/>
                <a:ahLst/>
                <a:cxnLst>
                  <a:cxn ang="0">
                    <a:pos x="37" y="28"/>
                  </a:cxn>
                  <a:cxn ang="0">
                    <a:pos x="0" y="28"/>
                  </a:cxn>
                  <a:cxn ang="0">
                    <a:pos x="0" y="0"/>
                  </a:cxn>
                  <a:cxn ang="0">
                    <a:pos x="37" y="0"/>
                  </a:cxn>
                  <a:cxn ang="0">
                    <a:pos x="37" y="28"/>
                  </a:cxn>
                  <a:cxn ang="0">
                    <a:pos x="10" y="20"/>
                  </a:cxn>
                  <a:cxn ang="0">
                    <a:pos x="29" y="20"/>
                  </a:cxn>
                  <a:cxn ang="0">
                    <a:pos x="29" y="8"/>
                  </a:cxn>
                  <a:cxn ang="0">
                    <a:pos x="10" y="8"/>
                  </a:cxn>
                  <a:cxn ang="0">
                    <a:pos x="10" y="20"/>
                  </a:cxn>
                </a:cxnLst>
                <a:rect l="0" t="0" r="r" b="b"/>
                <a:pathLst>
                  <a:path w="37" h="28">
                    <a:moveTo>
                      <a:pt x="37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7" y="28"/>
                    </a:lnTo>
                    <a:close/>
                    <a:moveTo>
                      <a:pt x="10" y="20"/>
                    </a:moveTo>
                    <a:lnTo>
                      <a:pt x="29" y="20"/>
                    </a:lnTo>
                    <a:lnTo>
                      <a:pt x="29" y="8"/>
                    </a:lnTo>
                    <a:lnTo>
                      <a:pt x="10" y="8"/>
                    </a:lnTo>
                    <a:lnTo>
                      <a:pt x="10" y="2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9" name="Freeform 508"/>
              <p:cNvSpPr>
                <a:spLocks noEditPoints="1"/>
              </p:cNvSpPr>
              <p:nvPr/>
            </p:nvSpPr>
            <p:spPr bwMode="auto">
              <a:xfrm>
                <a:off x="14027151" y="896938"/>
                <a:ext cx="58738" cy="44450"/>
              </a:xfrm>
              <a:custGeom>
                <a:avLst/>
                <a:gdLst/>
                <a:ahLst/>
                <a:cxnLst>
                  <a:cxn ang="0">
                    <a:pos x="37" y="28"/>
                  </a:cxn>
                  <a:cxn ang="0">
                    <a:pos x="0" y="28"/>
                  </a:cxn>
                  <a:cxn ang="0">
                    <a:pos x="0" y="0"/>
                  </a:cxn>
                  <a:cxn ang="0">
                    <a:pos x="37" y="0"/>
                  </a:cxn>
                  <a:cxn ang="0">
                    <a:pos x="37" y="28"/>
                  </a:cxn>
                  <a:cxn ang="0">
                    <a:pos x="9" y="19"/>
                  </a:cxn>
                  <a:cxn ang="0">
                    <a:pos x="29" y="19"/>
                  </a:cxn>
                  <a:cxn ang="0">
                    <a:pos x="29" y="8"/>
                  </a:cxn>
                  <a:cxn ang="0">
                    <a:pos x="9" y="8"/>
                  </a:cxn>
                  <a:cxn ang="0">
                    <a:pos x="9" y="19"/>
                  </a:cxn>
                </a:cxnLst>
                <a:rect l="0" t="0" r="r" b="b"/>
                <a:pathLst>
                  <a:path w="37" h="28">
                    <a:moveTo>
                      <a:pt x="37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7" y="28"/>
                    </a:lnTo>
                    <a:close/>
                    <a:moveTo>
                      <a:pt x="9" y="19"/>
                    </a:moveTo>
                    <a:lnTo>
                      <a:pt x="29" y="19"/>
                    </a:lnTo>
                    <a:lnTo>
                      <a:pt x="29" y="8"/>
                    </a:lnTo>
                    <a:lnTo>
                      <a:pt x="9" y="8"/>
                    </a:lnTo>
                    <a:lnTo>
                      <a:pt x="9" y="19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0" name="Freeform 509"/>
              <p:cNvSpPr>
                <a:spLocks noEditPoints="1"/>
              </p:cNvSpPr>
              <p:nvPr/>
            </p:nvSpPr>
            <p:spPr bwMode="auto">
              <a:xfrm>
                <a:off x="13946188" y="896938"/>
                <a:ext cx="58738" cy="44450"/>
              </a:xfrm>
              <a:custGeom>
                <a:avLst/>
                <a:gdLst/>
                <a:ahLst/>
                <a:cxnLst>
                  <a:cxn ang="0">
                    <a:pos x="37" y="28"/>
                  </a:cxn>
                  <a:cxn ang="0">
                    <a:pos x="0" y="28"/>
                  </a:cxn>
                  <a:cxn ang="0">
                    <a:pos x="0" y="0"/>
                  </a:cxn>
                  <a:cxn ang="0">
                    <a:pos x="37" y="0"/>
                  </a:cxn>
                  <a:cxn ang="0">
                    <a:pos x="37" y="28"/>
                  </a:cxn>
                  <a:cxn ang="0">
                    <a:pos x="9" y="19"/>
                  </a:cxn>
                  <a:cxn ang="0">
                    <a:pos x="29" y="19"/>
                  </a:cxn>
                  <a:cxn ang="0">
                    <a:pos x="29" y="8"/>
                  </a:cxn>
                  <a:cxn ang="0">
                    <a:pos x="9" y="8"/>
                  </a:cxn>
                  <a:cxn ang="0">
                    <a:pos x="9" y="19"/>
                  </a:cxn>
                </a:cxnLst>
                <a:rect l="0" t="0" r="r" b="b"/>
                <a:pathLst>
                  <a:path w="37" h="28">
                    <a:moveTo>
                      <a:pt x="37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7" y="28"/>
                    </a:lnTo>
                    <a:close/>
                    <a:moveTo>
                      <a:pt x="9" y="19"/>
                    </a:moveTo>
                    <a:lnTo>
                      <a:pt x="29" y="19"/>
                    </a:lnTo>
                    <a:lnTo>
                      <a:pt x="29" y="8"/>
                    </a:lnTo>
                    <a:lnTo>
                      <a:pt x="9" y="8"/>
                    </a:lnTo>
                    <a:lnTo>
                      <a:pt x="9" y="19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1" name="Freeform 510"/>
              <p:cNvSpPr>
                <a:spLocks noEditPoints="1"/>
              </p:cNvSpPr>
              <p:nvPr/>
            </p:nvSpPr>
            <p:spPr bwMode="auto">
              <a:xfrm>
                <a:off x="13865226" y="896938"/>
                <a:ext cx="58738" cy="44450"/>
              </a:xfrm>
              <a:custGeom>
                <a:avLst/>
                <a:gdLst/>
                <a:ahLst/>
                <a:cxnLst>
                  <a:cxn ang="0">
                    <a:pos x="37" y="28"/>
                  </a:cxn>
                  <a:cxn ang="0">
                    <a:pos x="0" y="28"/>
                  </a:cxn>
                  <a:cxn ang="0">
                    <a:pos x="0" y="0"/>
                  </a:cxn>
                  <a:cxn ang="0">
                    <a:pos x="37" y="0"/>
                  </a:cxn>
                  <a:cxn ang="0">
                    <a:pos x="37" y="28"/>
                  </a:cxn>
                  <a:cxn ang="0">
                    <a:pos x="10" y="19"/>
                  </a:cxn>
                  <a:cxn ang="0">
                    <a:pos x="29" y="19"/>
                  </a:cxn>
                  <a:cxn ang="0">
                    <a:pos x="29" y="8"/>
                  </a:cxn>
                  <a:cxn ang="0">
                    <a:pos x="10" y="8"/>
                  </a:cxn>
                  <a:cxn ang="0">
                    <a:pos x="10" y="19"/>
                  </a:cxn>
                </a:cxnLst>
                <a:rect l="0" t="0" r="r" b="b"/>
                <a:pathLst>
                  <a:path w="37" h="28">
                    <a:moveTo>
                      <a:pt x="37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7" y="28"/>
                    </a:lnTo>
                    <a:close/>
                    <a:moveTo>
                      <a:pt x="10" y="19"/>
                    </a:moveTo>
                    <a:lnTo>
                      <a:pt x="29" y="19"/>
                    </a:lnTo>
                    <a:lnTo>
                      <a:pt x="29" y="8"/>
                    </a:lnTo>
                    <a:lnTo>
                      <a:pt x="10" y="8"/>
                    </a:lnTo>
                    <a:lnTo>
                      <a:pt x="10" y="19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2" name="Freeform 511"/>
              <p:cNvSpPr>
                <a:spLocks noEditPoints="1"/>
              </p:cNvSpPr>
              <p:nvPr/>
            </p:nvSpPr>
            <p:spPr bwMode="auto">
              <a:xfrm>
                <a:off x="14027151" y="687388"/>
                <a:ext cx="58738" cy="44450"/>
              </a:xfrm>
              <a:custGeom>
                <a:avLst/>
                <a:gdLst/>
                <a:ahLst/>
                <a:cxnLst>
                  <a:cxn ang="0">
                    <a:pos x="37" y="28"/>
                  </a:cxn>
                  <a:cxn ang="0">
                    <a:pos x="0" y="28"/>
                  </a:cxn>
                  <a:cxn ang="0">
                    <a:pos x="0" y="0"/>
                  </a:cxn>
                  <a:cxn ang="0">
                    <a:pos x="37" y="0"/>
                  </a:cxn>
                  <a:cxn ang="0">
                    <a:pos x="37" y="28"/>
                  </a:cxn>
                  <a:cxn ang="0">
                    <a:pos x="9" y="20"/>
                  </a:cxn>
                  <a:cxn ang="0">
                    <a:pos x="29" y="20"/>
                  </a:cxn>
                  <a:cxn ang="0">
                    <a:pos x="29" y="8"/>
                  </a:cxn>
                  <a:cxn ang="0">
                    <a:pos x="9" y="8"/>
                  </a:cxn>
                  <a:cxn ang="0">
                    <a:pos x="9" y="20"/>
                  </a:cxn>
                </a:cxnLst>
                <a:rect l="0" t="0" r="r" b="b"/>
                <a:pathLst>
                  <a:path w="37" h="28">
                    <a:moveTo>
                      <a:pt x="37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7" y="28"/>
                    </a:lnTo>
                    <a:close/>
                    <a:moveTo>
                      <a:pt x="9" y="20"/>
                    </a:moveTo>
                    <a:lnTo>
                      <a:pt x="29" y="20"/>
                    </a:lnTo>
                    <a:lnTo>
                      <a:pt x="29" y="8"/>
                    </a:lnTo>
                    <a:lnTo>
                      <a:pt x="9" y="8"/>
                    </a:lnTo>
                    <a:lnTo>
                      <a:pt x="9" y="2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3" name="Freeform 512"/>
              <p:cNvSpPr>
                <a:spLocks noEditPoints="1"/>
              </p:cNvSpPr>
              <p:nvPr/>
            </p:nvSpPr>
            <p:spPr bwMode="auto">
              <a:xfrm>
                <a:off x="13946188" y="687388"/>
                <a:ext cx="58738" cy="44450"/>
              </a:xfrm>
              <a:custGeom>
                <a:avLst/>
                <a:gdLst/>
                <a:ahLst/>
                <a:cxnLst>
                  <a:cxn ang="0">
                    <a:pos x="37" y="28"/>
                  </a:cxn>
                  <a:cxn ang="0">
                    <a:pos x="0" y="28"/>
                  </a:cxn>
                  <a:cxn ang="0">
                    <a:pos x="0" y="0"/>
                  </a:cxn>
                  <a:cxn ang="0">
                    <a:pos x="37" y="0"/>
                  </a:cxn>
                  <a:cxn ang="0">
                    <a:pos x="37" y="28"/>
                  </a:cxn>
                  <a:cxn ang="0">
                    <a:pos x="9" y="20"/>
                  </a:cxn>
                  <a:cxn ang="0">
                    <a:pos x="29" y="20"/>
                  </a:cxn>
                  <a:cxn ang="0">
                    <a:pos x="29" y="8"/>
                  </a:cxn>
                  <a:cxn ang="0">
                    <a:pos x="9" y="8"/>
                  </a:cxn>
                  <a:cxn ang="0">
                    <a:pos x="9" y="20"/>
                  </a:cxn>
                </a:cxnLst>
                <a:rect l="0" t="0" r="r" b="b"/>
                <a:pathLst>
                  <a:path w="37" h="28">
                    <a:moveTo>
                      <a:pt x="37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7" y="28"/>
                    </a:lnTo>
                    <a:close/>
                    <a:moveTo>
                      <a:pt x="9" y="20"/>
                    </a:moveTo>
                    <a:lnTo>
                      <a:pt x="29" y="20"/>
                    </a:lnTo>
                    <a:lnTo>
                      <a:pt x="29" y="8"/>
                    </a:lnTo>
                    <a:lnTo>
                      <a:pt x="9" y="8"/>
                    </a:lnTo>
                    <a:lnTo>
                      <a:pt x="9" y="2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4" name="Freeform 513"/>
              <p:cNvSpPr>
                <a:spLocks noEditPoints="1"/>
              </p:cNvSpPr>
              <p:nvPr/>
            </p:nvSpPr>
            <p:spPr bwMode="auto">
              <a:xfrm>
                <a:off x="13865226" y="687388"/>
                <a:ext cx="58738" cy="44450"/>
              </a:xfrm>
              <a:custGeom>
                <a:avLst/>
                <a:gdLst/>
                <a:ahLst/>
                <a:cxnLst>
                  <a:cxn ang="0">
                    <a:pos x="37" y="28"/>
                  </a:cxn>
                  <a:cxn ang="0">
                    <a:pos x="0" y="28"/>
                  </a:cxn>
                  <a:cxn ang="0">
                    <a:pos x="0" y="0"/>
                  </a:cxn>
                  <a:cxn ang="0">
                    <a:pos x="37" y="0"/>
                  </a:cxn>
                  <a:cxn ang="0">
                    <a:pos x="37" y="28"/>
                  </a:cxn>
                  <a:cxn ang="0">
                    <a:pos x="10" y="20"/>
                  </a:cxn>
                  <a:cxn ang="0">
                    <a:pos x="29" y="20"/>
                  </a:cxn>
                  <a:cxn ang="0">
                    <a:pos x="29" y="8"/>
                  </a:cxn>
                  <a:cxn ang="0">
                    <a:pos x="10" y="8"/>
                  </a:cxn>
                  <a:cxn ang="0">
                    <a:pos x="10" y="20"/>
                  </a:cxn>
                </a:cxnLst>
                <a:rect l="0" t="0" r="r" b="b"/>
                <a:pathLst>
                  <a:path w="37" h="28">
                    <a:moveTo>
                      <a:pt x="37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7" y="28"/>
                    </a:lnTo>
                    <a:close/>
                    <a:moveTo>
                      <a:pt x="10" y="20"/>
                    </a:moveTo>
                    <a:lnTo>
                      <a:pt x="29" y="20"/>
                    </a:lnTo>
                    <a:lnTo>
                      <a:pt x="29" y="8"/>
                    </a:lnTo>
                    <a:lnTo>
                      <a:pt x="10" y="8"/>
                    </a:lnTo>
                    <a:lnTo>
                      <a:pt x="10" y="2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5" name="Freeform 514"/>
              <p:cNvSpPr>
                <a:spLocks noEditPoints="1"/>
              </p:cNvSpPr>
              <p:nvPr/>
            </p:nvSpPr>
            <p:spPr bwMode="auto">
              <a:xfrm>
                <a:off x="14357351" y="679450"/>
                <a:ext cx="60325" cy="60325"/>
              </a:xfrm>
              <a:custGeom>
                <a:avLst/>
                <a:gdLst/>
                <a:ahLst/>
                <a:cxnLst>
                  <a:cxn ang="0">
                    <a:pos x="20" y="38"/>
                  </a:cxn>
                  <a:cxn ang="0">
                    <a:pos x="13" y="38"/>
                  </a:cxn>
                  <a:cxn ang="0">
                    <a:pos x="7" y="35"/>
                  </a:cxn>
                  <a:cxn ang="0">
                    <a:pos x="3" y="28"/>
                  </a:cxn>
                  <a:cxn ang="0">
                    <a:pos x="0" y="23"/>
                  </a:cxn>
                  <a:cxn ang="0">
                    <a:pos x="0" y="18"/>
                  </a:cxn>
                  <a:cxn ang="0">
                    <a:pos x="2" y="12"/>
                  </a:cxn>
                  <a:cxn ang="0">
                    <a:pos x="5" y="7"/>
                  </a:cxn>
                  <a:cxn ang="0">
                    <a:pos x="10" y="4"/>
                  </a:cxn>
                  <a:cxn ang="0">
                    <a:pos x="15" y="2"/>
                  </a:cxn>
                  <a:cxn ang="0">
                    <a:pos x="20" y="0"/>
                  </a:cxn>
                  <a:cxn ang="0">
                    <a:pos x="27" y="2"/>
                  </a:cxn>
                  <a:cxn ang="0">
                    <a:pos x="33" y="7"/>
                  </a:cxn>
                  <a:cxn ang="0">
                    <a:pos x="36" y="12"/>
                  </a:cxn>
                  <a:cxn ang="0">
                    <a:pos x="38" y="18"/>
                  </a:cxn>
                  <a:cxn ang="0">
                    <a:pos x="38" y="20"/>
                  </a:cxn>
                  <a:cxn ang="0">
                    <a:pos x="36" y="27"/>
                  </a:cxn>
                  <a:cxn ang="0">
                    <a:pos x="33" y="33"/>
                  </a:cxn>
                  <a:cxn ang="0">
                    <a:pos x="27" y="36"/>
                  </a:cxn>
                  <a:cxn ang="0">
                    <a:pos x="20" y="38"/>
                  </a:cxn>
                  <a:cxn ang="0">
                    <a:pos x="20" y="10"/>
                  </a:cxn>
                  <a:cxn ang="0">
                    <a:pos x="13" y="10"/>
                  </a:cxn>
                  <a:cxn ang="0">
                    <a:pos x="10" y="15"/>
                  </a:cxn>
                  <a:cxn ang="0">
                    <a:pos x="8" y="18"/>
                  </a:cxn>
                  <a:cxn ang="0">
                    <a:pos x="12" y="25"/>
                  </a:cxn>
                  <a:cxn ang="0">
                    <a:pos x="17" y="30"/>
                  </a:cxn>
                  <a:cxn ang="0">
                    <a:pos x="20" y="30"/>
                  </a:cxn>
                  <a:cxn ang="0">
                    <a:pos x="25" y="28"/>
                  </a:cxn>
                  <a:cxn ang="0">
                    <a:pos x="27" y="27"/>
                  </a:cxn>
                  <a:cxn ang="0">
                    <a:pos x="27" y="27"/>
                  </a:cxn>
                  <a:cxn ang="0">
                    <a:pos x="30" y="20"/>
                  </a:cxn>
                  <a:cxn ang="0">
                    <a:pos x="30" y="20"/>
                  </a:cxn>
                  <a:cxn ang="0">
                    <a:pos x="28" y="13"/>
                  </a:cxn>
                  <a:cxn ang="0">
                    <a:pos x="23" y="10"/>
                  </a:cxn>
                  <a:cxn ang="0">
                    <a:pos x="20" y="10"/>
                  </a:cxn>
                </a:cxnLst>
                <a:rect l="0" t="0" r="r" b="b"/>
                <a:pathLst>
                  <a:path w="38" h="38">
                    <a:moveTo>
                      <a:pt x="20" y="38"/>
                    </a:moveTo>
                    <a:lnTo>
                      <a:pt x="13" y="38"/>
                    </a:lnTo>
                    <a:lnTo>
                      <a:pt x="7" y="35"/>
                    </a:lnTo>
                    <a:lnTo>
                      <a:pt x="3" y="28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2" y="12"/>
                    </a:lnTo>
                    <a:lnTo>
                      <a:pt x="5" y="7"/>
                    </a:lnTo>
                    <a:lnTo>
                      <a:pt x="10" y="4"/>
                    </a:lnTo>
                    <a:lnTo>
                      <a:pt x="15" y="2"/>
                    </a:lnTo>
                    <a:lnTo>
                      <a:pt x="20" y="0"/>
                    </a:lnTo>
                    <a:lnTo>
                      <a:pt x="27" y="2"/>
                    </a:lnTo>
                    <a:lnTo>
                      <a:pt x="33" y="7"/>
                    </a:lnTo>
                    <a:lnTo>
                      <a:pt x="36" y="12"/>
                    </a:lnTo>
                    <a:lnTo>
                      <a:pt x="38" y="18"/>
                    </a:lnTo>
                    <a:lnTo>
                      <a:pt x="38" y="20"/>
                    </a:lnTo>
                    <a:lnTo>
                      <a:pt x="36" y="27"/>
                    </a:lnTo>
                    <a:lnTo>
                      <a:pt x="33" y="33"/>
                    </a:lnTo>
                    <a:lnTo>
                      <a:pt x="27" y="36"/>
                    </a:lnTo>
                    <a:lnTo>
                      <a:pt x="20" y="38"/>
                    </a:lnTo>
                    <a:close/>
                    <a:moveTo>
                      <a:pt x="20" y="10"/>
                    </a:moveTo>
                    <a:lnTo>
                      <a:pt x="13" y="10"/>
                    </a:lnTo>
                    <a:lnTo>
                      <a:pt x="10" y="15"/>
                    </a:lnTo>
                    <a:lnTo>
                      <a:pt x="8" y="18"/>
                    </a:lnTo>
                    <a:lnTo>
                      <a:pt x="12" y="25"/>
                    </a:lnTo>
                    <a:lnTo>
                      <a:pt x="17" y="30"/>
                    </a:lnTo>
                    <a:lnTo>
                      <a:pt x="20" y="30"/>
                    </a:lnTo>
                    <a:lnTo>
                      <a:pt x="25" y="28"/>
                    </a:lnTo>
                    <a:lnTo>
                      <a:pt x="27" y="27"/>
                    </a:lnTo>
                    <a:lnTo>
                      <a:pt x="27" y="27"/>
                    </a:lnTo>
                    <a:lnTo>
                      <a:pt x="30" y="20"/>
                    </a:lnTo>
                    <a:lnTo>
                      <a:pt x="30" y="20"/>
                    </a:lnTo>
                    <a:lnTo>
                      <a:pt x="28" y="13"/>
                    </a:lnTo>
                    <a:lnTo>
                      <a:pt x="23" y="10"/>
                    </a:lnTo>
                    <a:lnTo>
                      <a:pt x="20" y="1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6" name="Freeform 515"/>
              <p:cNvSpPr>
                <a:spLocks noEditPoints="1"/>
              </p:cNvSpPr>
              <p:nvPr/>
            </p:nvSpPr>
            <p:spPr bwMode="auto">
              <a:xfrm>
                <a:off x="14357351" y="889000"/>
                <a:ext cx="60325" cy="60325"/>
              </a:xfrm>
              <a:custGeom>
                <a:avLst/>
                <a:gdLst/>
                <a:ahLst/>
                <a:cxnLst>
                  <a:cxn ang="0">
                    <a:pos x="20" y="38"/>
                  </a:cxn>
                  <a:cxn ang="0">
                    <a:pos x="13" y="36"/>
                  </a:cxn>
                  <a:cxn ang="0">
                    <a:pos x="7" y="33"/>
                  </a:cxn>
                  <a:cxn ang="0">
                    <a:pos x="2" y="28"/>
                  </a:cxn>
                  <a:cxn ang="0">
                    <a:pos x="0" y="21"/>
                  </a:cxn>
                  <a:cxn ang="0">
                    <a:pos x="0" y="18"/>
                  </a:cxn>
                  <a:cxn ang="0">
                    <a:pos x="2" y="11"/>
                  </a:cxn>
                  <a:cxn ang="0">
                    <a:pos x="5" y="6"/>
                  </a:cxn>
                  <a:cxn ang="0">
                    <a:pos x="10" y="3"/>
                  </a:cxn>
                  <a:cxn ang="0">
                    <a:pos x="15" y="0"/>
                  </a:cxn>
                  <a:cxn ang="0">
                    <a:pos x="20" y="0"/>
                  </a:cxn>
                  <a:cxn ang="0">
                    <a:pos x="25" y="1"/>
                  </a:cxn>
                  <a:cxn ang="0">
                    <a:pos x="31" y="5"/>
                  </a:cxn>
                  <a:cxn ang="0">
                    <a:pos x="35" y="10"/>
                  </a:cxn>
                  <a:cxn ang="0">
                    <a:pos x="38" y="16"/>
                  </a:cxn>
                  <a:cxn ang="0">
                    <a:pos x="38" y="18"/>
                  </a:cxn>
                  <a:cxn ang="0">
                    <a:pos x="36" y="26"/>
                  </a:cxn>
                  <a:cxn ang="0">
                    <a:pos x="33" y="31"/>
                  </a:cxn>
                  <a:cxn ang="0">
                    <a:pos x="27" y="36"/>
                  </a:cxn>
                  <a:cxn ang="0">
                    <a:pos x="20" y="38"/>
                  </a:cxn>
                  <a:cxn ang="0">
                    <a:pos x="17" y="29"/>
                  </a:cxn>
                  <a:cxn ang="0">
                    <a:pos x="20" y="29"/>
                  </a:cxn>
                  <a:cxn ang="0">
                    <a:pos x="27" y="26"/>
                  </a:cxn>
                  <a:cxn ang="0">
                    <a:pos x="30" y="21"/>
                  </a:cxn>
                  <a:cxn ang="0">
                    <a:pos x="30" y="18"/>
                  </a:cxn>
                  <a:cxn ang="0">
                    <a:pos x="28" y="15"/>
                  </a:cxn>
                  <a:cxn ang="0">
                    <a:pos x="23" y="10"/>
                  </a:cxn>
                  <a:cxn ang="0">
                    <a:pos x="20" y="8"/>
                  </a:cxn>
                  <a:cxn ang="0">
                    <a:pos x="13" y="10"/>
                  </a:cxn>
                  <a:cxn ang="0">
                    <a:pos x="10" y="15"/>
                  </a:cxn>
                  <a:cxn ang="0">
                    <a:pos x="8" y="18"/>
                  </a:cxn>
                  <a:cxn ang="0">
                    <a:pos x="12" y="26"/>
                  </a:cxn>
                  <a:cxn ang="0">
                    <a:pos x="17" y="29"/>
                  </a:cxn>
                  <a:cxn ang="0">
                    <a:pos x="17" y="29"/>
                  </a:cxn>
                </a:cxnLst>
                <a:rect l="0" t="0" r="r" b="b"/>
                <a:pathLst>
                  <a:path w="38" h="38">
                    <a:moveTo>
                      <a:pt x="20" y="38"/>
                    </a:moveTo>
                    <a:lnTo>
                      <a:pt x="13" y="36"/>
                    </a:lnTo>
                    <a:lnTo>
                      <a:pt x="7" y="33"/>
                    </a:lnTo>
                    <a:lnTo>
                      <a:pt x="2" y="28"/>
                    </a:lnTo>
                    <a:lnTo>
                      <a:pt x="0" y="21"/>
                    </a:lnTo>
                    <a:lnTo>
                      <a:pt x="0" y="18"/>
                    </a:lnTo>
                    <a:lnTo>
                      <a:pt x="2" y="11"/>
                    </a:lnTo>
                    <a:lnTo>
                      <a:pt x="5" y="6"/>
                    </a:lnTo>
                    <a:lnTo>
                      <a:pt x="10" y="3"/>
                    </a:lnTo>
                    <a:lnTo>
                      <a:pt x="15" y="0"/>
                    </a:lnTo>
                    <a:lnTo>
                      <a:pt x="20" y="0"/>
                    </a:lnTo>
                    <a:lnTo>
                      <a:pt x="25" y="1"/>
                    </a:lnTo>
                    <a:lnTo>
                      <a:pt x="31" y="5"/>
                    </a:lnTo>
                    <a:lnTo>
                      <a:pt x="35" y="10"/>
                    </a:lnTo>
                    <a:lnTo>
                      <a:pt x="38" y="16"/>
                    </a:lnTo>
                    <a:lnTo>
                      <a:pt x="38" y="18"/>
                    </a:lnTo>
                    <a:lnTo>
                      <a:pt x="36" y="26"/>
                    </a:lnTo>
                    <a:lnTo>
                      <a:pt x="33" y="31"/>
                    </a:lnTo>
                    <a:lnTo>
                      <a:pt x="27" y="36"/>
                    </a:lnTo>
                    <a:lnTo>
                      <a:pt x="20" y="38"/>
                    </a:lnTo>
                    <a:close/>
                    <a:moveTo>
                      <a:pt x="17" y="29"/>
                    </a:moveTo>
                    <a:lnTo>
                      <a:pt x="20" y="29"/>
                    </a:lnTo>
                    <a:lnTo>
                      <a:pt x="27" y="26"/>
                    </a:lnTo>
                    <a:lnTo>
                      <a:pt x="30" y="21"/>
                    </a:lnTo>
                    <a:lnTo>
                      <a:pt x="30" y="18"/>
                    </a:lnTo>
                    <a:lnTo>
                      <a:pt x="28" y="15"/>
                    </a:lnTo>
                    <a:lnTo>
                      <a:pt x="23" y="10"/>
                    </a:lnTo>
                    <a:lnTo>
                      <a:pt x="20" y="8"/>
                    </a:lnTo>
                    <a:lnTo>
                      <a:pt x="13" y="10"/>
                    </a:lnTo>
                    <a:lnTo>
                      <a:pt x="10" y="15"/>
                    </a:lnTo>
                    <a:lnTo>
                      <a:pt x="8" y="18"/>
                    </a:lnTo>
                    <a:lnTo>
                      <a:pt x="12" y="26"/>
                    </a:lnTo>
                    <a:lnTo>
                      <a:pt x="17" y="29"/>
                    </a:lnTo>
                    <a:lnTo>
                      <a:pt x="17" y="29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7" name="Freeform 516"/>
              <p:cNvSpPr>
                <a:spLocks noEditPoints="1"/>
              </p:cNvSpPr>
              <p:nvPr/>
            </p:nvSpPr>
            <p:spPr bwMode="auto">
              <a:xfrm>
                <a:off x="14357351" y="1096963"/>
                <a:ext cx="60325" cy="60325"/>
              </a:xfrm>
              <a:custGeom>
                <a:avLst/>
                <a:gdLst/>
                <a:ahLst/>
                <a:cxnLst>
                  <a:cxn ang="0">
                    <a:pos x="20" y="38"/>
                  </a:cxn>
                  <a:cxn ang="0">
                    <a:pos x="12" y="36"/>
                  </a:cxn>
                  <a:cxn ang="0">
                    <a:pos x="7" y="33"/>
                  </a:cxn>
                  <a:cxn ang="0">
                    <a:pos x="2" y="26"/>
                  </a:cxn>
                  <a:cxn ang="0">
                    <a:pos x="0" y="20"/>
                  </a:cxn>
                  <a:cxn ang="0">
                    <a:pos x="0" y="18"/>
                  </a:cxn>
                  <a:cxn ang="0">
                    <a:pos x="2" y="12"/>
                  </a:cxn>
                  <a:cxn ang="0">
                    <a:pos x="5" y="7"/>
                  </a:cxn>
                  <a:cxn ang="0">
                    <a:pos x="12" y="2"/>
                  </a:cxn>
                  <a:cxn ang="0">
                    <a:pos x="18" y="0"/>
                  </a:cxn>
                  <a:cxn ang="0">
                    <a:pos x="20" y="0"/>
                  </a:cxn>
                  <a:cxn ang="0">
                    <a:pos x="25" y="0"/>
                  </a:cxn>
                  <a:cxn ang="0">
                    <a:pos x="31" y="5"/>
                  </a:cxn>
                  <a:cxn ang="0">
                    <a:pos x="36" y="10"/>
                  </a:cxn>
                  <a:cxn ang="0">
                    <a:pos x="38" y="18"/>
                  </a:cxn>
                  <a:cxn ang="0">
                    <a:pos x="38" y="18"/>
                  </a:cxn>
                  <a:cxn ang="0">
                    <a:pos x="36" y="26"/>
                  </a:cxn>
                  <a:cxn ang="0">
                    <a:pos x="33" y="30"/>
                  </a:cxn>
                  <a:cxn ang="0">
                    <a:pos x="28" y="35"/>
                  </a:cxn>
                  <a:cxn ang="0">
                    <a:pos x="23" y="36"/>
                  </a:cxn>
                  <a:cxn ang="0">
                    <a:pos x="20" y="38"/>
                  </a:cxn>
                  <a:cxn ang="0">
                    <a:pos x="18" y="28"/>
                  </a:cxn>
                  <a:cxn ang="0">
                    <a:pos x="20" y="28"/>
                  </a:cxn>
                  <a:cxn ang="0">
                    <a:pos x="25" y="26"/>
                  </a:cxn>
                  <a:cxn ang="0">
                    <a:pos x="30" y="20"/>
                  </a:cxn>
                  <a:cxn ang="0">
                    <a:pos x="30" y="18"/>
                  </a:cxn>
                  <a:cxn ang="0">
                    <a:pos x="27" y="12"/>
                  </a:cxn>
                  <a:cxn ang="0">
                    <a:pos x="22" y="8"/>
                  </a:cxn>
                  <a:cxn ang="0">
                    <a:pos x="20" y="8"/>
                  </a:cxn>
                  <a:cxn ang="0">
                    <a:pos x="13" y="12"/>
                  </a:cxn>
                  <a:cxn ang="0">
                    <a:pos x="10" y="17"/>
                  </a:cxn>
                  <a:cxn ang="0">
                    <a:pos x="8" y="18"/>
                  </a:cxn>
                  <a:cxn ang="0">
                    <a:pos x="12" y="26"/>
                  </a:cxn>
                  <a:cxn ang="0">
                    <a:pos x="17" y="28"/>
                  </a:cxn>
                  <a:cxn ang="0">
                    <a:pos x="18" y="28"/>
                  </a:cxn>
                  <a:cxn ang="0">
                    <a:pos x="18" y="28"/>
                  </a:cxn>
                </a:cxnLst>
                <a:rect l="0" t="0" r="r" b="b"/>
                <a:pathLst>
                  <a:path w="38" h="38">
                    <a:moveTo>
                      <a:pt x="20" y="38"/>
                    </a:moveTo>
                    <a:lnTo>
                      <a:pt x="12" y="36"/>
                    </a:lnTo>
                    <a:lnTo>
                      <a:pt x="7" y="33"/>
                    </a:lnTo>
                    <a:lnTo>
                      <a:pt x="2" y="26"/>
                    </a:lnTo>
                    <a:lnTo>
                      <a:pt x="0" y="20"/>
                    </a:lnTo>
                    <a:lnTo>
                      <a:pt x="0" y="18"/>
                    </a:lnTo>
                    <a:lnTo>
                      <a:pt x="2" y="12"/>
                    </a:lnTo>
                    <a:lnTo>
                      <a:pt x="5" y="7"/>
                    </a:lnTo>
                    <a:lnTo>
                      <a:pt x="12" y="2"/>
                    </a:lnTo>
                    <a:lnTo>
                      <a:pt x="18" y="0"/>
                    </a:lnTo>
                    <a:lnTo>
                      <a:pt x="20" y="0"/>
                    </a:lnTo>
                    <a:lnTo>
                      <a:pt x="25" y="0"/>
                    </a:lnTo>
                    <a:lnTo>
                      <a:pt x="31" y="5"/>
                    </a:lnTo>
                    <a:lnTo>
                      <a:pt x="36" y="10"/>
                    </a:lnTo>
                    <a:lnTo>
                      <a:pt x="38" y="18"/>
                    </a:lnTo>
                    <a:lnTo>
                      <a:pt x="38" y="18"/>
                    </a:lnTo>
                    <a:lnTo>
                      <a:pt x="36" y="26"/>
                    </a:lnTo>
                    <a:lnTo>
                      <a:pt x="33" y="30"/>
                    </a:lnTo>
                    <a:lnTo>
                      <a:pt x="28" y="35"/>
                    </a:lnTo>
                    <a:lnTo>
                      <a:pt x="23" y="36"/>
                    </a:lnTo>
                    <a:lnTo>
                      <a:pt x="20" y="38"/>
                    </a:lnTo>
                    <a:close/>
                    <a:moveTo>
                      <a:pt x="18" y="28"/>
                    </a:moveTo>
                    <a:lnTo>
                      <a:pt x="20" y="28"/>
                    </a:lnTo>
                    <a:lnTo>
                      <a:pt x="25" y="26"/>
                    </a:lnTo>
                    <a:lnTo>
                      <a:pt x="30" y="20"/>
                    </a:lnTo>
                    <a:lnTo>
                      <a:pt x="30" y="18"/>
                    </a:lnTo>
                    <a:lnTo>
                      <a:pt x="27" y="12"/>
                    </a:lnTo>
                    <a:lnTo>
                      <a:pt x="22" y="8"/>
                    </a:lnTo>
                    <a:lnTo>
                      <a:pt x="20" y="8"/>
                    </a:lnTo>
                    <a:lnTo>
                      <a:pt x="13" y="12"/>
                    </a:lnTo>
                    <a:lnTo>
                      <a:pt x="10" y="17"/>
                    </a:lnTo>
                    <a:lnTo>
                      <a:pt x="8" y="18"/>
                    </a:lnTo>
                    <a:lnTo>
                      <a:pt x="12" y="26"/>
                    </a:lnTo>
                    <a:lnTo>
                      <a:pt x="17" y="28"/>
                    </a:lnTo>
                    <a:lnTo>
                      <a:pt x="18" y="28"/>
                    </a:lnTo>
                    <a:lnTo>
                      <a:pt x="18" y="28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8" name="Freeform 517"/>
              <p:cNvSpPr>
                <a:spLocks noEditPoints="1"/>
              </p:cNvSpPr>
              <p:nvPr/>
            </p:nvSpPr>
            <p:spPr bwMode="auto">
              <a:xfrm>
                <a:off x="13728701" y="1028700"/>
                <a:ext cx="749300" cy="193675"/>
              </a:xfrm>
              <a:custGeom>
                <a:avLst/>
                <a:gdLst/>
                <a:ahLst/>
                <a:cxnLst>
                  <a:cxn ang="0">
                    <a:pos x="444" y="122"/>
                  </a:cxn>
                  <a:cxn ang="0">
                    <a:pos x="23" y="122"/>
                  </a:cxn>
                  <a:cxn ang="0">
                    <a:pos x="17" y="120"/>
                  </a:cxn>
                  <a:cxn ang="0">
                    <a:pos x="10" y="115"/>
                  </a:cxn>
                  <a:cxn ang="0">
                    <a:pos x="5" y="111"/>
                  </a:cxn>
                  <a:cxn ang="0">
                    <a:pos x="2" y="102"/>
                  </a:cxn>
                  <a:cxn ang="0">
                    <a:pos x="0" y="96"/>
                  </a:cxn>
                  <a:cxn ang="0">
                    <a:pos x="0" y="94"/>
                  </a:cxn>
                  <a:cxn ang="0">
                    <a:pos x="0" y="28"/>
                  </a:cxn>
                  <a:cxn ang="0">
                    <a:pos x="0" y="22"/>
                  </a:cxn>
                  <a:cxn ang="0">
                    <a:pos x="4" y="15"/>
                  </a:cxn>
                  <a:cxn ang="0">
                    <a:pos x="8" y="9"/>
                  </a:cxn>
                  <a:cxn ang="0">
                    <a:pos x="15" y="4"/>
                  </a:cxn>
                  <a:cxn ang="0">
                    <a:pos x="22" y="2"/>
                  </a:cxn>
                  <a:cxn ang="0">
                    <a:pos x="28" y="0"/>
                  </a:cxn>
                  <a:cxn ang="0">
                    <a:pos x="446" y="0"/>
                  </a:cxn>
                  <a:cxn ang="0">
                    <a:pos x="454" y="2"/>
                  </a:cxn>
                  <a:cxn ang="0">
                    <a:pos x="460" y="5"/>
                  </a:cxn>
                  <a:cxn ang="0">
                    <a:pos x="465" y="10"/>
                  </a:cxn>
                  <a:cxn ang="0">
                    <a:pos x="470" y="19"/>
                  </a:cxn>
                  <a:cxn ang="0">
                    <a:pos x="472" y="25"/>
                  </a:cxn>
                  <a:cxn ang="0">
                    <a:pos x="472" y="28"/>
                  </a:cxn>
                  <a:cxn ang="0">
                    <a:pos x="472" y="94"/>
                  </a:cxn>
                  <a:cxn ang="0">
                    <a:pos x="472" y="101"/>
                  </a:cxn>
                  <a:cxn ang="0">
                    <a:pos x="469" y="107"/>
                  </a:cxn>
                  <a:cxn ang="0">
                    <a:pos x="464" y="114"/>
                  </a:cxn>
                  <a:cxn ang="0">
                    <a:pos x="457" y="119"/>
                  </a:cxn>
                  <a:cxn ang="0">
                    <a:pos x="452" y="122"/>
                  </a:cxn>
                  <a:cxn ang="0">
                    <a:pos x="444" y="122"/>
                  </a:cxn>
                  <a:cxn ang="0">
                    <a:pos x="444" y="9"/>
                  </a:cxn>
                  <a:cxn ang="0">
                    <a:pos x="27" y="10"/>
                  </a:cxn>
                  <a:cxn ang="0">
                    <a:pos x="20" y="12"/>
                  </a:cxn>
                  <a:cxn ang="0">
                    <a:pos x="13" y="15"/>
                  </a:cxn>
                  <a:cxn ang="0">
                    <a:pos x="10" y="22"/>
                  </a:cxn>
                  <a:cxn ang="0">
                    <a:pos x="8" y="28"/>
                  </a:cxn>
                  <a:cxn ang="0">
                    <a:pos x="10" y="101"/>
                  </a:cxn>
                  <a:cxn ang="0">
                    <a:pos x="13" y="107"/>
                  </a:cxn>
                  <a:cxn ang="0">
                    <a:pos x="20" y="112"/>
                  </a:cxn>
                  <a:cxn ang="0">
                    <a:pos x="27" y="114"/>
                  </a:cxn>
                  <a:cxn ang="0">
                    <a:pos x="28" y="114"/>
                  </a:cxn>
                  <a:cxn ang="0">
                    <a:pos x="447" y="114"/>
                  </a:cxn>
                  <a:cxn ang="0">
                    <a:pos x="452" y="112"/>
                  </a:cxn>
                  <a:cxn ang="0">
                    <a:pos x="459" y="107"/>
                  </a:cxn>
                  <a:cxn ang="0">
                    <a:pos x="462" y="101"/>
                  </a:cxn>
                  <a:cxn ang="0">
                    <a:pos x="464" y="94"/>
                  </a:cxn>
                  <a:cxn ang="0">
                    <a:pos x="464" y="23"/>
                  </a:cxn>
                  <a:cxn ang="0">
                    <a:pos x="459" y="17"/>
                  </a:cxn>
                  <a:cxn ang="0">
                    <a:pos x="454" y="12"/>
                  </a:cxn>
                  <a:cxn ang="0">
                    <a:pos x="447" y="10"/>
                  </a:cxn>
                  <a:cxn ang="0">
                    <a:pos x="444" y="9"/>
                  </a:cxn>
                </a:cxnLst>
                <a:rect l="0" t="0" r="r" b="b"/>
                <a:pathLst>
                  <a:path w="472" h="122">
                    <a:moveTo>
                      <a:pt x="444" y="122"/>
                    </a:moveTo>
                    <a:lnTo>
                      <a:pt x="23" y="122"/>
                    </a:lnTo>
                    <a:lnTo>
                      <a:pt x="17" y="120"/>
                    </a:lnTo>
                    <a:lnTo>
                      <a:pt x="10" y="115"/>
                    </a:lnTo>
                    <a:lnTo>
                      <a:pt x="5" y="111"/>
                    </a:lnTo>
                    <a:lnTo>
                      <a:pt x="2" y="102"/>
                    </a:lnTo>
                    <a:lnTo>
                      <a:pt x="0" y="96"/>
                    </a:lnTo>
                    <a:lnTo>
                      <a:pt x="0" y="94"/>
                    </a:lnTo>
                    <a:lnTo>
                      <a:pt x="0" y="28"/>
                    </a:lnTo>
                    <a:lnTo>
                      <a:pt x="0" y="22"/>
                    </a:lnTo>
                    <a:lnTo>
                      <a:pt x="4" y="15"/>
                    </a:lnTo>
                    <a:lnTo>
                      <a:pt x="8" y="9"/>
                    </a:lnTo>
                    <a:lnTo>
                      <a:pt x="15" y="4"/>
                    </a:lnTo>
                    <a:lnTo>
                      <a:pt x="22" y="2"/>
                    </a:lnTo>
                    <a:lnTo>
                      <a:pt x="28" y="0"/>
                    </a:lnTo>
                    <a:lnTo>
                      <a:pt x="446" y="0"/>
                    </a:lnTo>
                    <a:lnTo>
                      <a:pt x="454" y="2"/>
                    </a:lnTo>
                    <a:lnTo>
                      <a:pt x="460" y="5"/>
                    </a:lnTo>
                    <a:lnTo>
                      <a:pt x="465" y="10"/>
                    </a:lnTo>
                    <a:lnTo>
                      <a:pt x="470" y="19"/>
                    </a:lnTo>
                    <a:lnTo>
                      <a:pt x="472" y="25"/>
                    </a:lnTo>
                    <a:lnTo>
                      <a:pt x="472" y="28"/>
                    </a:lnTo>
                    <a:lnTo>
                      <a:pt x="472" y="94"/>
                    </a:lnTo>
                    <a:lnTo>
                      <a:pt x="472" y="101"/>
                    </a:lnTo>
                    <a:lnTo>
                      <a:pt x="469" y="107"/>
                    </a:lnTo>
                    <a:lnTo>
                      <a:pt x="464" y="114"/>
                    </a:lnTo>
                    <a:lnTo>
                      <a:pt x="457" y="119"/>
                    </a:lnTo>
                    <a:lnTo>
                      <a:pt x="452" y="122"/>
                    </a:lnTo>
                    <a:lnTo>
                      <a:pt x="444" y="122"/>
                    </a:lnTo>
                    <a:close/>
                    <a:moveTo>
                      <a:pt x="444" y="9"/>
                    </a:moveTo>
                    <a:lnTo>
                      <a:pt x="27" y="10"/>
                    </a:lnTo>
                    <a:lnTo>
                      <a:pt x="20" y="12"/>
                    </a:lnTo>
                    <a:lnTo>
                      <a:pt x="13" y="15"/>
                    </a:lnTo>
                    <a:lnTo>
                      <a:pt x="10" y="22"/>
                    </a:lnTo>
                    <a:lnTo>
                      <a:pt x="8" y="28"/>
                    </a:lnTo>
                    <a:lnTo>
                      <a:pt x="10" y="101"/>
                    </a:lnTo>
                    <a:lnTo>
                      <a:pt x="13" y="107"/>
                    </a:lnTo>
                    <a:lnTo>
                      <a:pt x="20" y="112"/>
                    </a:lnTo>
                    <a:lnTo>
                      <a:pt x="27" y="114"/>
                    </a:lnTo>
                    <a:lnTo>
                      <a:pt x="28" y="114"/>
                    </a:lnTo>
                    <a:lnTo>
                      <a:pt x="447" y="114"/>
                    </a:lnTo>
                    <a:lnTo>
                      <a:pt x="452" y="112"/>
                    </a:lnTo>
                    <a:lnTo>
                      <a:pt x="459" y="107"/>
                    </a:lnTo>
                    <a:lnTo>
                      <a:pt x="462" y="101"/>
                    </a:lnTo>
                    <a:lnTo>
                      <a:pt x="464" y="94"/>
                    </a:lnTo>
                    <a:lnTo>
                      <a:pt x="464" y="23"/>
                    </a:lnTo>
                    <a:lnTo>
                      <a:pt x="459" y="17"/>
                    </a:lnTo>
                    <a:lnTo>
                      <a:pt x="454" y="12"/>
                    </a:lnTo>
                    <a:lnTo>
                      <a:pt x="447" y="10"/>
                    </a:lnTo>
                    <a:lnTo>
                      <a:pt x="444" y="9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9" name="Freeform 518"/>
              <p:cNvSpPr>
                <a:spLocks noEditPoints="1"/>
              </p:cNvSpPr>
              <p:nvPr/>
            </p:nvSpPr>
            <p:spPr bwMode="auto">
              <a:xfrm>
                <a:off x="13728701" y="823913"/>
                <a:ext cx="749300" cy="190500"/>
              </a:xfrm>
              <a:custGeom>
                <a:avLst/>
                <a:gdLst/>
                <a:ahLst/>
                <a:cxnLst>
                  <a:cxn ang="0">
                    <a:pos x="444" y="120"/>
                  </a:cxn>
                  <a:cxn ang="0">
                    <a:pos x="22" y="120"/>
                  </a:cxn>
                  <a:cxn ang="0">
                    <a:pos x="15" y="116"/>
                  </a:cxn>
                  <a:cxn ang="0">
                    <a:pos x="8" y="111"/>
                  </a:cxn>
                  <a:cxn ang="0">
                    <a:pos x="4" y="106"/>
                  </a:cxn>
                  <a:cxn ang="0">
                    <a:pos x="2" y="100"/>
                  </a:cxn>
                  <a:cxn ang="0">
                    <a:pos x="0" y="92"/>
                  </a:cxn>
                  <a:cxn ang="0">
                    <a:pos x="0" y="28"/>
                  </a:cxn>
                  <a:cxn ang="0">
                    <a:pos x="0" y="19"/>
                  </a:cxn>
                  <a:cxn ang="0">
                    <a:pos x="4" y="13"/>
                  </a:cxn>
                  <a:cxn ang="0">
                    <a:pos x="8" y="6"/>
                  </a:cxn>
                  <a:cxn ang="0">
                    <a:pos x="15" y="3"/>
                  </a:cxn>
                  <a:cxn ang="0">
                    <a:pos x="22" y="0"/>
                  </a:cxn>
                  <a:cxn ang="0">
                    <a:pos x="28" y="0"/>
                  </a:cxn>
                  <a:cxn ang="0">
                    <a:pos x="447" y="0"/>
                  </a:cxn>
                  <a:cxn ang="0">
                    <a:pos x="455" y="1"/>
                  </a:cxn>
                  <a:cxn ang="0">
                    <a:pos x="462" y="5"/>
                  </a:cxn>
                  <a:cxn ang="0">
                    <a:pos x="467" y="11"/>
                  </a:cxn>
                  <a:cxn ang="0">
                    <a:pos x="470" y="18"/>
                  </a:cxn>
                  <a:cxn ang="0">
                    <a:pos x="472" y="24"/>
                  </a:cxn>
                  <a:cxn ang="0">
                    <a:pos x="472" y="28"/>
                  </a:cxn>
                  <a:cxn ang="0">
                    <a:pos x="472" y="92"/>
                  </a:cxn>
                  <a:cxn ang="0">
                    <a:pos x="472" y="100"/>
                  </a:cxn>
                  <a:cxn ang="0">
                    <a:pos x="469" y="105"/>
                  </a:cxn>
                  <a:cxn ang="0">
                    <a:pos x="464" y="111"/>
                  </a:cxn>
                  <a:cxn ang="0">
                    <a:pos x="457" y="116"/>
                  </a:cxn>
                  <a:cxn ang="0">
                    <a:pos x="450" y="120"/>
                  </a:cxn>
                  <a:cxn ang="0">
                    <a:pos x="444" y="120"/>
                  </a:cxn>
                  <a:cxn ang="0">
                    <a:pos x="444" y="8"/>
                  </a:cxn>
                  <a:cxn ang="0">
                    <a:pos x="27" y="8"/>
                  </a:cxn>
                  <a:cxn ang="0">
                    <a:pos x="20" y="10"/>
                  </a:cxn>
                  <a:cxn ang="0">
                    <a:pos x="13" y="14"/>
                  </a:cxn>
                  <a:cxn ang="0">
                    <a:pos x="10" y="21"/>
                  </a:cxn>
                  <a:cxn ang="0">
                    <a:pos x="8" y="28"/>
                  </a:cxn>
                  <a:cxn ang="0">
                    <a:pos x="10" y="98"/>
                  </a:cxn>
                  <a:cxn ang="0">
                    <a:pos x="13" y="105"/>
                  </a:cxn>
                  <a:cxn ang="0">
                    <a:pos x="18" y="110"/>
                  </a:cxn>
                  <a:cxn ang="0">
                    <a:pos x="25" y="111"/>
                  </a:cxn>
                  <a:cxn ang="0">
                    <a:pos x="28" y="111"/>
                  </a:cxn>
                  <a:cxn ang="0">
                    <a:pos x="447" y="111"/>
                  </a:cxn>
                  <a:cxn ang="0">
                    <a:pos x="452" y="110"/>
                  </a:cxn>
                  <a:cxn ang="0">
                    <a:pos x="459" y="105"/>
                  </a:cxn>
                  <a:cxn ang="0">
                    <a:pos x="462" y="98"/>
                  </a:cxn>
                  <a:cxn ang="0">
                    <a:pos x="464" y="92"/>
                  </a:cxn>
                  <a:cxn ang="0">
                    <a:pos x="462" y="19"/>
                  </a:cxn>
                  <a:cxn ang="0">
                    <a:pos x="459" y="13"/>
                  </a:cxn>
                  <a:cxn ang="0">
                    <a:pos x="452" y="10"/>
                  </a:cxn>
                  <a:cxn ang="0">
                    <a:pos x="446" y="8"/>
                  </a:cxn>
                  <a:cxn ang="0">
                    <a:pos x="444" y="8"/>
                  </a:cxn>
                </a:cxnLst>
                <a:rect l="0" t="0" r="r" b="b"/>
                <a:pathLst>
                  <a:path w="472" h="120">
                    <a:moveTo>
                      <a:pt x="444" y="120"/>
                    </a:moveTo>
                    <a:lnTo>
                      <a:pt x="22" y="120"/>
                    </a:lnTo>
                    <a:lnTo>
                      <a:pt x="15" y="116"/>
                    </a:lnTo>
                    <a:lnTo>
                      <a:pt x="8" y="111"/>
                    </a:lnTo>
                    <a:lnTo>
                      <a:pt x="4" y="106"/>
                    </a:lnTo>
                    <a:lnTo>
                      <a:pt x="2" y="100"/>
                    </a:lnTo>
                    <a:lnTo>
                      <a:pt x="0" y="92"/>
                    </a:lnTo>
                    <a:lnTo>
                      <a:pt x="0" y="28"/>
                    </a:lnTo>
                    <a:lnTo>
                      <a:pt x="0" y="19"/>
                    </a:lnTo>
                    <a:lnTo>
                      <a:pt x="4" y="13"/>
                    </a:lnTo>
                    <a:lnTo>
                      <a:pt x="8" y="6"/>
                    </a:lnTo>
                    <a:lnTo>
                      <a:pt x="15" y="3"/>
                    </a:lnTo>
                    <a:lnTo>
                      <a:pt x="22" y="0"/>
                    </a:lnTo>
                    <a:lnTo>
                      <a:pt x="28" y="0"/>
                    </a:lnTo>
                    <a:lnTo>
                      <a:pt x="447" y="0"/>
                    </a:lnTo>
                    <a:lnTo>
                      <a:pt x="455" y="1"/>
                    </a:lnTo>
                    <a:lnTo>
                      <a:pt x="462" y="5"/>
                    </a:lnTo>
                    <a:lnTo>
                      <a:pt x="467" y="11"/>
                    </a:lnTo>
                    <a:lnTo>
                      <a:pt x="470" y="18"/>
                    </a:lnTo>
                    <a:lnTo>
                      <a:pt x="472" y="24"/>
                    </a:lnTo>
                    <a:lnTo>
                      <a:pt x="472" y="28"/>
                    </a:lnTo>
                    <a:lnTo>
                      <a:pt x="472" y="92"/>
                    </a:lnTo>
                    <a:lnTo>
                      <a:pt x="472" y="100"/>
                    </a:lnTo>
                    <a:lnTo>
                      <a:pt x="469" y="105"/>
                    </a:lnTo>
                    <a:lnTo>
                      <a:pt x="464" y="111"/>
                    </a:lnTo>
                    <a:lnTo>
                      <a:pt x="457" y="116"/>
                    </a:lnTo>
                    <a:lnTo>
                      <a:pt x="450" y="120"/>
                    </a:lnTo>
                    <a:lnTo>
                      <a:pt x="444" y="120"/>
                    </a:lnTo>
                    <a:close/>
                    <a:moveTo>
                      <a:pt x="444" y="8"/>
                    </a:moveTo>
                    <a:lnTo>
                      <a:pt x="27" y="8"/>
                    </a:lnTo>
                    <a:lnTo>
                      <a:pt x="20" y="10"/>
                    </a:lnTo>
                    <a:lnTo>
                      <a:pt x="13" y="14"/>
                    </a:lnTo>
                    <a:lnTo>
                      <a:pt x="10" y="21"/>
                    </a:lnTo>
                    <a:lnTo>
                      <a:pt x="8" y="28"/>
                    </a:lnTo>
                    <a:lnTo>
                      <a:pt x="10" y="98"/>
                    </a:lnTo>
                    <a:lnTo>
                      <a:pt x="13" y="105"/>
                    </a:lnTo>
                    <a:lnTo>
                      <a:pt x="18" y="110"/>
                    </a:lnTo>
                    <a:lnTo>
                      <a:pt x="25" y="111"/>
                    </a:lnTo>
                    <a:lnTo>
                      <a:pt x="28" y="111"/>
                    </a:lnTo>
                    <a:lnTo>
                      <a:pt x="447" y="111"/>
                    </a:lnTo>
                    <a:lnTo>
                      <a:pt x="452" y="110"/>
                    </a:lnTo>
                    <a:lnTo>
                      <a:pt x="459" y="105"/>
                    </a:lnTo>
                    <a:lnTo>
                      <a:pt x="462" y="98"/>
                    </a:lnTo>
                    <a:lnTo>
                      <a:pt x="464" y="92"/>
                    </a:lnTo>
                    <a:lnTo>
                      <a:pt x="462" y="19"/>
                    </a:lnTo>
                    <a:lnTo>
                      <a:pt x="459" y="13"/>
                    </a:lnTo>
                    <a:lnTo>
                      <a:pt x="452" y="10"/>
                    </a:lnTo>
                    <a:lnTo>
                      <a:pt x="446" y="8"/>
                    </a:lnTo>
                    <a:lnTo>
                      <a:pt x="444" y="8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98" name="组合 597"/>
            <p:cNvGrpSpPr/>
            <p:nvPr/>
          </p:nvGrpSpPr>
          <p:grpSpPr>
            <a:xfrm>
              <a:off x="4373275" y="3907057"/>
              <a:ext cx="168496" cy="252000"/>
              <a:chOff x="11403013" y="4297363"/>
              <a:chExt cx="920750" cy="827087"/>
            </a:xfrm>
            <a:solidFill>
              <a:schemeClr val="bg1"/>
            </a:solidFill>
          </p:grpSpPr>
          <p:sp>
            <p:nvSpPr>
              <p:cNvPr id="600" name="Freeform 822"/>
              <p:cNvSpPr>
                <a:spLocks noEditPoints="1"/>
              </p:cNvSpPr>
              <p:nvPr/>
            </p:nvSpPr>
            <p:spPr bwMode="auto">
              <a:xfrm>
                <a:off x="11403013" y="4297363"/>
                <a:ext cx="920750" cy="198438"/>
              </a:xfrm>
              <a:custGeom>
                <a:avLst/>
                <a:gdLst/>
                <a:ahLst/>
                <a:cxnLst>
                  <a:cxn ang="0">
                    <a:pos x="558" y="125"/>
                  </a:cxn>
                  <a:cxn ang="0">
                    <a:pos x="16" y="125"/>
                  </a:cxn>
                  <a:cxn ang="0">
                    <a:pos x="9" y="122"/>
                  </a:cxn>
                  <a:cxn ang="0">
                    <a:pos x="5" y="118"/>
                  </a:cxn>
                  <a:cxn ang="0">
                    <a:pos x="0" y="112"/>
                  </a:cxn>
                  <a:cxn ang="0">
                    <a:pos x="0" y="107"/>
                  </a:cxn>
                  <a:cxn ang="0">
                    <a:pos x="0" y="104"/>
                  </a:cxn>
                  <a:cxn ang="0">
                    <a:pos x="0" y="22"/>
                  </a:cxn>
                  <a:cxn ang="0">
                    <a:pos x="0" y="17"/>
                  </a:cxn>
                  <a:cxn ang="0">
                    <a:pos x="3" y="8"/>
                  </a:cxn>
                  <a:cxn ang="0">
                    <a:pos x="8" y="3"/>
                  </a:cxn>
                  <a:cxn ang="0">
                    <a:pos x="13" y="2"/>
                  </a:cxn>
                  <a:cxn ang="0">
                    <a:pos x="21" y="0"/>
                  </a:cxn>
                  <a:cxn ang="0">
                    <a:pos x="557" y="0"/>
                  </a:cxn>
                  <a:cxn ang="0">
                    <a:pos x="563" y="0"/>
                  </a:cxn>
                  <a:cxn ang="0">
                    <a:pos x="570" y="3"/>
                  </a:cxn>
                  <a:cxn ang="0">
                    <a:pos x="575" y="8"/>
                  </a:cxn>
                  <a:cxn ang="0">
                    <a:pos x="578" y="13"/>
                  </a:cxn>
                  <a:cxn ang="0">
                    <a:pos x="580" y="22"/>
                  </a:cxn>
                  <a:cxn ang="0">
                    <a:pos x="580" y="104"/>
                  </a:cxn>
                  <a:cxn ang="0">
                    <a:pos x="578" y="109"/>
                  </a:cxn>
                  <a:cxn ang="0">
                    <a:pos x="575" y="117"/>
                  </a:cxn>
                  <a:cxn ang="0">
                    <a:pos x="570" y="122"/>
                  </a:cxn>
                  <a:cxn ang="0">
                    <a:pos x="563" y="125"/>
                  </a:cxn>
                  <a:cxn ang="0">
                    <a:pos x="558" y="125"/>
                  </a:cxn>
                  <a:cxn ang="0">
                    <a:pos x="557" y="8"/>
                  </a:cxn>
                  <a:cxn ang="0">
                    <a:pos x="19" y="8"/>
                  </a:cxn>
                  <a:cxn ang="0">
                    <a:pos x="13" y="10"/>
                  </a:cxn>
                  <a:cxn ang="0">
                    <a:pos x="9" y="15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8" y="22"/>
                  </a:cxn>
                  <a:cxn ang="0">
                    <a:pos x="9" y="110"/>
                  </a:cxn>
                  <a:cxn ang="0">
                    <a:pos x="13" y="114"/>
                  </a:cxn>
                  <a:cxn ang="0">
                    <a:pos x="18" y="117"/>
                  </a:cxn>
                  <a:cxn ang="0">
                    <a:pos x="19" y="117"/>
                  </a:cxn>
                  <a:cxn ang="0">
                    <a:pos x="21" y="117"/>
                  </a:cxn>
                  <a:cxn ang="0">
                    <a:pos x="560" y="117"/>
                  </a:cxn>
                  <a:cxn ang="0">
                    <a:pos x="566" y="114"/>
                  </a:cxn>
                  <a:cxn ang="0">
                    <a:pos x="570" y="110"/>
                  </a:cxn>
                  <a:cxn ang="0">
                    <a:pos x="570" y="104"/>
                  </a:cxn>
                  <a:cxn ang="0">
                    <a:pos x="568" y="15"/>
                  </a:cxn>
                  <a:cxn ang="0">
                    <a:pos x="565" y="10"/>
                  </a:cxn>
                  <a:cxn ang="0">
                    <a:pos x="558" y="8"/>
                  </a:cxn>
                  <a:cxn ang="0">
                    <a:pos x="557" y="8"/>
                  </a:cxn>
                </a:cxnLst>
                <a:rect l="0" t="0" r="r" b="b"/>
                <a:pathLst>
                  <a:path w="580" h="125">
                    <a:moveTo>
                      <a:pt x="558" y="125"/>
                    </a:moveTo>
                    <a:lnTo>
                      <a:pt x="16" y="125"/>
                    </a:lnTo>
                    <a:lnTo>
                      <a:pt x="9" y="122"/>
                    </a:lnTo>
                    <a:lnTo>
                      <a:pt x="5" y="118"/>
                    </a:lnTo>
                    <a:lnTo>
                      <a:pt x="0" y="112"/>
                    </a:lnTo>
                    <a:lnTo>
                      <a:pt x="0" y="107"/>
                    </a:lnTo>
                    <a:lnTo>
                      <a:pt x="0" y="104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3" y="8"/>
                    </a:lnTo>
                    <a:lnTo>
                      <a:pt x="8" y="3"/>
                    </a:lnTo>
                    <a:lnTo>
                      <a:pt x="13" y="2"/>
                    </a:lnTo>
                    <a:lnTo>
                      <a:pt x="21" y="0"/>
                    </a:lnTo>
                    <a:lnTo>
                      <a:pt x="557" y="0"/>
                    </a:lnTo>
                    <a:lnTo>
                      <a:pt x="563" y="0"/>
                    </a:lnTo>
                    <a:lnTo>
                      <a:pt x="570" y="3"/>
                    </a:lnTo>
                    <a:lnTo>
                      <a:pt x="575" y="8"/>
                    </a:lnTo>
                    <a:lnTo>
                      <a:pt x="578" y="13"/>
                    </a:lnTo>
                    <a:lnTo>
                      <a:pt x="580" y="22"/>
                    </a:lnTo>
                    <a:lnTo>
                      <a:pt x="580" y="104"/>
                    </a:lnTo>
                    <a:lnTo>
                      <a:pt x="578" y="109"/>
                    </a:lnTo>
                    <a:lnTo>
                      <a:pt x="575" y="117"/>
                    </a:lnTo>
                    <a:lnTo>
                      <a:pt x="570" y="122"/>
                    </a:lnTo>
                    <a:lnTo>
                      <a:pt x="563" y="125"/>
                    </a:lnTo>
                    <a:lnTo>
                      <a:pt x="558" y="125"/>
                    </a:lnTo>
                    <a:close/>
                    <a:moveTo>
                      <a:pt x="557" y="8"/>
                    </a:moveTo>
                    <a:lnTo>
                      <a:pt x="19" y="8"/>
                    </a:lnTo>
                    <a:lnTo>
                      <a:pt x="13" y="10"/>
                    </a:lnTo>
                    <a:lnTo>
                      <a:pt x="9" y="15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2"/>
                    </a:lnTo>
                    <a:lnTo>
                      <a:pt x="9" y="110"/>
                    </a:lnTo>
                    <a:lnTo>
                      <a:pt x="13" y="114"/>
                    </a:lnTo>
                    <a:lnTo>
                      <a:pt x="18" y="117"/>
                    </a:lnTo>
                    <a:lnTo>
                      <a:pt x="19" y="117"/>
                    </a:lnTo>
                    <a:lnTo>
                      <a:pt x="21" y="117"/>
                    </a:lnTo>
                    <a:lnTo>
                      <a:pt x="560" y="117"/>
                    </a:lnTo>
                    <a:lnTo>
                      <a:pt x="566" y="114"/>
                    </a:lnTo>
                    <a:lnTo>
                      <a:pt x="570" y="110"/>
                    </a:lnTo>
                    <a:lnTo>
                      <a:pt x="570" y="104"/>
                    </a:lnTo>
                    <a:lnTo>
                      <a:pt x="568" y="15"/>
                    </a:lnTo>
                    <a:lnTo>
                      <a:pt x="565" y="10"/>
                    </a:lnTo>
                    <a:lnTo>
                      <a:pt x="558" y="8"/>
                    </a:lnTo>
                    <a:lnTo>
                      <a:pt x="557" y="8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1" name="Freeform 823"/>
              <p:cNvSpPr>
                <a:spLocks noEditPoints="1"/>
              </p:cNvSpPr>
              <p:nvPr/>
            </p:nvSpPr>
            <p:spPr bwMode="auto">
              <a:xfrm>
                <a:off x="11403013" y="4514850"/>
                <a:ext cx="920750" cy="609600"/>
              </a:xfrm>
              <a:custGeom>
                <a:avLst/>
                <a:gdLst/>
                <a:ahLst/>
                <a:cxnLst>
                  <a:cxn ang="0">
                    <a:pos x="558" y="384"/>
                  </a:cxn>
                  <a:cxn ang="0">
                    <a:pos x="16" y="384"/>
                  </a:cxn>
                  <a:cxn ang="0">
                    <a:pos x="8" y="381"/>
                  </a:cxn>
                  <a:cxn ang="0">
                    <a:pos x="3" y="376"/>
                  </a:cxn>
                  <a:cxn ang="0">
                    <a:pos x="0" y="371"/>
                  </a:cxn>
                  <a:cxn ang="0">
                    <a:pos x="0" y="366"/>
                  </a:cxn>
                  <a:cxn ang="0">
                    <a:pos x="0" y="364"/>
                  </a:cxn>
                  <a:cxn ang="0">
                    <a:pos x="0" y="21"/>
                  </a:cxn>
                  <a:cxn ang="0">
                    <a:pos x="0" y="16"/>
                  </a:cxn>
                  <a:cxn ang="0">
                    <a:pos x="3" y="8"/>
                  </a:cxn>
                  <a:cxn ang="0">
                    <a:pos x="8" y="3"/>
                  </a:cxn>
                  <a:cxn ang="0">
                    <a:pos x="13" y="1"/>
                  </a:cxn>
                  <a:cxn ang="0">
                    <a:pos x="21" y="0"/>
                  </a:cxn>
                  <a:cxn ang="0">
                    <a:pos x="557" y="0"/>
                  </a:cxn>
                  <a:cxn ang="0">
                    <a:pos x="563" y="0"/>
                  </a:cxn>
                  <a:cxn ang="0">
                    <a:pos x="568" y="3"/>
                  </a:cxn>
                  <a:cxn ang="0">
                    <a:pos x="575" y="8"/>
                  </a:cxn>
                  <a:cxn ang="0">
                    <a:pos x="578" y="13"/>
                  </a:cxn>
                  <a:cxn ang="0">
                    <a:pos x="580" y="21"/>
                  </a:cxn>
                  <a:cxn ang="0">
                    <a:pos x="580" y="363"/>
                  </a:cxn>
                  <a:cxn ang="0">
                    <a:pos x="578" y="369"/>
                  </a:cxn>
                  <a:cxn ang="0">
                    <a:pos x="576" y="372"/>
                  </a:cxn>
                  <a:cxn ang="0">
                    <a:pos x="573" y="379"/>
                  </a:cxn>
                  <a:cxn ang="0">
                    <a:pos x="566" y="382"/>
                  </a:cxn>
                  <a:cxn ang="0">
                    <a:pos x="560" y="384"/>
                  </a:cxn>
                  <a:cxn ang="0">
                    <a:pos x="558" y="384"/>
                  </a:cxn>
                  <a:cxn ang="0">
                    <a:pos x="19" y="376"/>
                  </a:cxn>
                  <a:cxn ang="0">
                    <a:pos x="21" y="376"/>
                  </a:cxn>
                  <a:cxn ang="0">
                    <a:pos x="558" y="376"/>
                  </a:cxn>
                  <a:cxn ang="0">
                    <a:pos x="566" y="372"/>
                  </a:cxn>
                  <a:cxn ang="0">
                    <a:pos x="570" y="369"/>
                  </a:cxn>
                  <a:cxn ang="0">
                    <a:pos x="570" y="363"/>
                  </a:cxn>
                  <a:cxn ang="0">
                    <a:pos x="570" y="18"/>
                  </a:cxn>
                  <a:cxn ang="0">
                    <a:pos x="568" y="13"/>
                  </a:cxn>
                  <a:cxn ang="0">
                    <a:pos x="562" y="8"/>
                  </a:cxn>
                  <a:cxn ang="0">
                    <a:pos x="557" y="8"/>
                  </a:cxn>
                  <a:cxn ang="0">
                    <a:pos x="19" y="8"/>
                  </a:cxn>
                  <a:cxn ang="0">
                    <a:pos x="13" y="9"/>
                  </a:cxn>
                  <a:cxn ang="0">
                    <a:pos x="9" y="14"/>
                  </a:cxn>
                  <a:cxn ang="0">
                    <a:pos x="8" y="19"/>
                  </a:cxn>
                  <a:cxn ang="0">
                    <a:pos x="8" y="19"/>
                  </a:cxn>
                  <a:cxn ang="0">
                    <a:pos x="8" y="21"/>
                  </a:cxn>
                  <a:cxn ang="0">
                    <a:pos x="8" y="366"/>
                  </a:cxn>
                  <a:cxn ang="0">
                    <a:pos x="11" y="372"/>
                  </a:cxn>
                  <a:cxn ang="0">
                    <a:pos x="16" y="376"/>
                  </a:cxn>
                  <a:cxn ang="0">
                    <a:pos x="19" y="376"/>
                  </a:cxn>
                  <a:cxn ang="0">
                    <a:pos x="19" y="376"/>
                  </a:cxn>
                </a:cxnLst>
                <a:rect l="0" t="0" r="r" b="b"/>
                <a:pathLst>
                  <a:path w="580" h="384">
                    <a:moveTo>
                      <a:pt x="558" y="384"/>
                    </a:moveTo>
                    <a:lnTo>
                      <a:pt x="16" y="384"/>
                    </a:lnTo>
                    <a:lnTo>
                      <a:pt x="8" y="381"/>
                    </a:lnTo>
                    <a:lnTo>
                      <a:pt x="3" y="376"/>
                    </a:lnTo>
                    <a:lnTo>
                      <a:pt x="0" y="371"/>
                    </a:lnTo>
                    <a:lnTo>
                      <a:pt x="0" y="366"/>
                    </a:lnTo>
                    <a:lnTo>
                      <a:pt x="0" y="364"/>
                    </a:lnTo>
                    <a:lnTo>
                      <a:pt x="0" y="21"/>
                    </a:lnTo>
                    <a:lnTo>
                      <a:pt x="0" y="16"/>
                    </a:lnTo>
                    <a:lnTo>
                      <a:pt x="3" y="8"/>
                    </a:lnTo>
                    <a:lnTo>
                      <a:pt x="8" y="3"/>
                    </a:lnTo>
                    <a:lnTo>
                      <a:pt x="13" y="1"/>
                    </a:lnTo>
                    <a:lnTo>
                      <a:pt x="21" y="0"/>
                    </a:lnTo>
                    <a:lnTo>
                      <a:pt x="557" y="0"/>
                    </a:lnTo>
                    <a:lnTo>
                      <a:pt x="563" y="0"/>
                    </a:lnTo>
                    <a:lnTo>
                      <a:pt x="568" y="3"/>
                    </a:lnTo>
                    <a:lnTo>
                      <a:pt x="575" y="8"/>
                    </a:lnTo>
                    <a:lnTo>
                      <a:pt x="578" y="13"/>
                    </a:lnTo>
                    <a:lnTo>
                      <a:pt x="580" y="21"/>
                    </a:lnTo>
                    <a:lnTo>
                      <a:pt x="580" y="363"/>
                    </a:lnTo>
                    <a:lnTo>
                      <a:pt x="578" y="369"/>
                    </a:lnTo>
                    <a:lnTo>
                      <a:pt x="576" y="372"/>
                    </a:lnTo>
                    <a:lnTo>
                      <a:pt x="573" y="379"/>
                    </a:lnTo>
                    <a:lnTo>
                      <a:pt x="566" y="382"/>
                    </a:lnTo>
                    <a:lnTo>
                      <a:pt x="560" y="384"/>
                    </a:lnTo>
                    <a:lnTo>
                      <a:pt x="558" y="384"/>
                    </a:lnTo>
                    <a:close/>
                    <a:moveTo>
                      <a:pt x="19" y="376"/>
                    </a:moveTo>
                    <a:lnTo>
                      <a:pt x="21" y="376"/>
                    </a:lnTo>
                    <a:lnTo>
                      <a:pt x="558" y="376"/>
                    </a:lnTo>
                    <a:lnTo>
                      <a:pt x="566" y="372"/>
                    </a:lnTo>
                    <a:lnTo>
                      <a:pt x="570" y="369"/>
                    </a:lnTo>
                    <a:lnTo>
                      <a:pt x="570" y="363"/>
                    </a:lnTo>
                    <a:lnTo>
                      <a:pt x="570" y="18"/>
                    </a:lnTo>
                    <a:lnTo>
                      <a:pt x="568" y="13"/>
                    </a:lnTo>
                    <a:lnTo>
                      <a:pt x="562" y="8"/>
                    </a:lnTo>
                    <a:lnTo>
                      <a:pt x="557" y="8"/>
                    </a:lnTo>
                    <a:lnTo>
                      <a:pt x="19" y="8"/>
                    </a:lnTo>
                    <a:lnTo>
                      <a:pt x="13" y="9"/>
                    </a:lnTo>
                    <a:lnTo>
                      <a:pt x="9" y="14"/>
                    </a:lnTo>
                    <a:lnTo>
                      <a:pt x="8" y="19"/>
                    </a:lnTo>
                    <a:lnTo>
                      <a:pt x="8" y="19"/>
                    </a:lnTo>
                    <a:lnTo>
                      <a:pt x="8" y="21"/>
                    </a:lnTo>
                    <a:lnTo>
                      <a:pt x="8" y="366"/>
                    </a:lnTo>
                    <a:lnTo>
                      <a:pt x="11" y="372"/>
                    </a:lnTo>
                    <a:lnTo>
                      <a:pt x="16" y="376"/>
                    </a:lnTo>
                    <a:lnTo>
                      <a:pt x="19" y="376"/>
                    </a:lnTo>
                    <a:lnTo>
                      <a:pt x="19" y="376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2" name="Freeform 824"/>
              <p:cNvSpPr>
                <a:spLocks noEditPoints="1"/>
              </p:cNvSpPr>
              <p:nvPr/>
            </p:nvSpPr>
            <p:spPr bwMode="auto">
              <a:xfrm>
                <a:off x="11525250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3" y="288"/>
                  </a:cxn>
                  <a:cxn ang="0">
                    <a:pos x="2" y="286"/>
                  </a:cxn>
                  <a:cxn ang="0">
                    <a:pos x="2" y="283"/>
                  </a:cxn>
                  <a:cxn ang="0">
                    <a:pos x="0" y="281"/>
                  </a:cxn>
                  <a:cxn ang="0">
                    <a:pos x="2" y="5"/>
                  </a:cxn>
                  <a:cxn ang="0">
                    <a:pos x="3" y="3"/>
                  </a:cxn>
                  <a:cxn ang="0">
                    <a:pos x="5" y="0"/>
                  </a:cxn>
                  <a:cxn ang="0">
                    <a:pos x="8" y="5"/>
                  </a:cxn>
                  <a:cxn ang="0">
                    <a:pos x="6" y="0"/>
                  </a:cxn>
                  <a:cxn ang="0">
                    <a:pos x="10" y="0"/>
                  </a:cxn>
                  <a:cxn ang="0">
                    <a:pos x="67" y="0"/>
                  </a:cxn>
                  <a:cxn ang="0">
                    <a:pos x="67" y="0"/>
                  </a:cxn>
                  <a:cxn ang="0">
                    <a:pos x="67" y="5"/>
                  </a:cxn>
                  <a:cxn ang="0">
                    <a:pos x="69" y="0"/>
                  </a:cxn>
                  <a:cxn ang="0">
                    <a:pos x="72" y="3"/>
                  </a:cxn>
                  <a:cxn ang="0">
                    <a:pos x="74" y="8"/>
                  </a:cxn>
                  <a:cxn ang="0">
                    <a:pos x="74" y="284"/>
                  </a:cxn>
                  <a:cxn ang="0">
                    <a:pos x="72" y="286"/>
                  </a:cxn>
                  <a:cxn ang="0">
                    <a:pos x="69" y="289"/>
                  </a:cxn>
                  <a:cxn ang="0">
                    <a:pos x="64" y="289"/>
                  </a:cxn>
                  <a:cxn ang="0">
                    <a:pos x="66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6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3" y="288"/>
                    </a:lnTo>
                    <a:lnTo>
                      <a:pt x="2" y="286"/>
                    </a:lnTo>
                    <a:lnTo>
                      <a:pt x="2" y="283"/>
                    </a:lnTo>
                    <a:lnTo>
                      <a:pt x="0" y="281"/>
                    </a:lnTo>
                    <a:lnTo>
                      <a:pt x="2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8" y="5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67" y="0"/>
                    </a:lnTo>
                    <a:lnTo>
                      <a:pt x="67" y="0"/>
                    </a:lnTo>
                    <a:lnTo>
                      <a:pt x="67" y="5"/>
                    </a:lnTo>
                    <a:lnTo>
                      <a:pt x="69" y="0"/>
                    </a:lnTo>
                    <a:lnTo>
                      <a:pt x="72" y="3"/>
                    </a:lnTo>
                    <a:lnTo>
                      <a:pt x="74" y="8"/>
                    </a:lnTo>
                    <a:lnTo>
                      <a:pt x="74" y="284"/>
                    </a:lnTo>
                    <a:lnTo>
                      <a:pt x="72" y="286"/>
                    </a:lnTo>
                    <a:lnTo>
                      <a:pt x="69" y="289"/>
                    </a:lnTo>
                    <a:lnTo>
                      <a:pt x="64" y="289"/>
                    </a:lnTo>
                    <a:close/>
                    <a:moveTo>
                      <a:pt x="66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6" y="281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3" name="Freeform 825"/>
              <p:cNvSpPr>
                <a:spLocks noEditPoints="1"/>
              </p:cNvSpPr>
              <p:nvPr/>
            </p:nvSpPr>
            <p:spPr bwMode="auto">
              <a:xfrm>
                <a:off x="11710988" y="4589463"/>
                <a:ext cx="115888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8" y="286"/>
                  </a:cxn>
                  <a:cxn ang="0">
                    <a:pos x="4" y="289"/>
                  </a:cxn>
                  <a:cxn ang="0">
                    <a:pos x="1" y="286"/>
                  </a:cxn>
                  <a:cxn ang="0">
                    <a:pos x="0" y="281"/>
                  </a:cxn>
                  <a:cxn ang="0">
                    <a:pos x="1" y="7"/>
                  </a:cxn>
                  <a:cxn ang="0">
                    <a:pos x="1" y="5"/>
                  </a:cxn>
                  <a:cxn ang="0">
                    <a:pos x="4" y="7"/>
                  </a:cxn>
                  <a:cxn ang="0">
                    <a:pos x="1" y="5"/>
                  </a:cxn>
                  <a:cxn ang="0">
                    <a:pos x="3" y="2"/>
                  </a:cxn>
                  <a:cxn ang="0">
                    <a:pos x="8" y="0"/>
                  </a:cxn>
                  <a:cxn ang="0">
                    <a:pos x="9" y="0"/>
                  </a:cxn>
                  <a:cxn ang="0">
                    <a:pos x="67" y="0"/>
                  </a:cxn>
                  <a:cxn ang="0">
                    <a:pos x="72" y="3"/>
                  </a:cxn>
                  <a:cxn ang="0">
                    <a:pos x="72" y="5"/>
                  </a:cxn>
                  <a:cxn ang="0">
                    <a:pos x="69" y="7"/>
                  </a:cxn>
                  <a:cxn ang="0">
                    <a:pos x="72" y="5"/>
                  </a:cxn>
                  <a:cxn ang="0">
                    <a:pos x="73" y="8"/>
                  </a:cxn>
                  <a:cxn ang="0">
                    <a:pos x="73" y="283"/>
                  </a:cxn>
                  <a:cxn ang="0">
                    <a:pos x="72" y="284"/>
                  </a:cxn>
                  <a:cxn ang="0">
                    <a:pos x="69" y="283"/>
                  </a:cxn>
                  <a:cxn ang="0">
                    <a:pos x="72" y="284"/>
                  </a:cxn>
                  <a:cxn ang="0">
                    <a:pos x="70" y="288"/>
                  </a:cxn>
                  <a:cxn ang="0">
                    <a:pos x="69" y="289"/>
                  </a:cxn>
                  <a:cxn ang="0">
                    <a:pos x="67" y="286"/>
                  </a:cxn>
                  <a:cxn ang="0">
                    <a:pos x="67" y="289"/>
                  </a:cxn>
                  <a:cxn ang="0">
                    <a:pos x="64" y="289"/>
                  </a:cxn>
                  <a:cxn ang="0">
                    <a:pos x="9" y="281"/>
                  </a:cxn>
                  <a:cxn ang="0">
                    <a:pos x="64" y="281"/>
                  </a:cxn>
                  <a:cxn ang="0">
                    <a:pos x="65" y="281"/>
                  </a:cxn>
                  <a:cxn ang="0">
                    <a:pos x="65" y="281"/>
                  </a:cxn>
                  <a:cxn ang="0">
                    <a:pos x="65" y="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9" y="8"/>
                  </a:cxn>
                  <a:cxn ang="0">
                    <a:pos x="9" y="8"/>
                  </a:cxn>
                  <a:cxn ang="0">
                    <a:pos x="9" y="8"/>
                  </a:cxn>
                  <a:cxn ang="0">
                    <a:pos x="9" y="281"/>
                  </a:cxn>
                  <a:cxn ang="0">
                    <a:pos x="9" y="281"/>
                  </a:cxn>
                </a:cxnLst>
                <a:rect l="0" t="0" r="r" b="b"/>
                <a:pathLst>
                  <a:path w="73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8" y="286"/>
                    </a:lnTo>
                    <a:lnTo>
                      <a:pt x="4" y="289"/>
                    </a:lnTo>
                    <a:lnTo>
                      <a:pt x="1" y="286"/>
                    </a:lnTo>
                    <a:lnTo>
                      <a:pt x="0" y="281"/>
                    </a:lnTo>
                    <a:lnTo>
                      <a:pt x="1" y="7"/>
                    </a:lnTo>
                    <a:lnTo>
                      <a:pt x="1" y="5"/>
                    </a:lnTo>
                    <a:lnTo>
                      <a:pt x="4" y="7"/>
                    </a:lnTo>
                    <a:lnTo>
                      <a:pt x="1" y="5"/>
                    </a:lnTo>
                    <a:lnTo>
                      <a:pt x="3" y="2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67" y="0"/>
                    </a:lnTo>
                    <a:lnTo>
                      <a:pt x="72" y="3"/>
                    </a:lnTo>
                    <a:lnTo>
                      <a:pt x="72" y="5"/>
                    </a:lnTo>
                    <a:lnTo>
                      <a:pt x="69" y="7"/>
                    </a:lnTo>
                    <a:lnTo>
                      <a:pt x="72" y="5"/>
                    </a:lnTo>
                    <a:lnTo>
                      <a:pt x="73" y="8"/>
                    </a:lnTo>
                    <a:lnTo>
                      <a:pt x="73" y="283"/>
                    </a:lnTo>
                    <a:lnTo>
                      <a:pt x="72" y="284"/>
                    </a:lnTo>
                    <a:lnTo>
                      <a:pt x="69" y="283"/>
                    </a:lnTo>
                    <a:lnTo>
                      <a:pt x="72" y="284"/>
                    </a:lnTo>
                    <a:lnTo>
                      <a:pt x="70" y="288"/>
                    </a:lnTo>
                    <a:lnTo>
                      <a:pt x="69" y="289"/>
                    </a:lnTo>
                    <a:lnTo>
                      <a:pt x="67" y="286"/>
                    </a:lnTo>
                    <a:lnTo>
                      <a:pt x="67" y="289"/>
                    </a:lnTo>
                    <a:lnTo>
                      <a:pt x="64" y="289"/>
                    </a:lnTo>
                    <a:close/>
                    <a:moveTo>
                      <a:pt x="9" y="281"/>
                    </a:moveTo>
                    <a:lnTo>
                      <a:pt x="64" y="281"/>
                    </a:lnTo>
                    <a:lnTo>
                      <a:pt x="65" y="281"/>
                    </a:lnTo>
                    <a:lnTo>
                      <a:pt x="65" y="281"/>
                    </a:lnTo>
                    <a:lnTo>
                      <a:pt x="65" y="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9" y="8"/>
                    </a:lnTo>
                    <a:lnTo>
                      <a:pt x="9" y="8"/>
                    </a:lnTo>
                    <a:lnTo>
                      <a:pt x="9" y="8"/>
                    </a:lnTo>
                    <a:lnTo>
                      <a:pt x="9" y="281"/>
                    </a:lnTo>
                    <a:lnTo>
                      <a:pt x="9" y="281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4" name="Freeform 826"/>
              <p:cNvSpPr>
                <a:spLocks noEditPoints="1"/>
              </p:cNvSpPr>
              <p:nvPr/>
            </p:nvSpPr>
            <p:spPr bwMode="auto">
              <a:xfrm>
                <a:off x="11895138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7" y="289"/>
                  </a:cxn>
                  <a:cxn ang="0">
                    <a:pos x="8" y="286"/>
                  </a:cxn>
                  <a:cxn ang="0">
                    <a:pos x="5" y="289"/>
                  </a:cxn>
                  <a:cxn ang="0">
                    <a:pos x="3" y="288"/>
                  </a:cxn>
                  <a:cxn ang="0">
                    <a:pos x="2" y="284"/>
                  </a:cxn>
                  <a:cxn ang="0">
                    <a:pos x="0" y="281"/>
                  </a:cxn>
                  <a:cxn ang="0">
                    <a:pos x="2" y="7"/>
                  </a:cxn>
                  <a:cxn ang="0">
                    <a:pos x="2" y="5"/>
                  </a:cxn>
                  <a:cxn ang="0">
                    <a:pos x="5" y="7"/>
                  </a:cxn>
                  <a:cxn ang="0">
                    <a:pos x="2" y="5"/>
                  </a:cxn>
                  <a:cxn ang="0">
                    <a:pos x="3" y="2"/>
                  </a:cxn>
                  <a:cxn ang="0">
                    <a:pos x="7" y="0"/>
                  </a:cxn>
                  <a:cxn ang="0">
                    <a:pos x="10" y="0"/>
                  </a:cxn>
                  <a:cxn ang="0">
                    <a:pos x="71" y="2"/>
                  </a:cxn>
                  <a:cxn ang="0">
                    <a:pos x="72" y="5"/>
                  </a:cxn>
                  <a:cxn ang="0">
                    <a:pos x="74" y="8"/>
                  </a:cxn>
                  <a:cxn ang="0">
                    <a:pos x="74" y="283"/>
                  </a:cxn>
                  <a:cxn ang="0">
                    <a:pos x="71" y="288"/>
                  </a:cxn>
                  <a:cxn ang="0">
                    <a:pos x="66" y="289"/>
                  </a:cxn>
                  <a:cxn ang="0">
                    <a:pos x="64" y="289"/>
                  </a:cxn>
                  <a:cxn ang="0">
                    <a:pos x="64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8" y="5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4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7" y="289"/>
                    </a:lnTo>
                    <a:lnTo>
                      <a:pt x="8" y="286"/>
                    </a:lnTo>
                    <a:lnTo>
                      <a:pt x="5" y="289"/>
                    </a:lnTo>
                    <a:lnTo>
                      <a:pt x="3" y="288"/>
                    </a:lnTo>
                    <a:lnTo>
                      <a:pt x="2" y="284"/>
                    </a:lnTo>
                    <a:lnTo>
                      <a:pt x="0" y="281"/>
                    </a:lnTo>
                    <a:lnTo>
                      <a:pt x="2" y="7"/>
                    </a:lnTo>
                    <a:lnTo>
                      <a:pt x="2" y="5"/>
                    </a:lnTo>
                    <a:lnTo>
                      <a:pt x="5" y="7"/>
                    </a:lnTo>
                    <a:lnTo>
                      <a:pt x="2" y="5"/>
                    </a:lnTo>
                    <a:lnTo>
                      <a:pt x="3" y="2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71" y="2"/>
                    </a:lnTo>
                    <a:lnTo>
                      <a:pt x="72" y="5"/>
                    </a:lnTo>
                    <a:lnTo>
                      <a:pt x="74" y="8"/>
                    </a:lnTo>
                    <a:lnTo>
                      <a:pt x="74" y="283"/>
                    </a:lnTo>
                    <a:lnTo>
                      <a:pt x="71" y="288"/>
                    </a:lnTo>
                    <a:lnTo>
                      <a:pt x="66" y="289"/>
                    </a:lnTo>
                    <a:lnTo>
                      <a:pt x="64" y="289"/>
                    </a:lnTo>
                    <a:close/>
                    <a:moveTo>
                      <a:pt x="64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8" y="5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4" y="281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5" name="Freeform 827"/>
              <p:cNvSpPr>
                <a:spLocks noEditPoints="1"/>
              </p:cNvSpPr>
              <p:nvPr/>
            </p:nvSpPr>
            <p:spPr bwMode="auto">
              <a:xfrm>
                <a:off x="12080875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3" y="288"/>
                  </a:cxn>
                  <a:cxn ang="0">
                    <a:pos x="1" y="286"/>
                  </a:cxn>
                  <a:cxn ang="0">
                    <a:pos x="0" y="283"/>
                  </a:cxn>
                  <a:cxn ang="0">
                    <a:pos x="0" y="281"/>
                  </a:cxn>
                  <a:cxn ang="0">
                    <a:pos x="1" y="7"/>
                  </a:cxn>
                  <a:cxn ang="0">
                    <a:pos x="3" y="3"/>
                  </a:cxn>
                  <a:cxn ang="0">
                    <a:pos x="5" y="0"/>
                  </a:cxn>
                  <a:cxn ang="0">
                    <a:pos x="8" y="5"/>
                  </a:cxn>
                  <a:cxn ang="0">
                    <a:pos x="6" y="0"/>
                  </a:cxn>
                  <a:cxn ang="0">
                    <a:pos x="10" y="0"/>
                  </a:cxn>
                  <a:cxn ang="0">
                    <a:pos x="67" y="0"/>
                  </a:cxn>
                  <a:cxn ang="0">
                    <a:pos x="67" y="0"/>
                  </a:cxn>
                  <a:cxn ang="0">
                    <a:pos x="66" y="5"/>
                  </a:cxn>
                  <a:cxn ang="0">
                    <a:pos x="69" y="0"/>
                  </a:cxn>
                  <a:cxn ang="0">
                    <a:pos x="70" y="2"/>
                  </a:cxn>
                  <a:cxn ang="0">
                    <a:pos x="72" y="5"/>
                  </a:cxn>
                  <a:cxn ang="0">
                    <a:pos x="74" y="8"/>
                  </a:cxn>
                  <a:cxn ang="0">
                    <a:pos x="74" y="283"/>
                  </a:cxn>
                  <a:cxn ang="0">
                    <a:pos x="72" y="286"/>
                  </a:cxn>
                  <a:cxn ang="0">
                    <a:pos x="67" y="289"/>
                  </a:cxn>
                  <a:cxn ang="0">
                    <a:pos x="64" y="289"/>
                  </a:cxn>
                  <a:cxn ang="0">
                    <a:pos x="64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7" y="5"/>
                  </a:cxn>
                  <a:cxn ang="0">
                    <a:pos x="66" y="7"/>
                  </a:cxn>
                  <a:cxn ang="0">
                    <a:pos x="66" y="8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4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3" y="288"/>
                    </a:lnTo>
                    <a:lnTo>
                      <a:pt x="1" y="286"/>
                    </a:lnTo>
                    <a:lnTo>
                      <a:pt x="0" y="283"/>
                    </a:lnTo>
                    <a:lnTo>
                      <a:pt x="0" y="281"/>
                    </a:lnTo>
                    <a:lnTo>
                      <a:pt x="1" y="7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8" y="5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67" y="0"/>
                    </a:lnTo>
                    <a:lnTo>
                      <a:pt x="67" y="0"/>
                    </a:lnTo>
                    <a:lnTo>
                      <a:pt x="66" y="5"/>
                    </a:lnTo>
                    <a:lnTo>
                      <a:pt x="69" y="0"/>
                    </a:lnTo>
                    <a:lnTo>
                      <a:pt x="70" y="2"/>
                    </a:lnTo>
                    <a:lnTo>
                      <a:pt x="72" y="5"/>
                    </a:lnTo>
                    <a:lnTo>
                      <a:pt x="74" y="8"/>
                    </a:lnTo>
                    <a:lnTo>
                      <a:pt x="74" y="283"/>
                    </a:lnTo>
                    <a:lnTo>
                      <a:pt x="72" y="286"/>
                    </a:lnTo>
                    <a:lnTo>
                      <a:pt x="67" y="289"/>
                    </a:lnTo>
                    <a:lnTo>
                      <a:pt x="64" y="289"/>
                    </a:lnTo>
                    <a:close/>
                    <a:moveTo>
                      <a:pt x="64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7" y="5"/>
                    </a:lnTo>
                    <a:lnTo>
                      <a:pt x="66" y="7"/>
                    </a:lnTo>
                    <a:lnTo>
                      <a:pt x="66" y="8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4" y="281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6" name="Freeform 828"/>
              <p:cNvSpPr>
                <a:spLocks noEditPoints="1"/>
              </p:cNvSpPr>
              <p:nvPr/>
            </p:nvSpPr>
            <p:spPr bwMode="auto">
              <a:xfrm>
                <a:off x="12149138" y="4391025"/>
                <a:ext cx="90488" cy="50800"/>
              </a:xfrm>
              <a:custGeom>
                <a:avLst/>
                <a:gdLst/>
                <a:ahLst/>
                <a:cxnLst>
                  <a:cxn ang="0">
                    <a:pos x="49" y="32"/>
                  </a:cxn>
                  <a:cxn ang="0">
                    <a:pos x="4" y="32"/>
                  </a:cxn>
                  <a:cxn ang="0">
                    <a:pos x="3" y="30"/>
                  </a:cxn>
                  <a:cxn ang="0">
                    <a:pos x="1" y="27"/>
                  </a:cxn>
                  <a:cxn ang="0">
                    <a:pos x="4" y="25"/>
                  </a:cxn>
                  <a:cxn ang="0">
                    <a:pos x="1" y="27"/>
                  </a:cxn>
                  <a:cxn ang="0">
                    <a:pos x="0" y="23"/>
                  </a:cxn>
                  <a:cxn ang="0">
                    <a:pos x="0" y="5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6" y="5"/>
                  </a:cxn>
                  <a:cxn ang="0">
                    <a:pos x="4" y="0"/>
                  </a:cxn>
                  <a:cxn ang="0">
                    <a:pos x="6" y="0"/>
                  </a:cxn>
                  <a:cxn ang="0">
                    <a:pos x="6" y="5"/>
                  </a:cxn>
                  <a:cxn ang="0">
                    <a:pos x="6" y="0"/>
                  </a:cxn>
                  <a:cxn ang="0">
                    <a:pos x="8" y="0"/>
                  </a:cxn>
                  <a:cxn ang="0">
                    <a:pos x="52" y="0"/>
                  </a:cxn>
                  <a:cxn ang="0">
                    <a:pos x="55" y="2"/>
                  </a:cxn>
                  <a:cxn ang="0">
                    <a:pos x="57" y="5"/>
                  </a:cxn>
                  <a:cxn ang="0">
                    <a:pos x="57" y="9"/>
                  </a:cxn>
                  <a:cxn ang="0">
                    <a:pos x="57" y="27"/>
                  </a:cxn>
                  <a:cxn ang="0">
                    <a:pos x="54" y="30"/>
                  </a:cxn>
                  <a:cxn ang="0">
                    <a:pos x="52" y="32"/>
                  </a:cxn>
                  <a:cxn ang="0">
                    <a:pos x="49" y="32"/>
                  </a:cxn>
                  <a:cxn ang="0">
                    <a:pos x="8" y="22"/>
                  </a:cxn>
                  <a:cxn ang="0">
                    <a:pos x="49" y="23"/>
                  </a:cxn>
                  <a:cxn ang="0">
                    <a:pos x="49" y="9"/>
                  </a:cxn>
                  <a:cxn ang="0">
                    <a:pos x="8" y="9"/>
                  </a:cxn>
                  <a:cxn ang="0">
                    <a:pos x="8" y="22"/>
                  </a:cxn>
                </a:cxnLst>
                <a:rect l="0" t="0" r="r" b="b"/>
                <a:pathLst>
                  <a:path w="57" h="32">
                    <a:moveTo>
                      <a:pt x="49" y="32"/>
                    </a:moveTo>
                    <a:lnTo>
                      <a:pt x="4" y="32"/>
                    </a:lnTo>
                    <a:lnTo>
                      <a:pt x="3" y="30"/>
                    </a:lnTo>
                    <a:lnTo>
                      <a:pt x="1" y="27"/>
                    </a:lnTo>
                    <a:lnTo>
                      <a:pt x="4" y="25"/>
                    </a:lnTo>
                    <a:lnTo>
                      <a:pt x="1" y="27"/>
                    </a:lnTo>
                    <a:lnTo>
                      <a:pt x="0" y="23"/>
                    </a:lnTo>
                    <a:lnTo>
                      <a:pt x="0" y="5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6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5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52" y="0"/>
                    </a:lnTo>
                    <a:lnTo>
                      <a:pt x="55" y="2"/>
                    </a:lnTo>
                    <a:lnTo>
                      <a:pt x="57" y="5"/>
                    </a:lnTo>
                    <a:lnTo>
                      <a:pt x="57" y="9"/>
                    </a:lnTo>
                    <a:lnTo>
                      <a:pt x="57" y="27"/>
                    </a:lnTo>
                    <a:lnTo>
                      <a:pt x="54" y="30"/>
                    </a:lnTo>
                    <a:lnTo>
                      <a:pt x="52" y="32"/>
                    </a:lnTo>
                    <a:lnTo>
                      <a:pt x="49" y="32"/>
                    </a:lnTo>
                    <a:close/>
                    <a:moveTo>
                      <a:pt x="8" y="22"/>
                    </a:moveTo>
                    <a:lnTo>
                      <a:pt x="49" y="23"/>
                    </a:lnTo>
                    <a:lnTo>
                      <a:pt x="49" y="9"/>
                    </a:lnTo>
                    <a:lnTo>
                      <a:pt x="8" y="9"/>
                    </a:lnTo>
                    <a:lnTo>
                      <a:pt x="8" y="22"/>
                    </a:lnTo>
                    <a:close/>
                  </a:path>
                </a:pathLst>
              </a:custGeom>
              <a:grpFill/>
              <a:ln w="952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7" name="Rectangle 829"/>
              <p:cNvSpPr>
                <a:spLocks noChangeArrowheads="1"/>
              </p:cNvSpPr>
              <p:nvPr/>
            </p:nvSpPr>
            <p:spPr bwMode="auto">
              <a:xfrm>
                <a:off x="12112625" y="4646613"/>
                <a:ext cx="53975" cy="14288"/>
              </a:xfrm>
              <a:prstGeom prst="rect">
                <a:avLst/>
              </a:prstGeom>
              <a:grpFill/>
              <a:ln w="9525">
                <a:solidFill>
                  <a:schemeClr val="accent5">
                    <a:lumMod val="75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8" name="Rectangle 830"/>
              <p:cNvSpPr>
                <a:spLocks noChangeArrowheads="1"/>
              </p:cNvSpPr>
              <p:nvPr/>
            </p:nvSpPr>
            <p:spPr bwMode="auto">
              <a:xfrm>
                <a:off x="12112625" y="4683125"/>
                <a:ext cx="53975" cy="14288"/>
              </a:xfrm>
              <a:prstGeom prst="rect">
                <a:avLst/>
              </a:prstGeom>
              <a:grpFill/>
              <a:ln w="9525">
                <a:solidFill>
                  <a:schemeClr val="accent5">
                    <a:lumMod val="75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9" name="Rectangle 831"/>
              <p:cNvSpPr>
                <a:spLocks noChangeArrowheads="1"/>
              </p:cNvSpPr>
              <p:nvPr/>
            </p:nvSpPr>
            <p:spPr bwMode="auto">
              <a:xfrm>
                <a:off x="11926888" y="4646613"/>
                <a:ext cx="53975" cy="14288"/>
              </a:xfrm>
              <a:prstGeom prst="rect">
                <a:avLst/>
              </a:prstGeom>
              <a:grpFill/>
              <a:ln w="9525">
                <a:solidFill>
                  <a:schemeClr val="accent5">
                    <a:lumMod val="75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0" name="Rectangle 832"/>
              <p:cNvSpPr>
                <a:spLocks noChangeArrowheads="1"/>
              </p:cNvSpPr>
              <p:nvPr/>
            </p:nvSpPr>
            <p:spPr bwMode="auto">
              <a:xfrm>
                <a:off x="11926888" y="4683125"/>
                <a:ext cx="53975" cy="14288"/>
              </a:xfrm>
              <a:prstGeom prst="rect">
                <a:avLst/>
              </a:prstGeom>
              <a:grpFill/>
              <a:ln w="9525">
                <a:solidFill>
                  <a:schemeClr val="accent5">
                    <a:lumMod val="75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1" name="Rectangle 833"/>
              <p:cNvSpPr>
                <a:spLocks noChangeArrowheads="1"/>
              </p:cNvSpPr>
              <p:nvPr/>
            </p:nvSpPr>
            <p:spPr bwMode="auto">
              <a:xfrm>
                <a:off x="11741150" y="4646613"/>
                <a:ext cx="55563" cy="14288"/>
              </a:xfrm>
              <a:prstGeom prst="rect">
                <a:avLst/>
              </a:prstGeom>
              <a:grpFill/>
              <a:ln w="9525">
                <a:solidFill>
                  <a:schemeClr val="accent5">
                    <a:lumMod val="75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2" name="Rectangle 834"/>
              <p:cNvSpPr>
                <a:spLocks noChangeArrowheads="1"/>
              </p:cNvSpPr>
              <p:nvPr/>
            </p:nvSpPr>
            <p:spPr bwMode="auto">
              <a:xfrm>
                <a:off x="11741150" y="4683125"/>
                <a:ext cx="55563" cy="14288"/>
              </a:xfrm>
              <a:prstGeom prst="rect">
                <a:avLst/>
              </a:prstGeom>
              <a:grpFill/>
              <a:ln w="9525">
                <a:solidFill>
                  <a:schemeClr val="accent5">
                    <a:lumMod val="75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3" name="Rectangle 835"/>
              <p:cNvSpPr>
                <a:spLocks noChangeArrowheads="1"/>
              </p:cNvSpPr>
              <p:nvPr/>
            </p:nvSpPr>
            <p:spPr bwMode="auto">
              <a:xfrm>
                <a:off x="11557000" y="4646613"/>
                <a:ext cx="53975" cy="14288"/>
              </a:xfrm>
              <a:prstGeom prst="rect">
                <a:avLst/>
              </a:prstGeom>
              <a:grpFill/>
              <a:ln w="9525">
                <a:solidFill>
                  <a:schemeClr val="accent5">
                    <a:lumMod val="75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4" name="Rectangle 836"/>
              <p:cNvSpPr>
                <a:spLocks noChangeArrowheads="1"/>
              </p:cNvSpPr>
              <p:nvPr/>
            </p:nvSpPr>
            <p:spPr bwMode="auto">
              <a:xfrm>
                <a:off x="11557000" y="4683125"/>
                <a:ext cx="53975" cy="14288"/>
              </a:xfrm>
              <a:prstGeom prst="rect">
                <a:avLst/>
              </a:prstGeom>
              <a:grpFill/>
              <a:ln w="9525">
                <a:solidFill>
                  <a:schemeClr val="accent5">
                    <a:lumMod val="75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68561" tIns="34280" rIns="68561" bIns="34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599" name="Freeform 882"/>
            <p:cNvSpPr>
              <a:spLocks noEditPoints="1"/>
            </p:cNvSpPr>
            <p:nvPr/>
          </p:nvSpPr>
          <p:spPr bwMode="auto">
            <a:xfrm>
              <a:off x="3776956" y="3907057"/>
              <a:ext cx="172824" cy="252000"/>
            </a:xfrm>
            <a:custGeom>
              <a:avLst/>
              <a:gdLst/>
              <a:ahLst/>
              <a:cxnLst>
                <a:cxn ang="0">
                  <a:pos x="6" y="12"/>
                </a:cxn>
                <a:cxn ang="0">
                  <a:pos x="351" y="31"/>
                </a:cxn>
                <a:cxn ang="0">
                  <a:pos x="10" y="22"/>
                </a:cxn>
                <a:cxn ang="0">
                  <a:pos x="341" y="605"/>
                </a:cxn>
                <a:cxn ang="0">
                  <a:pos x="31" y="626"/>
                </a:cxn>
                <a:cxn ang="0">
                  <a:pos x="203" y="544"/>
                </a:cxn>
                <a:cxn ang="0">
                  <a:pos x="213" y="450"/>
                </a:cxn>
                <a:cxn ang="0">
                  <a:pos x="335" y="508"/>
                </a:cxn>
                <a:cxn ang="0">
                  <a:pos x="430" y="575"/>
                </a:cxn>
                <a:cxn ang="0">
                  <a:pos x="328" y="582"/>
                </a:cxn>
                <a:cxn ang="0">
                  <a:pos x="432" y="565"/>
                </a:cxn>
                <a:cxn ang="0">
                  <a:pos x="327" y="500"/>
                </a:cxn>
                <a:cxn ang="0">
                  <a:pos x="217" y="457"/>
                </a:cxn>
                <a:cxn ang="0">
                  <a:pos x="312" y="536"/>
                </a:cxn>
                <a:cxn ang="0">
                  <a:pos x="203" y="565"/>
                </a:cxn>
                <a:cxn ang="0">
                  <a:pos x="200" y="426"/>
                </a:cxn>
                <a:cxn ang="0">
                  <a:pos x="437" y="431"/>
                </a:cxn>
                <a:cxn ang="0">
                  <a:pos x="428" y="426"/>
                </a:cxn>
                <a:cxn ang="0">
                  <a:pos x="208" y="399"/>
                </a:cxn>
                <a:cxn ang="0">
                  <a:pos x="208" y="322"/>
                </a:cxn>
                <a:cxn ang="0">
                  <a:pos x="419" y="378"/>
                </a:cxn>
                <a:cxn ang="0">
                  <a:pos x="215" y="329"/>
                </a:cxn>
                <a:cxn ang="0">
                  <a:pos x="54" y="248"/>
                </a:cxn>
                <a:cxn ang="0">
                  <a:pos x="289" y="187"/>
                </a:cxn>
                <a:cxn ang="0">
                  <a:pos x="292" y="253"/>
                </a:cxn>
                <a:cxn ang="0">
                  <a:pos x="284" y="247"/>
                </a:cxn>
                <a:cxn ang="0">
                  <a:pos x="290" y="196"/>
                </a:cxn>
                <a:cxn ang="0">
                  <a:pos x="64" y="187"/>
                </a:cxn>
                <a:cxn ang="0">
                  <a:pos x="60" y="199"/>
                </a:cxn>
                <a:cxn ang="0">
                  <a:pos x="64" y="252"/>
                </a:cxn>
                <a:cxn ang="0">
                  <a:pos x="238" y="220"/>
                </a:cxn>
                <a:cxn ang="0">
                  <a:pos x="254" y="202"/>
                </a:cxn>
                <a:cxn ang="0">
                  <a:pos x="267" y="212"/>
                </a:cxn>
                <a:cxn ang="0">
                  <a:pos x="259" y="233"/>
                </a:cxn>
                <a:cxn ang="0">
                  <a:pos x="259" y="229"/>
                </a:cxn>
                <a:cxn ang="0">
                  <a:pos x="261" y="217"/>
                </a:cxn>
                <a:cxn ang="0">
                  <a:pos x="263" y="210"/>
                </a:cxn>
                <a:cxn ang="0">
                  <a:pos x="254" y="212"/>
                </a:cxn>
                <a:cxn ang="0">
                  <a:pos x="244" y="212"/>
                </a:cxn>
                <a:cxn ang="0">
                  <a:pos x="243" y="222"/>
                </a:cxn>
                <a:cxn ang="0">
                  <a:pos x="249" y="225"/>
                </a:cxn>
                <a:cxn ang="0">
                  <a:pos x="65" y="161"/>
                </a:cxn>
                <a:cxn ang="0">
                  <a:pos x="60" y="94"/>
                </a:cxn>
                <a:cxn ang="0">
                  <a:pos x="299" y="104"/>
                </a:cxn>
                <a:cxn ang="0">
                  <a:pos x="286" y="161"/>
                </a:cxn>
                <a:cxn ang="0">
                  <a:pos x="287" y="151"/>
                </a:cxn>
                <a:cxn ang="0">
                  <a:pos x="286" y="97"/>
                </a:cxn>
                <a:cxn ang="0">
                  <a:pos x="62" y="94"/>
                </a:cxn>
                <a:cxn ang="0">
                  <a:pos x="60" y="148"/>
                </a:cxn>
                <a:cxn ang="0">
                  <a:pos x="65" y="153"/>
                </a:cxn>
                <a:cxn ang="0">
                  <a:pos x="241" y="135"/>
                </a:cxn>
                <a:cxn ang="0">
                  <a:pos x="246" y="112"/>
                </a:cxn>
                <a:cxn ang="0">
                  <a:pos x="264" y="118"/>
                </a:cxn>
                <a:cxn ang="0">
                  <a:pos x="263" y="140"/>
                </a:cxn>
                <a:cxn ang="0">
                  <a:pos x="258" y="132"/>
                </a:cxn>
                <a:cxn ang="0">
                  <a:pos x="261" y="123"/>
                </a:cxn>
                <a:cxn ang="0">
                  <a:pos x="258" y="118"/>
                </a:cxn>
                <a:cxn ang="0">
                  <a:pos x="249" y="117"/>
                </a:cxn>
                <a:cxn ang="0">
                  <a:pos x="248" y="122"/>
                </a:cxn>
                <a:cxn ang="0">
                  <a:pos x="243" y="127"/>
                </a:cxn>
                <a:cxn ang="0">
                  <a:pos x="251" y="132"/>
                </a:cxn>
              </a:cxnLst>
              <a:rect l="0" t="0" r="r" b="b"/>
              <a:pathLst>
                <a:path w="442" h="626">
                  <a:moveTo>
                    <a:pt x="31" y="626"/>
                  </a:moveTo>
                  <a:lnTo>
                    <a:pt x="24" y="626"/>
                  </a:lnTo>
                  <a:lnTo>
                    <a:pt x="16" y="625"/>
                  </a:lnTo>
                  <a:lnTo>
                    <a:pt x="11" y="620"/>
                  </a:lnTo>
                  <a:lnTo>
                    <a:pt x="5" y="613"/>
                  </a:lnTo>
                  <a:lnTo>
                    <a:pt x="1" y="606"/>
                  </a:lnTo>
                  <a:lnTo>
                    <a:pt x="0" y="600"/>
                  </a:lnTo>
                  <a:lnTo>
                    <a:pt x="0" y="597"/>
                  </a:lnTo>
                  <a:lnTo>
                    <a:pt x="0" y="31"/>
                  </a:lnTo>
                  <a:lnTo>
                    <a:pt x="0" y="25"/>
                  </a:lnTo>
                  <a:lnTo>
                    <a:pt x="1" y="18"/>
                  </a:lnTo>
                  <a:lnTo>
                    <a:pt x="6" y="12"/>
                  </a:lnTo>
                  <a:lnTo>
                    <a:pt x="13" y="5"/>
                  </a:lnTo>
                  <a:lnTo>
                    <a:pt x="19" y="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20" y="0"/>
                  </a:lnTo>
                  <a:lnTo>
                    <a:pt x="327" y="0"/>
                  </a:lnTo>
                  <a:lnTo>
                    <a:pt x="333" y="2"/>
                  </a:lnTo>
                  <a:lnTo>
                    <a:pt x="340" y="7"/>
                  </a:lnTo>
                  <a:lnTo>
                    <a:pt x="346" y="13"/>
                  </a:lnTo>
                  <a:lnTo>
                    <a:pt x="350" y="22"/>
                  </a:lnTo>
                  <a:lnTo>
                    <a:pt x="351" y="28"/>
                  </a:lnTo>
                  <a:lnTo>
                    <a:pt x="351" y="31"/>
                  </a:lnTo>
                  <a:lnTo>
                    <a:pt x="351" y="311"/>
                  </a:lnTo>
                  <a:lnTo>
                    <a:pt x="343" y="311"/>
                  </a:lnTo>
                  <a:lnTo>
                    <a:pt x="343" y="28"/>
                  </a:lnTo>
                  <a:lnTo>
                    <a:pt x="341" y="22"/>
                  </a:lnTo>
                  <a:lnTo>
                    <a:pt x="336" y="13"/>
                  </a:lnTo>
                  <a:lnTo>
                    <a:pt x="330" y="10"/>
                  </a:lnTo>
                  <a:lnTo>
                    <a:pt x="323" y="8"/>
                  </a:lnTo>
                  <a:lnTo>
                    <a:pt x="320" y="8"/>
                  </a:lnTo>
                  <a:lnTo>
                    <a:pt x="26" y="8"/>
                  </a:lnTo>
                  <a:lnTo>
                    <a:pt x="19" y="12"/>
                  </a:lnTo>
                  <a:lnTo>
                    <a:pt x="13" y="15"/>
                  </a:lnTo>
                  <a:lnTo>
                    <a:pt x="10" y="22"/>
                  </a:lnTo>
                  <a:lnTo>
                    <a:pt x="8" y="28"/>
                  </a:lnTo>
                  <a:lnTo>
                    <a:pt x="8" y="31"/>
                  </a:lnTo>
                  <a:lnTo>
                    <a:pt x="8" y="597"/>
                  </a:lnTo>
                  <a:lnTo>
                    <a:pt x="10" y="605"/>
                  </a:lnTo>
                  <a:lnTo>
                    <a:pt x="13" y="611"/>
                  </a:lnTo>
                  <a:lnTo>
                    <a:pt x="19" y="616"/>
                  </a:lnTo>
                  <a:lnTo>
                    <a:pt x="28" y="618"/>
                  </a:lnTo>
                  <a:lnTo>
                    <a:pt x="31" y="618"/>
                  </a:lnTo>
                  <a:lnTo>
                    <a:pt x="323" y="618"/>
                  </a:lnTo>
                  <a:lnTo>
                    <a:pt x="332" y="616"/>
                  </a:lnTo>
                  <a:lnTo>
                    <a:pt x="338" y="611"/>
                  </a:lnTo>
                  <a:lnTo>
                    <a:pt x="341" y="605"/>
                  </a:lnTo>
                  <a:lnTo>
                    <a:pt x="343" y="595"/>
                  </a:lnTo>
                  <a:lnTo>
                    <a:pt x="343" y="588"/>
                  </a:lnTo>
                  <a:lnTo>
                    <a:pt x="343" y="588"/>
                  </a:lnTo>
                  <a:lnTo>
                    <a:pt x="351" y="579"/>
                  </a:lnTo>
                  <a:lnTo>
                    <a:pt x="351" y="602"/>
                  </a:lnTo>
                  <a:lnTo>
                    <a:pt x="350" y="608"/>
                  </a:lnTo>
                  <a:lnTo>
                    <a:pt x="345" y="615"/>
                  </a:lnTo>
                  <a:lnTo>
                    <a:pt x="341" y="620"/>
                  </a:lnTo>
                  <a:lnTo>
                    <a:pt x="335" y="625"/>
                  </a:lnTo>
                  <a:lnTo>
                    <a:pt x="327" y="626"/>
                  </a:lnTo>
                  <a:lnTo>
                    <a:pt x="320" y="626"/>
                  </a:lnTo>
                  <a:lnTo>
                    <a:pt x="31" y="626"/>
                  </a:lnTo>
                  <a:close/>
                  <a:moveTo>
                    <a:pt x="318" y="593"/>
                  </a:moveTo>
                  <a:lnTo>
                    <a:pt x="309" y="592"/>
                  </a:lnTo>
                  <a:lnTo>
                    <a:pt x="299" y="587"/>
                  </a:lnTo>
                  <a:lnTo>
                    <a:pt x="292" y="580"/>
                  </a:lnTo>
                  <a:lnTo>
                    <a:pt x="289" y="575"/>
                  </a:lnTo>
                  <a:lnTo>
                    <a:pt x="202" y="574"/>
                  </a:lnTo>
                  <a:lnTo>
                    <a:pt x="197" y="570"/>
                  </a:lnTo>
                  <a:lnTo>
                    <a:pt x="197" y="567"/>
                  </a:lnTo>
                  <a:lnTo>
                    <a:pt x="197" y="565"/>
                  </a:lnTo>
                  <a:lnTo>
                    <a:pt x="197" y="549"/>
                  </a:lnTo>
                  <a:lnTo>
                    <a:pt x="200" y="546"/>
                  </a:lnTo>
                  <a:lnTo>
                    <a:pt x="203" y="544"/>
                  </a:lnTo>
                  <a:lnTo>
                    <a:pt x="207" y="544"/>
                  </a:lnTo>
                  <a:lnTo>
                    <a:pt x="289" y="544"/>
                  </a:lnTo>
                  <a:lnTo>
                    <a:pt x="295" y="536"/>
                  </a:lnTo>
                  <a:lnTo>
                    <a:pt x="302" y="529"/>
                  </a:lnTo>
                  <a:lnTo>
                    <a:pt x="302" y="508"/>
                  </a:lnTo>
                  <a:lnTo>
                    <a:pt x="212" y="506"/>
                  </a:lnTo>
                  <a:lnTo>
                    <a:pt x="205" y="503"/>
                  </a:lnTo>
                  <a:lnTo>
                    <a:pt x="202" y="498"/>
                  </a:lnTo>
                  <a:lnTo>
                    <a:pt x="200" y="491"/>
                  </a:lnTo>
                  <a:lnTo>
                    <a:pt x="200" y="460"/>
                  </a:lnTo>
                  <a:lnTo>
                    <a:pt x="205" y="454"/>
                  </a:lnTo>
                  <a:lnTo>
                    <a:pt x="213" y="450"/>
                  </a:lnTo>
                  <a:lnTo>
                    <a:pt x="221" y="449"/>
                  </a:lnTo>
                  <a:lnTo>
                    <a:pt x="415" y="449"/>
                  </a:lnTo>
                  <a:lnTo>
                    <a:pt x="420" y="449"/>
                  </a:lnTo>
                  <a:lnTo>
                    <a:pt x="430" y="454"/>
                  </a:lnTo>
                  <a:lnTo>
                    <a:pt x="435" y="459"/>
                  </a:lnTo>
                  <a:lnTo>
                    <a:pt x="437" y="465"/>
                  </a:lnTo>
                  <a:lnTo>
                    <a:pt x="437" y="491"/>
                  </a:lnTo>
                  <a:lnTo>
                    <a:pt x="435" y="498"/>
                  </a:lnTo>
                  <a:lnTo>
                    <a:pt x="432" y="503"/>
                  </a:lnTo>
                  <a:lnTo>
                    <a:pt x="425" y="506"/>
                  </a:lnTo>
                  <a:lnTo>
                    <a:pt x="415" y="508"/>
                  </a:lnTo>
                  <a:lnTo>
                    <a:pt x="335" y="508"/>
                  </a:lnTo>
                  <a:lnTo>
                    <a:pt x="335" y="531"/>
                  </a:lnTo>
                  <a:lnTo>
                    <a:pt x="341" y="536"/>
                  </a:lnTo>
                  <a:lnTo>
                    <a:pt x="346" y="541"/>
                  </a:lnTo>
                  <a:lnTo>
                    <a:pt x="348" y="544"/>
                  </a:lnTo>
                  <a:lnTo>
                    <a:pt x="433" y="544"/>
                  </a:lnTo>
                  <a:lnTo>
                    <a:pt x="437" y="546"/>
                  </a:lnTo>
                  <a:lnTo>
                    <a:pt x="440" y="549"/>
                  </a:lnTo>
                  <a:lnTo>
                    <a:pt x="442" y="554"/>
                  </a:lnTo>
                  <a:lnTo>
                    <a:pt x="440" y="569"/>
                  </a:lnTo>
                  <a:lnTo>
                    <a:pt x="438" y="572"/>
                  </a:lnTo>
                  <a:lnTo>
                    <a:pt x="435" y="575"/>
                  </a:lnTo>
                  <a:lnTo>
                    <a:pt x="430" y="575"/>
                  </a:lnTo>
                  <a:lnTo>
                    <a:pt x="348" y="575"/>
                  </a:lnTo>
                  <a:lnTo>
                    <a:pt x="341" y="583"/>
                  </a:lnTo>
                  <a:lnTo>
                    <a:pt x="335" y="588"/>
                  </a:lnTo>
                  <a:lnTo>
                    <a:pt x="325" y="592"/>
                  </a:lnTo>
                  <a:lnTo>
                    <a:pt x="318" y="593"/>
                  </a:lnTo>
                  <a:close/>
                  <a:moveTo>
                    <a:pt x="207" y="567"/>
                  </a:moveTo>
                  <a:lnTo>
                    <a:pt x="294" y="567"/>
                  </a:lnTo>
                  <a:lnTo>
                    <a:pt x="302" y="579"/>
                  </a:lnTo>
                  <a:lnTo>
                    <a:pt x="309" y="582"/>
                  </a:lnTo>
                  <a:lnTo>
                    <a:pt x="317" y="585"/>
                  </a:lnTo>
                  <a:lnTo>
                    <a:pt x="318" y="585"/>
                  </a:lnTo>
                  <a:lnTo>
                    <a:pt x="328" y="582"/>
                  </a:lnTo>
                  <a:lnTo>
                    <a:pt x="336" y="577"/>
                  </a:lnTo>
                  <a:lnTo>
                    <a:pt x="341" y="570"/>
                  </a:lnTo>
                  <a:lnTo>
                    <a:pt x="343" y="567"/>
                  </a:lnTo>
                  <a:lnTo>
                    <a:pt x="430" y="567"/>
                  </a:lnTo>
                  <a:lnTo>
                    <a:pt x="432" y="570"/>
                  </a:lnTo>
                  <a:lnTo>
                    <a:pt x="432" y="567"/>
                  </a:lnTo>
                  <a:lnTo>
                    <a:pt x="432" y="567"/>
                  </a:lnTo>
                  <a:lnTo>
                    <a:pt x="433" y="567"/>
                  </a:lnTo>
                  <a:lnTo>
                    <a:pt x="435" y="569"/>
                  </a:lnTo>
                  <a:lnTo>
                    <a:pt x="432" y="567"/>
                  </a:lnTo>
                  <a:lnTo>
                    <a:pt x="437" y="567"/>
                  </a:lnTo>
                  <a:lnTo>
                    <a:pt x="432" y="565"/>
                  </a:lnTo>
                  <a:lnTo>
                    <a:pt x="432" y="554"/>
                  </a:lnTo>
                  <a:lnTo>
                    <a:pt x="437" y="551"/>
                  </a:lnTo>
                  <a:lnTo>
                    <a:pt x="432" y="552"/>
                  </a:lnTo>
                  <a:lnTo>
                    <a:pt x="433" y="549"/>
                  </a:lnTo>
                  <a:lnTo>
                    <a:pt x="432" y="552"/>
                  </a:lnTo>
                  <a:lnTo>
                    <a:pt x="430" y="547"/>
                  </a:lnTo>
                  <a:lnTo>
                    <a:pt x="430" y="552"/>
                  </a:lnTo>
                  <a:lnTo>
                    <a:pt x="343" y="552"/>
                  </a:lnTo>
                  <a:lnTo>
                    <a:pt x="336" y="542"/>
                  </a:lnTo>
                  <a:lnTo>
                    <a:pt x="330" y="537"/>
                  </a:lnTo>
                  <a:lnTo>
                    <a:pt x="327" y="536"/>
                  </a:lnTo>
                  <a:lnTo>
                    <a:pt x="327" y="500"/>
                  </a:lnTo>
                  <a:lnTo>
                    <a:pt x="425" y="498"/>
                  </a:lnTo>
                  <a:lnTo>
                    <a:pt x="428" y="495"/>
                  </a:lnTo>
                  <a:lnTo>
                    <a:pt x="428" y="493"/>
                  </a:lnTo>
                  <a:lnTo>
                    <a:pt x="433" y="493"/>
                  </a:lnTo>
                  <a:lnTo>
                    <a:pt x="428" y="491"/>
                  </a:lnTo>
                  <a:lnTo>
                    <a:pt x="428" y="491"/>
                  </a:lnTo>
                  <a:lnTo>
                    <a:pt x="428" y="465"/>
                  </a:lnTo>
                  <a:lnTo>
                    <a:pt x="428" y="464"/>
                  </a:lnTo>
                  <a:lnTo>
                    <a:pt x="424" y="459"/>
                  </a:lnTo>
                  <a:lnTo>
                    <a:pt x="415" y="457"/>
                  </a:lnTo>
                  <a:lnTo>
                    <a:pt x="415" y="457"/>
                  </a:lnTo>
                  <a:lnTo>
                    <a:pt x="217" y="457"/>
                  </a:lnTo>
                  <a:lnTo>
                    <a:pt x="210" y="462"/>
                  </a:lnTo>
                  <a:lnTo>
                    <a:pt x="208" y="464"/>
                  </a:lnTo>
                  <a:lnTo>
                    <a:pt x="208" y="464"/>
                  </a:lnTo>
                  <a:lnTo>
                    <a:pt x="208" y="465"/>
                  </a:lnTo>
                  <a:lnTo>
                    <a:pt x="208" y="491"/>
                  </a:lnTo>
                  <a:lnTo>
                    <a:pt x="203" y="495"/>
                  </a:lnTo>
                  <a:lnTo>
                    <a:pt x="208" y="493"/>
                  </a:lnTo>
                  <a:lnTo>
                    <a:pt x="212" y="496"/>
                  </a:lnTo>
                  <a:lnTo>
                    <a:pt x="218" y="500"/>
                  </a:lnTo>
                  <a:lnTo>
                    <a:pt x="223" y="500"/>
                  </a:lnTo>
                  <a:lnTo>
                    <a:pt x="312" y="500"/>
                  </a:lnTo>
                  <a:lnTo>
                    <a:pt x="312" y="536"/>
                  </a:lnTo>
                  <a:lnTo>
                    <a:pt x="302" y="541"/>
                  </a:lnTo>
                  <a:lnTo>
                    <a:pt x="297" y="546"/>
                  </a:lnTo>
                  <a:lnTo>
                    <a:pt x="294" y="552"/>
                  </a:lnTo>
                  <a:lnTo>
                    <a:pt x="207" y="552"/>
                  </a:lnTo>
                  <a:lnTo>
                    <a:pt x="203" y="549"/>
                  </a:lnTo>
                  <a:lnTo>
                    <a:pt x="205" y="552"/>
                  </a:lnTo>
                  <a:lnTo>
                    <a:pt x="202" y="549"/>
                  </a:lnTo>
                  <a:lnTo>
                    <a:pt x="205" y="552"/>
                  </a:lnTo>
                  <a:lnTo>
                    <a:pt x="205" y="552"/>
                  </a:lnTo>
                  <a:lnTo>
                    <a:pt x="205" y="554"/>
                  </a:lnTo>
                  <a:lnTo>
                    <a:pt x="205" y="565"/>
                  </a:lnTo>
                  <a:lnTo>
                    <a:pt x="203" y="565"/>
                  </a:lnTo>
                  <a:lnTo>
                    <a:pt x="203" y="567"/>
                  </a:lnTo>
                  <a:lnTo>
                    <a:pt x="205" y="567"/>
                  </a:lnTo>
                  <a:lnTo>
                    <a:pt x="203" y="570"/>
                  </a:lnTo>
                  <a:lnTo>
                    <a:pt x="205" y="567"/>
                  </a:lnTo>
                  <a:lnTo>
                    <a:pt x="207" y="572"/>
                  </a:lnTo>
                  <a:lnTo>
                    <a:pt x="207" y="567"/>
                  </a:lnTo>
                  <a:close/>
                  <a:moveTo>
                    <a:pt x="221" y="444"/>
                  </a:moveTo>
                  <a:lnTo>
                    <a:pt x="213" y="442"/>
                  </a:lnTo>
                  <a:lnTo>
                    <a:pt x="207" y="439"/>
                  </a:lnTo>
                  <a:lnTo>
                    <a:pt x="202" y="434"/>
                  </a:lnTo>
                  <a:lnTo>
                    <a:pt x="200" y="429"/>
                  </a:lnTo>
                  <a:lnTo>
                    <a:pt x="200" y="426"/>
                  </a:lnTo>
                  <a:lnTo>
                    <a:pt x="200" y="394"/>
                  </a:lnTo>
                  <a:lnTo>
                    <a:pt x="203" y="391"/>
                  </a:lnTo>
                  <a:lnTo>
                    <a:pt x="210" y="386"/>
                  </a:lnTo>
                  <a:lnTo>
                    <a:pt x="220" y="383"/>
                  </a:lnTo>
                  <a:lnTo>
                    <a:pt x="221" y="383"/>
                  </a:lnTo>
                  <a:lnTo>
                    <a:pt x="419" y="383"/>
                  </a:lnTo>
                  <a:lnTo>
                    <a:pt x="427" y="386"/>
                  </a:lnTo>
                  <a:lnTo>
                    <a:pt x="433" y="391"/>
                  </a:lnTo>
                  <a:lnTo>
                    <a:pt x="437" y="396"/>
                  </a:lnTo>
                  <a:lnTo>
                    <a:pt x="437" y="401"/>
                  </a:lnTo>
                  <a:lnTo>
                    <a:pt x="437" y="426"/>
                  </a:lnTo>
                  <a:lnTo>
                    <a:pt x="437" y="431"/>
                  </a:lnTo>
                  <a:lnTo>
                    <a:pt x="433" y="436"/>
                  </a:lnTo>
                  <a:lnTo>
                    <a:pt x="427" y="441"/>
                  </a:lnTo>
                  <a:lnTo>
                    <a:pt x="419" y="444"/>
                  </a:lnTo>
                  <a:lnTo>
                    <a:pt x="415" y="444"/>
                  </a:lnTo>
                  <a:lnTo>
                    <a:pt x="221" y="444"/>
                  </a:lnTo>
                  <a:close/>
                  <a:moveTo>
                    <a:pt x="213" y="432"/>
                  </a:moveTo>
                  <a:lnTo>
                    <a:pt x="221" y="436"/>
                  </a:lnTo>
                  <a:lnTo>
                    <a:pt x="223" y="436"/>
                  </a:lnTo>
                  <a:lnTo>
                    <a:pt x="420" y="434"/>
                  </a:lnTo>
                  <a:lnTo>
                    <a:pt x="427" y="431"/>
                  </a:lnTo>
                  <a:lnTo>
                    <a:pt x="428" y="427"/>
                  </a:lnTo>
                  <a:lnTo>
                    <a:pt x="428" y="426"/>
                  </a:lnTo>
                  <a:lnTo>
                    <a:pt x="428" y="401"/>
                  </a:lnTo>
                  <a:lnTo>
                    <a:pt x="428" y="399"/>
                  </a:lnTo>
                  <a:lnTo>
                    <a:pt x="433" y="398"/>
                  </a:lnTo>
                  <a:lnTo>
                    <a:pt x="428" y="399"/>
                  </a:lnTo>
                  <a:lnTo>
                    <a:pt x="420" y="393"/>
                  </a:lnTo>
                  <a:lnTo>
                    <a:pt x="415" y="391"/>
                  </a:lnTo>
                  <a:lnTo>
                    <a:pt x="217" y="393"/>
                  </a:lnTo>
                  <a:lnTo>
                    <a:pt x="210" y="396"/>
                  </a:lnTo>
                  <a:lnTo>
                    <a:pt x="208" y="398"/>
                  </a:lnTo>
                  <a:lnTo>
                    <a:pt x="208" y="399"/>
                  </a:lnTo>
                  <a:lnTo>
                    <a:pt x="203" y="399"/>
                  </a:lnTo>
                  <a:lnTo>
                    <a:pt x="208" y="399"/>
                  </a:lnTo>
                  <a:lnTo>
                    <a:pt x="208" y="401"/>
                  </a:lnTo>
                  <a:lnTo>
                    <a:pt x="208" y="429"/>
                  </a:lnTo>
                  <a:lnTo>
                    <a:pt x="213" y="432"/>
                  </a:lnTo>
                  <a:close/>
                  <a:moveTo>
                    <a:pt x="221" y="378"/>
                  </a:moveTo>
                  <a:lnTo>
                    <a:pt x="213" y="376"/>
                  </a:lnTo>
                  <a:lnTo>
                    <a:pt x="205" y="373"/>
                  </a:lnTo>
                  <a:lnTo>
                    <a:pt x="200" y="367"/>
                  </a:lnTo>
                  <a:lnTo>
                    <a:pt x="200" y="363"/>
                  </a:lnTo>
                  <a:lnTo>
                    <a:pt x="200" y="362"/>
                  </a:lnTo>
                  <a:lnTo>
                    <a:pt x="200" y="332"/>
                  </a:lnTo>
                  <a:lnTo>
                    <a:pt x="202" y="327"/>
                  </a:lnTo>
                  <a:lnTo>
                    <a:pt x="208" y="322"/>
                  </a:lnTo>
                  <a:lnTo>
                    <a:pt x="217" y="319"/>
                  </a:lnTo>
                  <a:lnTo>
                    <a:pt x="221" y="319"/>
                  </a:lnTo>
                  <a:lnTo>
                    <a:pt x="420" y="319"/>
                  </a:lnTo>
                  <a:lnTo>
                    <a:pt x="428" y="322"/>
                  </a:lnTo>
                  <a:lnTo>
                    <a:pt x="433" y="325"/>
                  </a:lnTo>
                  <a:lnTo>
                    <a:pt x="437" y="332"/>
                  </a:lnTo>
                  <a:lnTo>
                    <a:pt x="437" y="335"/>
                  </a:lnTo>
                  <a:lnTo>
                    <a:pt x="437" y="362"/>
                  </a:lnTo>
                  <a:lnTo>
                    <a:pt x="435" y="368"/>
                  </a:lnTo>
                  <a:lnTo>
                    <a:pt x="433" y="371"/>
                  </a:lnTo>
                  <a:lnTo>
                    <a:pt x="427" y="376"/>
                  </a:lnTo>
                  <a:lnTo>
                    <a:pt x="419" y="378"/>
                  </a:lnTo>
                  <a:lnTo>
                    <a:pt x="415" y="378"/>
                  </a:lnTo>
                  <a:lnTo>
                    <a:pt x="221" y="378"/>
                  </a:lnTo>
                  <a:close/>
                  <a:moveTo>
                    <a:pt x="213" y="368"/>
                  </a:moveTo>
                  <a:lnTo>
                    <a:pt x="223" y="370"/>
                  </a:lnTo>
                  <a:lnTo>
                    <a:pt x="420" y="370"/>
                  </a:lnTo>
                  <a:lnTo>
                    <a:pt x="427" y="367"/>
                  </a:lnTo>
                  <a:lnTo>
                    <a:pt x="428" y="363"/>
                  </a:lnTo>
                  <a:lnTo>
                    <a:pt x="428" y="362"/>
                  </a:lnTo>
                  <a:lnTo>
                    <a:pt x="427" y="332"/>
                  </a:lnTo>
                  <a:lnTo>
                    <a:pt x="422" y="329"/>
                  </a:lnTo>
                  <a:lnTo>
                    <a:pt x="415" y="327"/>
                  </a:lnTo>
                  <a:lnTo>
                    <a:pt x="215" y="329"/>
                  </a:lnTo>
                  <a:lnTo>
                    <a:pt x="210" y="332"/>
                  </a:lnTo>
                  <a:lnTo>
                    <a:pt x="208" y="335"/>
                  </a:lnTo>
                  <a:lnTo>
                    <a:pt x="208" y="335"/>
                  </a:lnTo>
                  <a:lnTo>
                    <a:pt x="208" y="363"/>
                  </a:lnTo>
                  <a:lnTo>
                    <a:pt x="212" y="367"/>
                  </a:lnTo>
                  <a:lnTo>
                    <a:pt x="213" y="368"/>
                  </a:lnTo>
                  <a:close/>
                  <a:moveTo>
                    <a:pt x="69" y="256"/>
                  </a:moveTo>
                  <a:lnTo>
                    <a:pt x="65" y="256"/>
                  </a:lnTo>
                  <a:lnTo>
                    <a:pt x="59" y="253"/>
                  </a:lnTo>
                  <a:lnTo>
                    <a:pt x="60" y="250"/>
                  </a:lnTo>
                  <a:lnTo>
                    <a:pt x="57" y="252"/>
                  </a:lnTo>
                  <a:lnTo>
                    <a:pt x="54" y="248"/>
                  </a:lnTo>
                  <a:lnTo>
                    <a:pt x="52" y="242"/>
                  </a:lnTo>
                  <a:lnTo>
                    <a:pt x="52" y="240"/>
                  </a:lnTo>
                  <a:lnTo>
                    <a:pt x="54" y="192"/>
                  </a:lnTo>
                  <a:lnTo>
                    <a:pt x="56" y="187"/>
                  </a:lnTo>
                  <a:lnTo>
                    <a:pt x="57" y="186"/>
                  </a:lnTo>
                  <a:lnTo>
                    <a:pt x="60" y="189"/>
                  </a:lnTo>
                  <a:lnTo>
                    <a:pt x="59" y="184"/>
                  </a:lnTo>
                  <a:lnTo>
                    <a:pt x="62" y="183"/>
                  </a:lnTo>
                  <a:lnTo>
                    <a:pt x="69" y="181"/>
                  </a:lnTo>
                  <a:lnTo>
                    <a:pt x="287" y="183"/>
                  </a:lnTo>
                  <a:lnTo>
                    <a:pt x="292" y="184"/>
                  </a:lnTo>
                  <a:lnTo>
                    <a:pt x="289" y="187"/>
                  </a:lnTo>
                  <a:lnTo>
                    <a:pt x="292" y="186"/>
                  </a:lnTo>
                  <a:lnTo>
                    <a:pt x="295" y="189"/>
                  </a:lnTo>
                  <a:lnTo>
                    <a:pt x="292" y="192"/>
                  </a:lnTo>
                  <a:lnTo>
                    <a:pt x="297" y="191"/>
                  </a:lnTo>
                  <a:lnTo>
                    <a:pt x="299" y="194"/>
                  </a:lnTo>
                  <a:lnTo>
                    <a:pt x="299" y="199"/>
                  </a:lnTo>
                  <a:lnTo>
                    <a:pt x="299" y="240"/>
                  </a:lnTo>
                  <a:lnTo>
                    <a:pt x="297" y="247"/>
                  </a:lnTo>
                  <a:lnTo>
                    <a:pt x="297" y="247"/>
                  </a:lnTo>
                  <a:lnTo>
                    <a:pt x="292" y="247"/>
                  </a:lnTo>
                  <a:lnTo>
                    <a:pt x="297" y="248"/>
                  </a:lnTo>
                  <a:lnTo>
                    <a:pt x="292" y="253"/>
                  </a:lnTo>
                  <a:lnTo>
                    <a:pt x="289" y="250"/>
                  </a:lnTo>
                  <a:lnTo>
                    <a:pt x="292" y="253"/>
                  </a:lnTo>
                  <a:lnTo>
                    <a:pt x="286" y="256"/>
                  </a:lnTo>
                  <a:lnTo>
                    <a:pt x="282" y="256"/>
                  </a:lnTo>
                  <a:lnTo>
                    <a:pt x="69" y="256"/>
                  </a:lnTo>
                  <a:close/>
                  <a:moveTo>
                    <a:pt x="65" y="248"/>
                  </a:moveTo>
                  <a:lnTo>
                    <a:pt x="67" y="248"/>
                  </a:lnTo>
                  <a:lnTo>
                    <a:pt x="67" y="252"/>
                  </a:lnTo>
                  <a:lnTo>
                    <a:pt x="67" y="248"/>
                  </a:lnTo>
                  <a:lnTo>
                    <a:pt x="69" y="248"/>
                  </a:lnTo>
                  <a:lnTo>
                    <a:pt x="284" y="248"/>
                  </a:lnTo>
                  <a:lnTo>
                    <a:pt x="284" y="247"/>
                  </a:lnTo>
                  <a:lnTo>
                    <a:pt x="287" y="252"/>
                  </a:lnTo>
                  <a:lnTo>
                    <a:pt x="286" y="247"/>
                  </a:lnTo>
                  <a:lnTo>
                    <a:pt x="289" y="250"/>
                  </a:lnTo>
                  <a:lnTo>
                    <a:pt x="287" y="247"/>
                  </a:lnTo>
                  <a:lnTo>
                    <a:pt x="289" y="245"/>
                  </a:lnTo>
                  <a:lnTo>
                    <a:pt x="289" y="243"/>
                  </a:lnTo>
                  <a:lnTo>
                    <a:pt x="294" y="245"/>
                  </a:lnTo>
                  <a:lnTo>
                    <a:pt x="290" y="243"/>
                  </a:lnTo>
                  <a:lnTo>
                    <a:pt x="290" y="238"/>
                  </a:lnTo>
                  <a:lnTo>
                    <a:pt x="290" y="196"/>
                  </a:lnTo>
                  <a:lnTo>
                    <a:pt x="294" y="194"/>
                  </a:lnTo>
                  <a:lnTo>
                    <a:pt x="290" y="196"/>
                  </a:lnTo>
                  <a:lnTo>
                    <a:pt x="289" y="192"/>
                  </a:lnTo>
                  <a:lnTo>
                    <a:pt x="287" y="192"/>
                  </a:lnTo>
                  <a:lnTo>
                    <a:pt x="289" y="187"/>
                  </a:lnTo>
                  <a:lnTo>
                    <a:pt x="286" y="191"/>
                  </a:lnTo>
                  <a:lnTo>
                    <a:pt x="282" y="191"/>
                  </a:lnTo>
                  <a:lnTo>
                    <a:pt x="281" y="189"/>
                  </a:lnTo>
                  <a:lnTo>
                    <a:pt x="69" y="191"/>
                  </a:lnTo>
                  <a:lnTo>
                    <a:pt x="67" y="186"/>
                  </a:lnTo>
                  <a:lnTo>
                    <a:pt x="67" y="191"/>
                  </a:lnTo>
                  <a:lnTo>
                    <a:pt x="65" y="186"/>
                  </a:lnTo>
                  <a:lnTo>
                    <a:pt x="65" y="191"/>
                  </a:lnTo>
                  <a:lnTo>
                    <a:pt x="64" y="187"/>
                  </a:lnTo>
                  <a:lnTo>
                    <a:pt x="65" y="191"/>
                  </a:lnTo>
                  <a:lnTo>
                    <a:pt x="62" y="187"/>
                  </a:lnTo>
                  <a:lnTo>
                    <a:pt x="64" y="191"/>
                  </a:lnTo>
                  <a:lnTo>
                    <a:pt x="62" y="187"/>
                  </a:lnTo>
                  <a:lnTo>
                    <a:pt x="64" y="192"/>
                  </a:lnTo>
                  <a:lnTo>
                    <a:pt x="62" y="192"/>
                  </a:lnTo>
                  <a:lnTo>
                    <a:pt x="59" y="191"/>
                  </a:lnTo>
                  <a:lnTo>
                    <a:pt x="62" y="194"/>
                  </a:lnTo>
                  <a:lnTo>
                    <a:pt x="62" y="194"/>
                  </a:lnTo>
                  <a:lnTo>
                    <a:pt x="57" y="192"/>
                  </a:lnTo>
                  <a:lnTo>
                    <a:pt x="60" y="196"/>
                  </a:lnTo>
                  <a:lnTo>
                    <a:pt x="60" y="199"/>
                  </a:lnTo>
                  <a:lnTo>
                    <a:pt x="60" y="242"/>
                  </a:lnTo>
                  <a:lnTo>
                    <a:pt x="57" y="245"/>
                  </a:lnTo>
                  <a:lnTo>
                    <a:pt x="62" y="243"/>
                  </a:lnTo>
                  <a:lnTo>
                    <a:pt x="62" y="243"/>
                  </a:lnTo>
                  <a:lnTo>
                    <a:pt x="59" y="248"/>
                  </a:lnTo>
                  <a:lnTo>
                    <a:pt x="62" y="245"/>
                  </a:lnTo>
                  <a:lnTo>
                    <a:pt x="64" y="247"/>
                  </a:lnTo>
                  <a:lnTo>
                    <a:pt x="62" y="250"/>
                  </a:lnTo>
                  <a:lnTo>
                    <a:pt x="64" y="247"/>
                  </a:lnTo>
                  <a:lnTo>
                    <a:pt x="62" y="250"/>
                  </a:lnTo>
                  <a:lnTo>
                    <a:pt x="65" y="247"/>
                  </a:lnTo>
                  <a:lnTo>
                    <a:pt x="64" y="252"/>
                  </a:lnTo>
                  <a:lnTo>
                    <a:pt x="65" y="247"/>
                  </a:lnTo>
                  <a:lnTo>
                    <a:pt x="65" y="252"/>
                  </a:lnTo>
                  <a:lnTo>
                    <a:pt x="65" y="248"/>
                  </a:lnTo>
                  <a:close/>
                  <a:moveTo>
                    <a:pt x="254" y="235"/>
                  </a:moveTo>
                  <a:lnTo>
                    <a:pt x="249" y="235"/>
                  </a:lnTo>
                  <a:lnTo>
                    <a:pt x="251" y="230"/>
                  </a:lnTo>
                  <a:lnTo>
                    <a:pt x="249" y="233"/>
                  </a:lnTo>
                  <a:lnTo>
                    <a:pt x="244" y="232"/>
                  </a:lnTo>
                  <a:lnTo>
                    <a:pt x="240" y="227"/>
                  </a:lnTo>
                  <a:lnTo>
                    <a:pt x="243" y="224"/>
                  </a:lnTo>
                  <a:lnTo>
                    <a:pt x="240" y="225"/>
                  </a:lnTo>
                  <a:lnTo>
                    <a:pt x="238" y="220"/>
                  </a:lnTo>
                  <a:lnTo>
                    <a:pt x="240" y="214"/>
                  </a:lnTo>
                  <a:lnTo>
                    <a:pt x="240" y="212"/>
                  </a:lnTo>
                  <a:lnTo>
                    <a:pt x="243" y="214"/>
                  </a:lnTo>
                  <a:lnTo>
                    <a:pt x="240" y="212"/>
                  </a:lnTo>
                  <a:lnTo>
                    <a:pt x="243" y="207"/>
                  </a:lnTo>
                  <a:lnTo>
                    <a:pt x="246" y="210"/>
                  </a:lnTo>
                  <a:lnTo>
                    <a:pt x="243" y="207"/>
                  </a:lnTo>
                  <a:lnTo>
                    <a:pt x="248" y="204"/>
                  </a:lnTo>
                  <a:lnTo>
                    <a:pt x="249" y="204"/>
                  </a:lnTo>
                  <a:lnTo>
                    <a:pt x="251" y="207"/>
                  </a:lnTo>
                  <a:lnTo>
                    <a:pt x="249" y="204"/>
                  </a:lnTo>
                  <a:lnTo>
                    <a:pt x="254" y="202"/>
                  </a:lnTo>
                  <a:lnTo>
                    <a:pt x="258" y="204"/>
                  </a:lnTo>
                  <a:lnTo>
                    <a:pt x="258" y="207"/>
                  </a:lnTo>
                  <a:lnTo>
                    <a:pt x="259" y="204"/>
                  </a:lnTo>
                  <a:lnTo>
                    <a:pt x="261" y="204"/>
                  </a:lnTo>
                  <a:lnTo>
                    <a:pt x="259" y="209"/>
                  </a:lnTo>
                  <a:lnTo>
                    <a:pt x="263" y="206"/>
                  </a:lnTo>
                  <a:lnTo>
                    <a:pt x="266" y="209"/>
                  </a:lnTo>
                  <a:lnTo>
                    <a:pt x="264" y="212"/>
                  </a:lnTo>
                  <a:lnTo>
                    <a:pt x="267" y="210"/>
                  </a:lnTo>
                  <a:lnTo>
                    <a:pt x="267" y="210"/>
                  </a:lnTo>
                  <a:lnTo>
                    <a:pt x="264" y="214"/>
                  </a:lnTo>
                  <a:lnTo>
                    <a:pt x="267" y="212"/>
                  </a:lnTo>
                  <a:lnTo>
                    <a:pt x="269" y="214"/>
                  </a:lnTo>
                  <a:lnTo>
                    <a:pt x="266" y="215"/>
                  </a:lnTo>
                  <a:lnTo>
                    <a:pt x="269" y="215"/>
                  </a:lnTo>
                  <a:lnTo>
                    <a:pt x="269" y="219"/>
                  </a:lnTo>
                  <a:lnTo>
                    <a:pt x="269" y="224"/>
                  </a:lnTo>
                  <a:lnTo>
                    <a:pt x="264" y="224"/>
                  </a:lnTo>
                  <a:lnTo>
                    <a:pt x="269" y="225"/>
                  </a:lnTo>
                  <a:lnTo>
                    <a:pt x="267" y="227"/>
                  </a:lnTo>
                  <a:lnTo>
                    <a:pt x="264" y="225"/>
                  </a:lnTo>
                  <a:lnTo>
                    <a:pt x="266" y="229"/>
                  </a:lnTo>
                  <a:lnTo>
                    <a:pt x="261" y="233"/>
                  </a:lnTo>
                  <a:lnTo>
                    <a:pt x="259" y="233"/>
                  </a:lnTo>
                  <a:lnTo>
                    <a:pt x="258" y="230"/>
                  </a:lnTo>
                  <a:lnTo>
                    <a:pt x="258" y="235"/>
                  </a:lnTo>
                  <a:lnTo>
                    <a:pt x="254" y="235"/>
                  </a:lnTo>
                  <a:close/>
                  <a:moveTo>
                    <a:pt x="254" y="227"/>
                  </a:moveTo>
                  <a:lnTo>
                    <a:pt x="254" y="230"/>
                  </a:lnTo>
                  <a:lnTo>
                    <a:pt x="254" y="227"/>
                  </a:lnTo>
                  <a:lnTo>
                    <a:pt x="256" y="230"/>
                  </a:lnTo>
                  <a:lnTo>
                    <a:pt x="256" y="227"/>
                  </a:lnTo>
                  <a:lnTo>
                    <a:pt x="256" y="225"/>
                  </a:lnTo>
                  <a:lnTo>
                    <a:pt x="259" y="230"/>
                  </a:lnTo>
                  <a:lnTo>
                    <a:pt x="258" y="225"/>
                  </a:lnTo>
                  <a:lnTo>
                    <a:pt x="259" y="229"/>
                  </a:lnTo>
                  <a:lnTo>
                    <a:pt x="258" y="225"/>
                  </a:lnTo>
                  <a:lnTo>
                    <a:pt x="261" y="229"/>
                  </a:lnTo>
                  <a:lnTo>
                    <a:pt x="259" y="224"/>
                  </a:lnTo>
                  <a:lnTo>
                    <a:pt x="263" y="227"/>
                  </a:lnTo>
                  <a:lnTo>
                    <a:pt x="259" y="224"/>
                  </a:lnTo>
                  <a:lnTo>
                    <a:pt x="261" y="222"/>
                  </a:lnTo>
                  <a:lnTo>
                    <a:pt x="261" y="220"/>
                  </a:lnTo>
                  <a:lnTo>
                    <a:pt x="266" y="220"/>
                  </a:lnTo>
                  <a:lnTo>
                    <a:pt x="261" y="219"/>
                  </a:lnTo>
                  <a:lnTo>
                    <a:pt x="261" y="219"/>
                  </a:lnTo>
                  <a:lnTo>
                    <a:pt x="266" y="217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4" y="214"/>
                  </a:lnTo>
                  <a:lnTo>
                    <a:pt x="261" y="215"/>
                  </a:lnTo>
                  <a:lnTo>
                    <a:pt x="261" y="215"/>
                  </a:lnTo>
                  <a:lnTo>
                    <a:pt x="261" y="215"/>
                  </a:lnTo>
                  <a:lnTo>
                    <a:pt x="259" y="215"/>
                  </a:lnTo>
                  <a:lnTo>
                    <a:pt x="259" y="215"/>
                  </a:lnTo>
                  <a:lnTo>
                    <a:pt x="259" y="215"/>
                  </a:lnTo>
                  <a:lnTo>
                    <a:pt x="261" y="215"/>
                  </a:lnTo>
                  <a:lnTo>
                    <a:pt x="263" y="212"/>
                  </a:lnTo>
                  <a:lnTo>
                    <a:pt x="259" y="214"/>
                  </a:lnTo>
                  <a:lnTo>
                    <a:pt x="263" y="210"/>
                  </a:lnTo>
                  <a:lnTo>
                    <a:pt x="259" y="214"/>
                  </a:lnTo>
                  <a:lnTo>
                    <a:pt x="261" y="210"/>
                  </a:lnTo>
                  <a:lnTo>
                    <a:pt x="258" y="212"/>
                  </a:lnTo>
                  <a:lnTo>
                    <a:pt x="259" y="209"/>
                  </a:lnTo>
                  <a:lnTo>
                    <a:pt x="258" y="212"/>
                  </a:lnTo>
                  <a:lnTo>
                    <a:pt x="259" y="209"/>
                  </a:lnTo>
                  <a:lnTo>
                    <a:pt x="256" y="212"/>
                  </a:lnTo>
                  <a:lnTo>
                    <a:pt x="256" y="212"/>
                  </a:lnTo>
                  <a:lnTo>
                    <a:pt x="256" y="207"/>
                  </a:lnTo>
                  <a:lnTo>
                    <a:pt x="254" y="212"/>
                  </a:lnTo>
                  <a:lnTo>
                    <a:pt x="254" y="207"/>
                  </a:lnTo>
                  <a:lnTo>
                    <a:pt x="254" y="212"/>
                  </a:lnTo>
                  <a:lnTo>
                    <a:pt x="253" y="212"/>
                  </a:lnTo>
                  <a:lnTo>
                    <a:pt x="253" y="207"/>
                  </a:lnTo>
                  <a:lnTo>
                    <a:pt x="253" y="212"/>
                  </a:lnTo>
                  <a:lnTo>
                    <a:pt x="251" y="212"/>
                  </a:lnTo>
                  <a:lnTo>
                    <a:pt x="249" y="209"/>
                  </a:lnTo>
                  <a:lnTo>
                    <a:pt x="251" y="212"/>
                  </a:lnTo>
                  <a:lnTo>
                    <a:pt x="248" y="209"/>
                  </a:lnTo>
                  <a:lnTo>
                    <a:pt x="249" y="212"/>
                  </a:lnTo>
                  <a:lnTo>
                    <a:pt x="248" y="214"/>
                  </a:lnTo>
                  <a:lnTo>
                    <a:pt x="244" y="212"/>
                  </a:lnTo>
                  <a:lnTo>
                    <a:pt x="248" y="214"/>
                  </a:lnTo>
                  <a:lnTo>
                    <a:pt x="244" y="212"/>
                  </a:lnTo>
                  <a:lnTo>
                    <a:pt x="248" y="215"/>
                  </a:lnTo>
                  <a:lnTo>
                    <a:pt x="248" y="215"/>
                  </a:lnTo>
                  <a:lnTo>
                    <a:pt x="243" y="214"/>
                  </a:lnTo>
                  <a:lnTo>
                    <a:pt x="246" y="217"/>
                  </a:lnTo>
                  <a:lnTo>
                    <a:pt x="243" y="215"/>
                  </a:lnTo>
                  <a:lnTo>
                    <a:pt x="246" y="217"/>
                  </a:lnTo>
                  <a:lnTo>
                    <a:pt x="243" y="217"/>
                  </a:lnTo>
                  <a:lnTo>
                    <a:pt x="246" y="219"/>
                  </a:lnTo>
                  <a:lnTo>
                    <a:pt x="246" y="220"/>
                  </a:lnTo>
                  <a:lnTo>
                    <a:pt x="243" y="220"/>
                  </a:lnTo>
                  <a:lnTo>
                    <a:pt x="246" y="220"/>
                  </a:lnTo>
                  <a:lnTo>
                    <a:pt x="243" y="222"/>
                  </a:lnTo>
                  <a:lnTo>
                    <a:pt x="246" y="222"/>
                  </a:lnTo>
                  <a:lnTo>
                    <a:pt x="243" y="224"/>
                  </a:lnTo>
                  <a:lnTo>
                    <a:pt x="248" y="222"/>
                  </a:lnTo>
                  <a:lnTo>
                    <a:pt x="248" y="222"/>
                  </a:lnTo>
                  <a:lnTo>
                    <a:pt x="244" y="225"/>
                  </a:lnTo>
                  <a:lnTo>
                    <a:pt x="248" y="224"/>
                  </a:lnTo>
                  <a:lnTo>
                    <a:pt x="244" y="227"/>
                  </a:lnTo>
                  <a:lnTo>
                    <a:pt x="246" y="225"/>
                  </a:lnTo>
                  <a:lnTo>
                    <a:pt x="248" y="224"/>
                  </a:lnTo>
                  <a:lnTo>
                    <a:pt x="248" y="224"/>
                  </a:lnTo>
                  <a:lnTo>
                    <a:pt x="246" y="227"/>
                  </a:lnTo>
                  <a:lnTo>
                    <a:pt x="249" y="225"/>
                  </a:lnTo>
                  <a:lnTo>
                    <a:pt x="246" y="229"/>
                  </a:lnTo>
                  <a:lnTo>
                    <a:pt x="249" y="225"/>
                  </a:lnTo>
                  <a:lnTo>
                    <a:pt x="248" y="229"/>
                  </a:lnTo>
                  <a:lnTo>
                    <a:pt x="251" y="225"/>
                  </a:lnTo>
                  <a:lnTo>
                    <a:pt x="249" y="230"/>
                  </a:lnTo>
                  <a:lnTo>
                    <a:pt x="251" y="225"/>
                  </a:lnTo>
                  <a:lnTo>
                    <a:pt x="253" y="227"/>
                  </a:lnTo>
                  <a:lnTo>
                    <a:pt x="253" y="230"/>
                  </a:lnTo>
                  <a:lnTo>
                    <a:pt x="253" y="227"/>
                  </a:lnTo>
                  <a:lnTo>
                    <a:pt x="254" y="227"/>
                  </a:lnTo>
                  <a:close/>
                  <a:moveTo>
                    <a:pt x="69" y="163"/>
                  </a:moveTo>
                  <a:lnTo>
                    <a:pt x="65" y="161"/>
                  </a:lnTo>
                  <a:lnTo>
                    <a:pt x="59" y="158"/>
                  </a:lnTo>
                  <a:lnTo>
                    <a:pt x="60" y="155"/>
                  </a:lnTo>
                  <a:lnTo>
                    <a:pt x="57" y="158"/>
                  </a:lnTo>
                  <a:lnTo>
                    <a:pt x="57" y="158"/>
                  </a:lnTo>
                  <a:lnTo>
                    <a:pt x="60" y="155"/>
                  </a:lnTo>
                  <a:lnTo>
                    <a:pt x="57" y="156"/>
                  </a:lnTo>
                  <a:lnTo>
                    <a:pt x="52" y="150"/>
                  </a:lnTo>
                  <a:lnTo>
                    <a:pt x="52" y="145"/>
                  </a:lnTo>
                  <a:lnTo>
                    <a:pt x="54" y="97"/>
                  </a:lnTo>
                  <a:lnTo>
                    <a:pt x="56" y="94"/>
                  </a:lnTo>
                  <a:lnTo>
                    <a:pt x="57" y="91"/>
                  </a:lnTo>
                  <a:lnTo>
                    <a:pt x="60" y="94"/>
                  </a:lnTo>
                  <a:lnTo>
                    <a:pt x="59" y="91"/>
                  </a:lnTo>
                  <a:lnTo>
                    <a:pt x="62" y="89"/>
                  </a:lnTo>
                  <a:lnTo>
                    <a:pt x="69" y="87"/>
                  </a:lnTo>
                  <a:lnTo>
                    <a:pt x="287" y="87"/>
                  </a:lnTo>
                  <a:lnTo>
                    <a:pt x="292" y="91"/>
                  </a:lnTo>
                  <a:lnTo>
                    <a:pt x="289" y="94"/>
                  </a:lnTo>
                  <a:lnTo>
                    <a:pt x="292" y="91"/>
                  </a:lnTo>
                  <a:lnTo>
                    <a:pt x="295" y="95"/>
                  </a:lnTo>
                  <a:lnTo>
                    <a:pt x="292" y="97"/>
                  </a:lnTo>
                  <a:lnTo>
                    <a:pt x="297" y="95"/>
                  </a:lnTo>
                  <a:lnTo>
                    <a:pt x="299" y="102"/>
                  </a:lnTo>
                  <a:lnTo>
                    <a:pt x="299" y="104"/>
                  </a:lnTo>
                  <a:lnTo>
                    <a:pt x="299" y="145"/>
                  </a:lnTo>
                  <a:lnTo>
                    <a:pt x="297" y="151"/>
                  </a:lnTo>
                  <a:lnTo>
                    <a:pt x="297" y="153"/>
                  </a:lnTo>
                  <a:lnTo>
                    <a:pt x="292" y="151"/>
                  </a:lnTo>
                  <a:lnTo>
                    <a:pt x="297" y="153"/>
                  </a:lnTo>
                  <a:lnTo>
                    <a:pt x="294" y="156"/>
                  </a:lnTo>
                  <a:lnTo>
                    <a:pt x="290" y="155"/>
                  </a:lnTo>
                  <a:lnTo>
                    <a:pt x="294" y="156"/>
                  </a:lnTo>
                  <a:lnTo>
                    <a:pt x="292" y="158"/>
                  </a:lnTo>
                  <a:lnTo>
                    <a:pt x="289" y="155"/>
                  </a:lnTo>
                  <a:lnTo>
                    <a:pt x="292" y="158"/>
                  </a:lnTo>
                  <a:lnTo>
                    <a:pt x="286" y="161"/>
                  </a:lnTo>
                  <a:lnTo>
                    <a:pt x="282" y="163"/>
                  </a:lnTo>
                  <a:lnTo>
                    <a:pt x="69" y="163"/>
                  </a:lnTo>
                  <a:close/>
                  <a:moveTo>
                    <a:pt x="67" y="153"/>
                  </a:moveTo>
                  <a:lnTo>
                    <a:pt x="67" y="158"/>
                  </a:lnTo>
                  <a:lnTo>
                    <a:pt x="67" y="153"/>
                  </a:lnTo>
                  <a:lnTo>
                    <a:pt x="69" y="153"/>
                  </a:lnTo>
                  <a:lnTo>
                    <a:pt x="282" y="153"/>
                  </a:lnTo>
                  <a:lnTo>
                    <a:pt x="286" y="153"/>
                  </a:lnTo>
                  <a:lnTo>
                    <a:pt x="287" y="156"/>
                  </a:lnTo>
                  <a:lnTo>
                    <a:pt x="286" y="153"/>
                  </a:lnTo>
                  <a:lnTo>
                    <a:pt x="289" y="156"/>
                  </a:lnTo>
                  <a:lnTo>
                    <a:pt x="287" y="151"/>
                  </a:lnTo>
                  <a:lnTo>
                    <a:pt x="289" y="150"/>
                  </a:lnTo>
                  <a:lnTo>
                    <a:pt x="289" y="150"/>
                  </a:lnTo>
                  <a:lnTo>
                    <a:pt x="294" y="151"/>
                  </a:lnTo>
                  <a:lnTo>
                    <a:pt x="290" y="148"/>
                  </a:lnTo>
                  <a:lnTo>
                    <a:pt x="290" y="148"/>
                  </a:lnTo>
                  <a:lnTo>
                    <a:pt x="294" y="148"/>
                  </a:lnTo>
                  <a:lnTo>
                    <a:pt x="290" y="146"/>
                  </a:lnTo>
                  <a:lnTo>
                    <a:pt x="290" y="145"/>
                  </a:lnTo>
                  <a:lnTo>
                    <a:pt x="289" y="100"/>
                  </a:lnTo>
                  <a:lnTo>
                    <a:pt x="287" y="97"/>
                  </a:lnTo>
                  <a:lnTo>
                    <a:pt x="289" y="94"/>
                  </a:lnTo>
                  <a:lnTo>
                    <a:pt x="286" y="97"/>
                  </a:lnTo>
                  <a:lnTo>
                    <a:pt x="282" y="95"/>
                  </a:lnTo>
                  <a:lnTo>
                    <a:pt x="281" y="95"/>
                  </a:lnTo>
                  <a:lnTo>
                    <a:pt x="69" y="95"/>
                  </a:lnTo>
                  <a:lnTo>
                    <a:pt x="67" y="92"/>
                  </a:lnTo>
                  <a:lnTo>
                    <a:pt x="67" y="95"/>
                  </a:lnTo>
                  <a:lnTo>
                    <a:pt x="65" y="92"/>
                  </a:lnTo>
                  <a:lnTo>
                    <a:pt x="65" y="95"/>
                  </a:lnTo>
                  <a:lnTo>
                    <a:pt x="64" y="92"/>
                  </a:lnTo>
                  <a:lnTo>
                    <a:pt x="65" y="97"/>
                  </a:lnTo>
                  <a:lnTo>
                    <a:pt x="62" y="92"/>
                  </a:lnTo>
                  <a:lnTo>
                    <a:pt x="64" y="97"/>
                  </a:lnTo>
                  <a:lnTo>
                    <a:pt x="62" y="94"/>
                  </a:lnTo>
                  <a:lnTo>
                    <a:pt x="64" y="97"/>
                  </a:lnTo>
                  <a:lnTo>
                    <a:pt x="62" y="99"/>
                  </a:lnTo>
                  <a:lnTo>
                    <a:pt x="59" y="95"/>
                  </a:lnTo>
                  <a:lnTo>
                    <a:pt x="62" y="99"/>
                  </a:lnTo>
                  <a:lnTo>
                    <a:pt x="62" y="100"/>
                  </a:lnTo>
                  <a:lnTo>
                    <a:pt x="57" y="99"/>
                  </a:lnTo>
                  <a:lnTo>
                    <a:pt x="60" y="100"/>
                  </a:lnTo>
                  <a:lnTo>
                    <a:pt x="60" y="104"/>
                  </a:lnTo>
                  <a:lnTo>
                    <a:pt x="60" y="146"/>
                  </a:lnTo>
                  <a:lnTo>
                    <a:pt x="57" y="148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57" y="151"/>
                  </a:lnTo>
                  <a:lnTo>
                    <a:pt x="62" y="150"/>
                  </a:lnTo>
                  <a:lnTo>
                    <a:pt x="62" y="150"/>
                  </a:lnTo>
                  <a:lnTo>
                    <a:pt x="59" y="153"/>
                  </a:lnTo>
                  <a:lnTo>
                    <a:pt x="62" y="151"/>
                  </a:lnTo>
                  <a:lnTo>
                    <a:pt x="64" y="151"/>
                  </a:lnTo>
                  <a:lnTo>
                    <a:pt x="62" y="156"/>
                  </a:lnTo>
                  <a:lnTo>
                    <a:pt x="65" y="153"/>
                  </a:lnTo>
                  <a:lnTo>
                    <a:pt x="62" y="156"/>
                  </a:lnTo>
                  <a:lnTo>
                    <a:pt x="65" y="153"/>
                  </a:lnTo>
                  <a:lnTo>
                    <a:pt x="64" y="156"/>
                  </a:lnTo>
                  <a:lnTo>
                    <a:pt x="65" y="153"/>
                  </a:lnTo>
                  <a:lnTo>
                    <a:pt x="65" y="158"/>
                  </a:lnTo>
                  <a:lnTo>
                    <a:pt x="67" y="153"/>
                  </a:lnTo>
                  <a:close/>
                  <a:moveTo>
                    <a:pt x="254" y="141"/>
                  </a:moveTo>
                  <a:lnTo>
                    <a:pt x="248" y="140"/>
                  </a:lnTo>
                  <a:lnTo>
                    <a:pt x="249" y="137"/>
                  </a:lnTo>
                  <a:lnTo>
                    <a:pt x="248" y="140"/>
                  </a:lnTo>
                  <a:lnTo>
                    <a:pt x="246" y="140"/>
                  </a:lnTo>
                  <a:lnTo>
                    <a:pt x="248" y="135"/>
                  </a:lnTo>
                  <a:lnTo>
                    <a:pt x="244" y="138"/>
                  </a:lnTo>
                  <a:lnTo>
                    <a:pt x="241" y="135"/>
                  </a:lnTo>
                  <a:lnTo>
                    <a:pt x="244" y="133"/>
                  </a:lnTo>
                  <a:lnTo>
                    <a:pt x="241" y="135"/>
                  </a:lnTo>
                  <a:lnTo>
                    <a:pt x="238" y="128"/>
                  </a:lnTo>
                  <a:lnTo>
                    <a:pt x="238" y="125"/>
                  </a:lnTo>
                  <a:lnTo>
                    <a:pt x="240" y="118"/>
                  </a:lnTo>
                  <a:lnTo>
                    <a:pt x="243" y="120"/>
                  </a:lnTo>
                  <a:lnTo>
                    <a:pt x="240" y="118"/>
                  </a:lnTo>
                  <a:lnTo>
                    <a:pt x="241" y="115"/>
                  </a:lnTo>
                  <a:lnTo>
                    <a:pt x="244" y="118"/>
                  </a:lnTo>
                  <a:lnTo>
                    <a:pt x="241" y="115"/>
                  </a:lnTo>
                  <a:lnTo>
                    <a:pt x="243" y="115"/>
                  </a:lnTo>
                  <a:lnTo>
                    <a:pt x="246" y="117"/>
                  </a:lnTo>
                  <a:lnTo>
                    <a:pt x="243" y="114"/>
                  </a:lnTo>
                  <a:lnTo>
                    <a:pt x="246" y="112"/>
                  </a:lnTo>
                  <a:lnTo>
                    <a:pt x="248" y="115"/>
                  </a:lnTo>
                  <a:lnTo>
                    <a:pt x="246" y="112"/>
                  </a:lnTo>
                  <a:lnTo>
                    <a:pt x="251" y="110"/>
                  </a:lnTo>
                  <a:lnTo>
                    <a:pt x="253" y="114"/>
                  </a:lnTo>
                  <a:lnTo>
                    <a:pt x="251" y="110"/>
                  </a:lnTo>
                  <a:lnTo>
                    <a:pt x="254" y="110"/>
                  </a:lnTo>
                  <a:lnTo>
                    <a:pt x="261" y="112"/>
                  </a:lnTo>
                  <a:lnTo>
                    <a:pt x="264" y="114"/>
                  </a:lnTo>
                  <a:lnTo>
                    <a:pt x="261" y="117"/>
                  </a:lnTo>
                  <a:lnTo>
                    <a:pt x="264" y="114"/>
                  </a:lnTo>
                  <a:lnTo>
                    <a:pt x="266" y="117"/>
                  </a:lnTo>
                  <a:lnTo>
                    <a:pt x="264" y="118"/>
                  </a:lnTo>
                  <a:lnTo>
                    <a:pt x="267" y="117"/>
                  </a:lnTo>
                  <a:lnTo>
                    <a:pt x="269" y="122"/>
                  </a:lnTo>
                  <a:lnTo>
                    <a:pt x="266" y="123"/>
                  </a:lnTo>
                  <a:lnTo>
                    <a:pt x="269" y="122"/>
                  </a:lnTo>
                  <a:lnTo>
                    <a:pt x="269" y="125"/>
                  </a:lnTo>
                  <a:lnTo>
                    <a:pt x="267" y="133"/>
                  </a:lnTo>
                  <a:lnTo>
                    <a:pt x="264" y="132"/>
                  </a:lnTo>
                  <a:lnTo>
                    <a:pt x="267" y="133"/>
                  </a:lnTo>
                  <a:lnTo>
                    <a:pt x="266" y="137"/>
                  </a:lnTo>
                  <a:lnTo>
                    <a:pt x="263" y="138"/>
                  </a:lnTo>
                  <a:lnTo>
                    <a:pt x="261" y="135"/>
                  </a:lnTo>
                  <a:lnTo>
                    <a:pt x="263" y="140"/>
                  </a:lnTo>
                  <a:lnTo>
                    <a:pt x="256" y="141"/>
                  </a:lnTo>
                  <a:lnTo>
                    <a:pt x="254" y="141"/>
                  </a:lnTo>
                  <a:close/>
                  <a:moveTo>
                    <a:pt x="254" y="133"/>
                  </a:moveTo>
                  <a:lnTo>
                    <a:pt x="254" y="137"/>
                  </a:lnTo>
                  <a:lnTo>
                    <a:pt x="254" y="133"/>
                  </a:lnTo>
                  <a:lnTo>
                    <a:pt x="256" y="137"/>
                  </a:lnTo>
                  <a:lnTo>
                    <a:pt x="256" y="133"/>
                  </a:lnTo>
                  <a:lnTo>
                    <a:pt x="258" y="137"/>
                  </a:lnTo>
                  <a:lnTo>
                    <a:pt x="256" y="132"/>
                  </a:lnTo>
                  <a:lnTo>
                    <a:pt x="259" y="137"/>
                  </a:lnTo>
                  <a:lnTo>
                    <a:pt x="258" y="132"/>
                  </a:lnTo>
                  <a:lnTo>
                    <a:pt x="258" y="132"/>
                  </a:lnTo>
                  <a:lnTo>
                    <a:pt x="261" y="135"/>
                  </a:lnTo>
                  <a:lnTo>
                    <a:pt x="259" y="132"/>
                  </a:lnTo>
                  <a:lnTo>
                    <a:pt x="263" y="133"/>
                  </a:lnTo>
                  <a:lnTo>
                    <a:pt x="259" y="130"/>
                  </a:lnTo>
                  <a:lnTo>
                    <a:pt x="261" y="127"/>
                  </a:lnTo>
                  <a:lnTo>
                    <a:pt x="266" y="127"/>
                  </a:lnTo>
                  <a:lnTo>
                    <a:pt x="261" y="127"/>
                  </a:lnTo>
                  <a:lnTo>
                    <a:pt x="266" y="127"/>
                  </a:lnTo>
                  <a:lnTo>
                    <a:pt x="261" y="125"/>
                  </a:lnTo>
                  <a:lnTo>
                    <a:pt x="261" y="125"/>
                  </a:lnTo>
                  <a:lnTo>
                    <a:pt x="266" y="123"/>
                  </a:lnTo>
                  <a:lnTo>
                    <a:pt x="261" y="123"/>
                  </a:lnTo>
                  <a:lnTo>
                    <a:pt x="261" y="123"/>
                  </a:lnTo>
                  <a:lnTo>
                    <a:pt x="264" y="120"/>
                  </a:lnTo>
                  <a:lnTo>
                    <a:pt x="261" y="122"/>
                  </a:lnTo>
                  <a:lnTo>
                    <a:pt x="259" y="120"/>
                  </a:lnTo>
                  <a:lnTo>
                    <a:pt x="263" y="118"/>
                  </a:lnTo>
                  <a:lnTo>
                    <a:pt x="259" y="120"/>
                  </a:lnTo>
                  <a:lnTo>
                    <a:pt x="261" y="117"/>
                  </a:lnTo>
                  <a:lnTo>
                    <a:pt x="258" y="120"/>
                  </a:lnTo>
                  <a:lnTo>
                    <a:pt x="258" y="118"/>
                  </a:lnTo>
                  <a:lnTo>
                    <a:pt x="259" y="117"/>
                  </a:lnTo>
                  <a:lnTo>
                    <a:pt x="261" y="115"/>
                  </a:lnTo>
                  <a:lnTo>
                    <a:pt x="258" y="118"/>
                  </a:lnTo>
                  <a:lnTo>
                    <a:pt x="259" y="115"/>
                  </a:lnTo>
                  <a:lnTo>
                    <a:pt x="256" y="118"/>
                  </a:lnTo>
                  <a:lnTo>
                    <a:pt x="258" y="115"/>
                  </a:lnTo>
                  <a:lnTo>
                    <a:pt x="256" y="118"/>
                  </a:lnTo>
                  <a:lnTo>
                    <a:pt x="256" y="114"/>
                  </a:lnTo>
                  <a:lnTo>
                    <a:pt x="254" y="118"/>
                  </a:lnTo>
                  <a:lnTo>
                    <a:pt x="253" y="118"/>
                  </a:lnTo>
                  <a:lnTo>
                    <a:pt x="253" y="118"/>
                  </a:lnTo>
                  <a:lnTo>
                    <a:pt x="251" y="114"/>
                  </a:lnTo>
                  <a:lnTo>
                    <a:pt x="251" y="118"/>
                  </a:lnTo>
                  <a:lnTo>
                    <a:pt x="249" y="115"/>
                  </a:lnTo>
                  <a:lnTo>
                    <a:pt x="249" y="117"/>
                  </a:lnTo>
                  <a:lnTo>
                    <a:pt x="251" y="118"/>
                  </a:lnTo>
                  <a:lnTo>
                    <a:pt x="251" y="118"/>
                  </a:lnTo>
                  <a:lnTo>
                    <a:pt x="248" y="115"/>
                  </a:lnTo>
                  <a:lnTo>
                    <a:pt x="249" y="120"/>
                  </a:lnTo>
                  <a:lnTo>
                    <a:pt x="246" y="117"/>
                  </a:lnTo>
                  <a:lnTo>
                    <a:pt x="249" y="120"/>
                  </a:lnTo>
                  <a:lnTo>
                    <a:pt x="248" y="120"/>
                  </a:lnTo>
                  <a:lnTo>
                    <a:pt x="248" y="120"/>
                  </a:lnTo>
                  <a:lnTo>
                    <a:pt x="248" y="120"/>
                  </a:lnTo>
                  <a:lnTo>
                    <a:pt x="248" y="120"/>
                  </a:lnTo>
                  <a:lnTo>
                    <a:pt x="244" y="118"/>
                  </a:lnTo>
                  <a:lnTo>
                    <a:pt x="248" y="122"/>
                  </a:lnTo>
                  <a:lnTo>
                    <a:pt x="244" y="120"/>
                  </a:lnTo>
                  <a:lnTo>
                    <a:pt x="248" y="122"/>
                  </a:lnTo>
                  <a:lnTo>
                    <a:pt x="246" y="123"/>
                  </a:lnTo>
                  <a:lnTo>
                    <a:pt x="243" y="122"/>
                  </a:lnTo>
                  <a:lnTo>
                    <a:pt x="246" y="123"/>
                  </a:lnTo>
                  <a:lnTo>
                    <a:pt x="243" y="123"/>
                  </a:lnTo>
                  <a:lnTo>
                    <a:pt x="246" y="125"/>
                  </a:lnTo>
                  <a:lnTo>
                    <a:pt x="243" y="125"/>
                  </a:lnTo>
                  <a:lnTo>
                    <a:pt x="246" y="125"/>
                  </a:lnTo>
                  <a:lnTo>
                    <a:pt x="243" y="125"/>
                  </a:lnTo>
                  <a:lnTo>
                    <a:pt x="246" y="127"/>
                  </a:lnTo>
                  <a:lnTo>
                    <a:pt x="243" y="127"/>
                  </a:lnTo>
                  <a:lnTo>
                    <a:pt x="246" y="127"/>
                  </a:lnTo>
                  <a:lnTo>
                    <a:pt x="243" y="128"/>
                  </a:lnTo>
                  <a:lnTo>
                    <a:pt x="246" y="128"/>
                  </a:lnTo>
                  <a:lnTo>
                    <a:pt x="243" y="130"/>
                  </a:lnTo>
                  <a:lnTo>
                    <a:pt x="248" y="128"/>
                  </a:lnTo>
                  <a:lnTo>
                    <a:pt x="248" y="130"/>
                  </a:lnTo>
                  <a:lnTo>
                    <a:pt x="244" y="132"/>
                  </a:lnTo>
                  <a:lnTo>
                    <a:pt x="248" y="130"/>
                  </a:lnTo>
                  <a:lnTo>
                    <a:pt x="249" y="132"/>
                  </a:lnTo>
                  <a:lnTo>
                    <a:pt x="246" y="135"/>
                  </a:lnTo>
                  <a:lnTo>
                    <a:pt x="249" y="132"/>
                  </a:lnTo>
                  <a:lnTo>
                    <a:pt x="251" y="132"/>
                  </a:lnTo>
                  <a:lnTo>
                    <a:pt x="249" y="135"/>
                  </a:lnTo>
                  <a:lnTo>
                    <a:pt x="249" y="137"/>
                  </a:lnTo>
                  <a:lnTo>
                    <a:pt x="251" y="132"/>
                  </a:lnTo>
                  <a:lnTo>
                    <a:pt x="251" y="133"/>
                  </a:lnTo>
                  <a:lnTo>
                    <a:pt x="251" y="137"/>
                  </a:lnTo>
                  <a:lnTo>
                    <a:pt x="253" y="133"/>
                  </a:lnTo>
                  <a:lnTo>
                    <a:pt x="253" y="137"/>
                  </a:lnTo>
                  <a:lnTo>
                    <a:pt x="253" y="133"/>
                  </a:lnTo>
                  <a:lnTo>
                    <a:pt x="254" y="133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68561" tIns="34280" rIns="68561" bIns="3428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30" name="文本框 93"/>
          <p:cNvSpPr txBox="1"/>
          <p:nvPr/>
        </p:nvSpPr>
        <p:spPr>
          <a:xfrm>
            <a:off x="3773288" y="3166102"/>
            <a:ext cx="776576" cy="52222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algn="ctr" defTabSz="988716">
              <a:defRPr sz="1000">
                <a:solidFill>
                  <a:srgbClr val="328FB7"/>
                </a:solidFill>
                <a:latin typeface="Arial"/>
                <a:ea typeface="宋体"/>
              </a:defRPr>
            </a:lvl1pPr>
          </a:lstStyle>
          <a:p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通过安全流程开发安全产品和特性</a:t>
            </a:r>
            <a:endParaRPr lang="zh-CN" altLang="en-US" sz="1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1" name="圆角矩形 630"/>
          <p:cNvSpPr/>
          <p:nvPr/>
        </p:nvSpPr>
        <p:spPr>
          <a:xfrm>
            <a:off x="4750261" y="1338316"/>
            <a:ext cx="923164" cy="3297161"/>
          </a:xfrm>
          <a:prstGeom prst="roundRect">
            <a:avLst>
              <a:gd name="adj" fmla="val 10064"/>
            </a:avLst>
          </a:prstGeom>
          <a:solidFill>
            <a:schemeClr val="bg1"/>
          </a:solidFill>
          <a:ln w="254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2" name="矩形 631"/>
          <p:cNvSpPr/>
          <p:nvPr/>
        </p:nvSpPr>
        <p:spPr>
          <a:xfrm>
            <a:off x="4839623" y="1933247"/>
            <a:ext cx="744440" cy="7298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标准</a:t>
            </a:r>
            <a:endParaRPr lang="en-US" altLang="zh-CN" sz="12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</a:t>
            </a:r>
          </a:p>
        </p:txBody>
      </p:sp>
      <p:sp>
        <p:nvSpPr>
          <p:cNvPr id="633" name="矩形 632"/>
          <p:cNvSpPr/>
          <p:nvPr/>
        </p:nvSpPr>
        <p:spPr>
          <a:xfrm>
            <a:off x="4770752" y="3005449"/>
            <a:ext cx="881511" cy="1044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定义要求和标准</a:t>
            </a:r>
          </a:p>
        </p:txBody>
      </p:sp>
      <p:sp>
        <p:nvSpPr>
          <p:cNvPr id="159" name="矩形 158">
            <a:extLst>
              <a:ext uri="{FF2B5EF4-FFF2-40B4-BE49-F238E27FC236}">
                <a16:creationId xmlns:a16="http://schemas.microsoft.com/office/drawing/2014/main" id="{2E3C9789-484C-4176-89CF-006DE93468FF}"/>
              </a:ext>
            </a:extLst>
          </p:cNvPr>
          <p:cNvSpPr/>
          <p:nvPr/>
        </p:nvSpPr>
        <p:spPr>
          <a:xfrm>
            <a:off x="280505" y="4868233"/>
            <a:ext cx="5392920" cy="959628"/>
          </a:xfrm>
          <a:prstGeom prst="rect">
            <a:avLst/>
          </a:prstGeom>
          <a:solidFill>
            <a:srgbClr val="328FB7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914400" eaLnBrk="0" hangingPunct="0">
              <a:lnSpc>
                <a:spcPct val="150000"/>
              </a:lnSpc>
              <a:buSzPct val="100000"/>
            </a:pPr>
            <a:r>
              <a:rPr lang="zh-CN" altLang="en-US" sz="1600" kern="0" dirty="0">
                <a:solidFill>
                  <a:prstClr val="white"/>
                </a:solidFill>
                <a:ea typeface="微软雅黑"/>
                <a:cs typeface="Arial Unicode MS" pitchFamily="34" charset="-122"/>
              </a:rPr>
              <a:t>设备安全由标准组织和设备商负责，整体网络的韧性和运营安全由运营商负责，业务安全由应用提供商端到端负责</a:t>
            </a:r>
            <a:endParaRPr lang="en-US" sz="1600" kern="0" dirty="0">
              <a:solidFill>
                <a:prstClr val="white"/>
              </a:solidFill>
              <a:ea typeface="微软雅黑"/>
              <a:cs typeface="Arial Unicode MS" pitchFamily="34" charset="-122"/>
            </a:endParaRPr>
          </a:p>
        </p:txBody>
      </p:sp>
      <p:sp>
        <p:nvSpPr>
          <p:cNvPr id="228" name="Content Placeholder 2">
            <a:extLst>
              <a:ext uri="{FF2B5EF4-FFF2-40B4-BE49-F238E27FC236}">
                <a16:creationId xmlns:a16="http://schemas.microsoft.com/office/drawing/2014/main" id="{11C4E070-2AE0-4EA2-A519-4338835E1ADC}"/>
              </a:ext>
            </a:extLst>
          </p:cNvPr>
          <p:cNvSpPr txBox="1">
            <a:spLocks/>
          </p:cNvSpPr>
          <p:nvPr/>
        </p:nvSpPr>
        <p:spPr bwMode="auto">
          <a:xfrm>
            <a:off x="7160070" y="1397858"/>
            <a:ext cx="1008000" cy="24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rgbClr val="1F608B"/>
              </a:buClr>
              <a:buSzPct val="145000"/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协同创新</a:t>
            </a:r>
            <a:endParaRPr lang="en-US" altLang="zh-CN" sz="16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33" name="Content Placeholder 2">
            <a:extLst>
              <a:ext uri="{FF2B5EF4-FFF2-40B4-BE49-F238E27FC236}">
                <a16:creationId xmlns:a16="http://schemas.microsoft.com/office/drawing/2014/main" id="{CCB0FE51-BFAA-407B-A6A5-F347C1028CE2}"/>
              </a:ext>
            </a:extLst>
          </p:cNvPr>
          <p:cNvSpPr txBox="1">
            <a:spLocks/>
          </p:cNvSpPr>
          <p:nvPr/>
        </p:nvSpPr>
        <p:spPr bwMode="auto">
          <a:xfrm>
            <a:off x="7578361" y="2318910"/>
            <a:ext cx="1008000" cy="246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rgbClr val="1F608B"/>
              </a:buClr>
              <a:buSzPct val="145000"/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产业推动</a:t>
            </a:r>
            <a:endParaRPr lang="en-US" altLang="zh-CN" sz="16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37" name="Content Placeholder 2">
            <a:extLst>
              <a:ext uri="{FF2B5EF4-FFF2-40B4-BE49-F238E27FC236}">
                <a16:creationId xmlns:a16="http://schemas.microsoft.com/office/drawing/2014/main" id="{9015FC3D-B97B-450D-A9EB-04B68062E96A}"/>
              </a:ext>
            </a:extLst>
          </p:cNvPr>
          <p:cNvSpPr txBox="1">
            <a:spLocks/>
          </p:cNvSpPr>
          <p:nvPr/>
        </p:nvSpPr>
        <p:spPr bwMode="auto">
          <a:xfrm>
            <a:off x="7160070" y="3193323"/>
            <a:ext cx="1008000" cy="246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rgbClr val="1F608B"/>
              </a:buClr>
              <a:buSzPct val="145000"/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交流合作</a:t>
            </a:r>
            <a:endParaRPr lang="en-US" altLang="zh-CN" sz="1600" b="1" dirty="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2" name="Content Placeholder 2">
            <a:extLst>
              <a:ext uri="{FF2B5EF4-FFF2-40B4-BE49-F238E27FC236}">
                <a16:creationId xmlns:a16="http://schemas.microsoft.com/office/drawing/2014/main" id="{D7194102-44B2-4E19-A2B1-9AD8F03E156F}"/>
              </a:ext>
            </a:extLst>
          </p:cNvPr>
          <p:cNvSpPr txBox="1">
            <a:spLocks/>
          </p:cNvSpPr>
          <p:nvPr/>
        </p:nvSpPr>
        <p:spPr bwMode="auto">
          <a:xfrm>
            <a:off x="7578361" y="4117235"/>
            <a:ext cx="1008000" cy="246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rgbClr val="1F608B"/>
              </a:buClr>
              <a:buSzPct val="145000"/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信息共享</a:t>
            </a:r>
            <a:endParaRPr lang="en-US" altLang="zh-CN" sz="1600" b="1" dirty="0">
              <a:solidFill>
                <a:schemeClr val="accent4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4" name="Freeform 57">
            <a:extLst>
              <a:ext uri="{FF2B5EF4-FFF2-40B4-BE49-F238E27FC236}">
                <a16:creationId xmlns:a16="http://schemas.microsoft.com/office/drawing/2014/main" id="{3C3CCCAC-F17C-43A9-AF74-3E011829A863}"/>
              </a:ext>
            </a:extLst>
          </p:cNvPr>
          <p:cNvSpPr/>
          <p:nvPr/>
        </p:nvSpPr>
        <p:spPr>
          <a:xfrm>
            <a:off x="7213628" y="5026956"/>
            <a:ext cx="3236354" cy="437767"/>
          </a:xfrm>
          <a:custGeom>
            <a:avLst/>
            <a:gdLst>
              <a:gd name="connsiteX0" fmla="*/ 0 w 4998566"/>
              <a:gd name="connsiteY0" fmla="*/ 0 h 358594"/>
              <a:gd name="connsiteX1" fmla="*/ 4998566 w 4998566"/>
              <a:gd name="connsiteY1" fmla="*/ 0 h 358594"/>
              <a:gd name="connsiteX2" fmla="*/ 4998566 w 4998566"/>
              <a:gd name="connsiteY2" fmla="*/ 358594 h 358594"/>
              <a:gd name="connsiteX3" fmla="*/ 0 w 4998566"/>
              <a:gd name="connsiteY3" fmla="*/ 358594 h 358594"/>
              <a:gd name="connsiteX4" fmla="*/ 0 w 4998566"/>
              <a:gd name="connsiteY4" fmla="*/ 0 h 35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8566" h="358594">
                <a:moveTo>
                  <a:pt x="0" y="0"/>
                </a:moveTo>
                <a:lnTo>
                  <a:pt x="4998566" y="0"/>
                </a:lnTo>
                <a:lnTo>
                  <a:pt x="4998566" y="358594"/>
                </a:lnTo>
                <a:lnTo>
                  <a:pt x="0" y="35859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38100" tIns="38100" rIns="38100" bIns="38100" spcCol="1270" anchor="b"/>
          <a:lstStyle/>
          <a:p>
            <a:pPr defTabSz="889000" eaLnBrk="1" fontAlgn="auto" hangingPunct="1">
              <a:lnSpc>
                <a:spcPct val="90000"/>
              </a:lnSpc>
              <a:spcAft>
                <a:spcPct val="35000"/>
              </a:spcAft>
              <a:defRPr/>
            </a:pPr>
            <a:endParaRPr lang="id-ID" sz="200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D6D0776-0806-4631-BCC7-91EF4BAFBC36}"/>
              </a:ext>
            </a:extLst>
          </p:cNvPr>
          <p:cNvGrpSpPr/>
          <p:nvPr/>
        </p:nvGrpSpPr>
        <p:grpSpPr>
          <a:xfrm>
            <a:off x="5851873" y="1748034"/>
            <a:ext cx="6244154" cy="3732185"/>
            <a:chOff x="5851873" y="1748034"/>
            <a:chExt cx="6340128" cy="3732185"/>
          </a:xfrm>
        </p:grpSpPr>
        <p:sp>
          <p:nvSpPr>
            <p:cNvPr id="220" name="Straight Connector 10">
              <a:extLst>
                <a:ext uri="{FF2B5EF4-FFF2-40B4-BE49-F238E27FC236}">
                  <a16:creationId xmlns:a16="http://schemas.microsoft.com/office/drawing/2014/main" id="{412CB6D1-EF0B-41C7-94FE-B6C27422DC8D}"/>
                </a:ext>
              </a:extLst>
            </p:cNvPr>
            <p:cNvSpPr/>
            <p:nvPr/>
          </p:nvSpPr>
          <p:spPr>
            <a:xfrm>
              <a:off x="5851873" y="1748034"/>
              <a:ext cx="6340128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0" name="Straight Connector 48">
              <a:extLst>
                <a:ext uri="{FF2B5EF4-FFF2-40B4-BE49-F238E27FC236}">
                  <a16:creationId xmlns:a16="http://schemas.microsoft.com/office/drawing/2014/main" id="{F1679EE8-C516-4FF4-8AD3-93BA933976DB}"/>
                </a:ext>
              </a:extLst>
            </p:cNvPr>
            <p:cNvSpPr/>
            <p:nvPr/>
          </p:nvSpPr>
          <p:spPr>
            <a:xfrm flipV="1">
              <a:off x="6282496" y="2664245"/>
              <a:ext cx="5909505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5" name="Straight Connector 58">
              <a:extLst>
                <a:ext uri="{FF2B5EF4-FFF2-40B4-BE49-F238E27FC236}">
                  <a16:creationId xmlns:a16="http://schemas.microsoft.com/office/drawing/2014/main" id="{B1B804C7-586B-4802-9BF2-4B7049522B42}"/>
                </a:ext>
              </a:extLst>
            </p:cNvPr>
            <p:cNvSpPr/>
            <p:nvPr/>
          </p:nvSpPr>
          <p:spPr>
            <a:xfrm>
              <a:off x="5851873" y="3582392"/>
              <a:ext cx="6340128" cy="0"/>
            </a:xfrm>
            <a:prstGeom prst="line">
              <a:avLst/>
            </a:prstGeom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9" name="Straight Connector 68">
              <a:extLst>
                <a:ext uri="{FF2B5EF4-FFF2-40B4-BE49-F238E27FC236}">
                  <a16:creationId xmlns:a16="http://schemas.microsoft.com/office/drawing/2014/main" id="{DEF2288F-DC7E-46F3-8DD7-23654BB4F19A}"/>
                </a:ext>
              </a:extLst>
            </p:cNvPr>
            <p:cNvSpPr/>
            <p:nvPr/>
          </p:nvSpPr>
          <p:spPr>
            <a:xfrm flipV="1">
              <a:off x="6302023" y="4498602"/>
              <a:ext cx="5889978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5" name="Straight Connector 58">
              <a:extLst>
                <a:ext uri="{FF2B5EF4-FFF2-40B4-BE49-F238E27FC236}">
                  <a16:creationId xmlns:a16="http://schemas.microsoft.com/office/drawing/2014/main" id="{9FCF4567-6289-45A3-B2AF-224A2631B290}"/>
                </a:ext>
              </a:extLst>
            </p:cNvPr>
            <p:cNvSpPr/>
            <p:nvPr/>
          </p:nvSpPr>
          <p:spPr>
            <a:xfrm>
              <a:off x="5851873" y="5480219"/>
              <a:ext cx="6340128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227" name="Content Placeholder 2">
            <a:extLst>
              <a:ext uri="{FF2B5EF4-FFF2-40B4-BE49-F238E27FC236}">
                <a16:creationId xmlns:a16="http://schemas.microsoft.com/office/drawing/2014/main" id="{9D453A77-54C9-4B1F-BDB6-89DD64F97BA0}"/>
              </a:ext>
            </a:extLst>
          </p:cNvPr>
          <p:cNvSpPr txBox="1">
            <a:spLocks/>
          </p:cNvSpPr>
          <p:nvPr/>
        </p:nvSpPr>
        <p:spPr bwMode="auto">
          <a:xfrm>
            <a:off x="8085861" y="1236737"/>
            <a:ext cx="4010166" cy="5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>
              <a:lnSpc>
                <a:spcPct val="150000"/>
              </a:lnSpc>
              <a:buClr>
                <a:srgbClr val="1F608B"/>
              </a:buClr>
              <a:buSzPct val="145000"/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联合开展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安全创新研究，形成满足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行业发展和市场应用的安全产品及应用。</a:t>
            </a:r>
          </a:p>
        </p:txBody>
      </p:sp>
      <p:sp>
        <p:nvSpPr>
          <p:cNvPr id="232" name="Content Placeholder 2">
            <a:extLst>
              <a:ext uri="{FF2B5EF4-FFF2-40B4-BE49-F238E27FC236}">
                <a16:creationId xmlns:a16="http://schemas.microsoft.com/office/drawing/2014/main" id="{1DA81F4C-0324-4611-A335-27E02BDE40EE}"/>
              </a:ext>
            </a:extLst>
          </p:cNvPr>
          <p:cNvSpPr txBox="1">
            <a:spLocks/>
          </p:cNvSpPr>
          <p:nvPr/>
        </p:nvSpPr>
        <p:spPr bwMode="auto">
          <a:xfrm>
            <a:off x="8485308" y="2156821"/>
            <a:ext cx="3610719" cy="5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>
              <a:lnSpc>
                <a:spcPct val="150000"/>
              </a:lnSpc>
              <a:buClr>
                <a:srgbClr val="1F608B"/>
              </a:buClr>
              <a:buSzPct val="145000"/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聚焦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安全产业重大共性问题，共同投入资源，推动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安全产业发展。</a:t>
            </a:r>
          </a:p>
        </p:txBody>
      </p:sp>
      <p:sp>
        <p:nvSpPr>
          <p:cNvPr id="236" name="Content Placeholder 2">
            <a:extLst>
              <a:ext uri="{FF2B5EF4-FFF2-40B4-BE49-F238E27FC236}">
                <a16:creationId xmlns:a16="http://schemas.microsoft.com/office/drawing/2014/main" id="{624AA458-BA3D-46BE-A2FB-E503178E74EA}"/>
              </a:ext>
            </a:extLst>
          </p:cNvPr>
          <p:cNvSpPr txBox="1">
            <a:spLocks/>
          </p:cNvSpPr>
          <p:nvPr/>
        </p:nvSpPr>
        <p:spPr bwMode="auto">
          <a:xfrm>
            <a:off x="8085861" y="3064323"/>
            <a:ext cx="4010166" cy="5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>
              <a:lnSpc>
                <a:spcPct val="150000"/>
              </a:lnSpc>
              <a:buClr>
                <a:srgbClr val="1F608B"/>
              </a:buClr>
              <a:buSzPct val="145000"/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开展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安全产业国际、国内交流与合作，通过技术沙龙、国际交流、产业考察等活动，接轨世界先进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安全技术和应用。</a:t>
            </a:r>
          </a:p>
        </p:txBody>
      </p:sp>
      <p:sp>
        <p:nvSpPr>
          <p:cNvPr id="241" name="Content Placeholder 2">
            <a:extLst>
              <a:ext uri="{FF2B5EF4-FFF2-40B4-BE49-F238E27FC236}">
                <a16:creationId xmlns:a16="http://schemas.microsoft.com/office/drawing/2014/main" id="{B9B1F9C9-223A-4621-8F00-A376780626CE}"/>
              </a:ext>
            </a:extLst>
          </p:cNvPr>
          <p:cNvSpPr txBox="1">
            <a:spLocks/>
          </p:cNvSpPr>
          <p:nvPr/>
        </p:nvSpPr>
        <p:spPr bwMode="auto">
          <a:xfrm>
            <a:off x="8485308" y="3988236"/>
            <a:ext cx="3610719" cy="5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>
              <a:lnSpc>
                <a:spcPct val="150000"/>
              </a:lnSpc>
              <a:buClr>
                <a:srgbClr val="1F608B"/>
              </a:buClr>
              <a:buSzPct val="145000"/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建立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安全产业链沟通机制，举办展览展示、高峰论坛、研讨会等，及时发布行业政策、产品和技术标准等信息。</a:t>
            </a:r>
          </a:p>
        </p:txBody>
      </p:sp>
      <p:sp>
        <p:nvSpPr>
          <p:cNvPr id="266" name="Content Placeholder 2">
            <a:extLst>
              <a:ext uri="{FF2B5EF4-FFF2-40B4-BE49-F238E27FC236}">
                <a16:creationId xmlns:a16="http://schemas.microsoft.com/office/drawing/2014/main" id="{9A11B972-6419-4A8C-9BD3-82E897E6C28D}"/>
              </a:ext>
            </a:extLst>
          </p:cNvPr>
          <p:cNvSpPr txBox="1">
            <a:spLocks/>
          </p:cNvSpPr>
          <p:nvPr/>
        </p:nvSpPr>
        <p:spPr bwMode="auto">
          <a:xfrm>
            <a:off x="8085861" y="4960749"/>
            <a:ext cx="4010166" cy="5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>
              <a:lnSpc>
                <a:spcPct val="150000"/>
              </a:lnSpc>
              <a:buClr>
                <a:srgbClr val="1F608B"/>
              </a:buClr>
              <a:buSzPct val="145000"/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协同举办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安全系列推广活动，如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安全新品发布会、产品展示会、产品交流会等，打造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安全示范项目。</a:t>
            </a:r>
          </a:p>
        </p:txBody>
      </p:sp>
      <p:sp>
        <p:nvSpPr>
          <p:cNvPr id="267" name="Content Placeholder 2">
            <a:extLst>
              <a:ext uri="{FF2B5EF4-FFF2-40B4-BE49-F238E27FC236}">
                <a16:creationId xmlns:a16="http://schemas.microsoft.com/office/drawing/2014/main" id="{4D3DEEF6-31DD-4659-B598-F5307F62688D}"/>
              </a:ext>
            </a:extLst>
          </p:cNvPr>
          <p:cNvSpPr txBox="1">
            <a:spLocks/>
          </p:cNvSpPr>
          <p:nvPr/>
        </p:nvSpPr>
        <p:spPr bwMode="auto">
          <a:xfrm>
            <a:off x="7160070" y="5122839"/>
            <a:ext cx="1008000" cy="246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rgbClr val="1F608B"/>
              </a:buClr>
              <a:buSzPct val="145000"/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rgbClr val="9BBB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联合推广</a:t>
            </a:r>
            <a:endParaRPr lang="en-US" altLang="zh-CN" sz="1600" b="1" dirty="0">
              <a:solidFill>
                <a:srgbClr val="9BBB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2" name="Teardrop 1">
            <a:extLst>
              <a:ext uri="{FF2B5EF4-FFF2-40B4-BE49-F238E27FC236}">
                <a16:creationId xmlns:a16="http://schemas.microsoft.com/office/drawing/2014/main" id="{8435D3EB-AA47-457E-B0E8-005ED36B5A50}"/>
              </a:ext>
            </a:extLst>
          </p:cNvPr>
          <p:cNvSpPr/>
          <p:nvPr/>
        </p:nvSpPr>
        <p:spPr bwMode="auto">
          <a:xfrm rot="2714409">
            <a:off x="6042372" y="1292982"/>
            <a:ext cx="914400" cy="914400"/>
          </a:xfrm>
          <a:prstGeom prst="teardrop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1600"/>
          </a:p>
        </p:txBody>
      </p:sp>
      <p:grpSp>
        <p:nvGrpSpPr>
          <p:cNvPr id="223" name="Group 26">
            <a:extLst>
              <a:ext uri="{FF2B5EF4-FFF2-40B4-BE49-F238E27FC236}">
                <a16:creationId xmlns:a16="http://schemas.microsoft.com/office/drawing/2014/main" id="{4F44B199-00E0-40D4-8B5C-CF5F1D71863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337722" y="1564984"/>
            <a:ext cx="352407" cy="359364"/>
            <a:chOff x="7160655" y="2178006"/>
            <a:chExt cx="379359" cy="386846"/>
          </a:xfrm>
          <a:solidFill>
            <a:schemeClr val="bg1">
              <a:lumMod val="95000"/>
            </a:schemeClr>
          </a:solidFill>
        </p:grpSpPr>
        <p:sp>
          <p:nvSpPr>
            <p:cNvPr id="224" name="Freeform 36">
              <a:extLst>
                <a:ext uri="{FF2B5EF4-FFF2-40B4-BE49-F238E27FC236}">
                  <a16:creationId xmlns:a16="http://schemas.microsoft.com/office/drawing/2014/main" id="{50A6936F-5776-48A7-8581-E0DCF09CF1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77956" y="2178006"/>
              <a:ext cx="262058" cy="262058"/>
            </a:xfrm>
            <a:custGeom>
              <a:avLst/>
              <a:gdLst>
                <a:gd name="T0" fmla="*/ 65 w 79"/>
                <a:gd name="T1" fmla="*/ 14 h 79"/>
                <a:gd name="T2" fmla="*/ 14 w 79"/>
                <a:gd name="T3" fmla="*/ 14 h 79"/>
                <a:gd name="T4" fmla="*/ 11 w 79"/>
                <a:gd name="T5" fmla="*/ 63 h 79"/>
                <a:gd name="T6" fmla="*/ 11 w 79"/>
                <a:gd name="T7" fmla="*/ 63 h 79"/>
                <a:gd name="T8" fmla="*/ 17 w 79"/>
                <a:gd name="T9" fmla="*/ 68 h 79"/>
                <a:gd name="T10" fmla="*/ 64 w 79"/>
                <a:gd name="T11" fmla="*/ 65 h 79"/>
                <a:gd name="T12" fmla="*/ 65 w 79"/>
                <a:gd name="T13" fmla="*/ 14 h 79"/>
                <a:gd name="T14" fmla="*/ 58 w 79"/>
                <a:gd name="T15" fmla="*/ 59 h 79"/>
                <a:gd name="T16" fmla="*/ 20 w 79"/>
                <a:gd name="T17" fmla="*/ 59 h 79"/>
                <a:gd name="T18" fmla="*/ 20 w 79"/>
                <a:gd name="T19" fmla="*/ 21 h 79"/>
                <a:gd name="T20" fmla="*/ 58 w 79"/>
                <a:gd name="T21" fmla="*/ 21 h 79"/>
                <a:gd name="T22" fmla="*/ 58 w 79"/>
                <a:gd name="T23" fmla="*/ 5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79">
                  <a:moveTo>
                    <a:pt x="65" y="14"/>
                  </a:moveTo>
                  <a:cubicBezTo>
                    <a:pt x="51" y="0"/>
                    <a:pt x="28" y="0"/>
                    <a:pt x="14" y="14"/>
                  </a:cubicBezTo>
                  <a:cubicBezTo>
                    <a:pt x="0" y="28"/>
                    <a:pt x="0" y="49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4" y="66"/>
                    <a:pt x="15" y="67"/>
                    <a:pt x="17" y="68"/>
                  </a:cubicBezTo>
                  <a:cubicBezTo>
                    <a:pt x="31" y="79"/>
                    <a:pt x="51" y="78"/>
                    <a:pt x="64" y="65"/>
                  </a:cubicBezTo>
                  <a:cubicBezTo>
                    <a:pt x="78" y="51"/>
                    <a:pt x="79" y="29"/>
                    <a:pt x="65" y="14"/>
                  </a:cubicBezTo>
                  <a:close/>
                  <a:moveTo>
                    <a:pt x="58" y="59"/>
                  </a:moveTo>
                  <a:cubicBezTo>
                    <a:pt x="47" y="69"/>
                    <a:pt x="30" y="69"/>
                    <a:pt x="20" y="59"/>
                  </a:cubicBezTo>
                  <a:cubicBezTo>
                    <a:pt x="9" y="48"/>
                    <a:pt x="9" y="31"/>
                    <a:pt x="20" y="21"/>
                  </a:cubicBezTo>
                  <a:cubicBezTo>
                    <a:pt x="31" y="10"/>
                    <a:pt x="48" y="10"/>
                    <a:pt x="58" y="21"/>
                  </a:cubicBezTo>
                  <a:cubicBezTo>
                    <a:pt x="69" y="31"/>
                    <a:pt x="69" y="48"/>
                    <a:pt x="58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>
                <a:latin typeface="+mn-lt"/>
              </a:endParaRPr>
            </a:p>
          </p:txBody>
        </p:sp>
        <p:sp>
          <p:nvSpPr>
            <p:cNvPr id="225" name="Freeform 37">
              <a:extLst>
                <a:ext uri="{FF2B5EF4-FFF2-40B4-BE49-F238E27FC236}">
                  <a16:creationId xmlns:a16="http://schemas.microsoft.com/office/drawing/2014/main" id="{109F9C24-F0B4-465C-A874-59719C2B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0655" y="2400130"/>
              <a:ext cx="159730" cy="164722"/>
            </a:xfrm>
            <a:custGeom>
              <a:avLst/>
              <a:gdLst>
                <a:gd name="T0" fmla="*/ 0 w 64"/>
                <a:gd name="T1" fmla="*/ 52 h 66"/>
                <a:gd name="T2" fmla="*/ 12 w 64"/>
                <a:gd name="T3" fmla="*/ 66 h 66"/>
                <a:gd name="T4" fmla="*/ 64 w 64"/>
                <a:gd name="T5" fmla="*/ 8 h 66"/>
                <a:gd name="T6" fmla="*/ 55 w 64"/>
                <a:gd name="T7" fmla="*/ 0 h 66"/>
                <a:gd name="T8" fmla="*/ 0 w 64"/>
                <a:gd name="T9" fmla="*/ 5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6">
                  <a:moveTo>
                    <a:pt x="0" y="52"/>
                  </a:moveTo>
                  <a:lnTo>
                    <a:pt x="12" y="66"/>
                  </a:lnTo>
                  <a:lnTo>
                    <a:pt x="64" y="8"/>
                  </a:lnTo>
                  <a:lnTo>
                    <a:pt x="55" y="0"/>
                  </a:lnTo>
                  <a:lnTo>
                    <a:pt x="0" y="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>
                <a:latin typeface="+mn-lt"/>
              </a:endParaRPr>
            </a:p>
          </p:txBody>
        </p:sp>
        <p:sp>
          <p:nvSpPr>
            <p:cNvPr id="226" name="Freeform 38">
              <a:extLst>
                <a:ext uri="{FF2B5EF4-FFF2-40B4-BE49-F238E27FC236}">
                  <a16:creationId xmlns:a16="http://schemas.microsoft.com/office/drawing/2014/main" id="{7BF878B4-B06E-4A78-95F1-375E72A62F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2728" y="2265358"/>
              <a:ext cx="99831" cy="119797"/>
            </a:xfrm>
            <a:custGeom>
              <a:avLst/>
              <a:gdLst>
                <a:gd name="T0" fmla="*/ 16 w 30"/>
                <a:gd name="T1" fmla="*/ 0 h 36"/>
                <a:gd name="T2" fmla="*/ 0 w 30"/>
                <a:gd name="T3" fmla="*/ 34 h 36"/>
                <a:gd name="T4" fmla="*/ 6 w 30"/>
                <a:gd name="T5" fmla="*/ 36 h 36"/>
                <a:gd name="T6" fmla="*/ 16 w 30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36">
                  <a:moveTo>
                    <a:pt x="16" y="0"/>
                  </a:moveTo>
                  <a:cubicBezTo>
                    <a:pt x="20" y="26"/>
                    <a:pt x="0" y="34"/>
                    <a:pt x="0" y="34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30" y="21"/>
                    <a:pt x="16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>
                <a:latin typeface="+mn-lt"/>
              </a:endParaRPr>
            </a:p>
          </p:txBody>
        </p:sp>
      </p:grpSp>
      <p:sp>
        <p:nvSpPr>
          <p:cNvPr id="244" name="Teardrop 56">
            <a:extLst>
              <a:ext uri="{FF2B5EF4-FFF2-40B4-BE49-F238E27FC236}">
                <a16:creationId xmlns:a16="http://schemas.microsoft.com/office/drawing/2014/main" id="{38408CBE-53DC-47C3-B795-57290717540F}"/>
              </a:ext>
            </a:extLst>
          </p:cNvPr>
          <p:cNvSpPr/>
          <p:nvPr/>
        </p:nvSpPr>
        <p:spPr bwMode="auto">
          <a:xfrm rot="2714409">
            <a:off x="6042372" y="3127272"/>
            <a:ext cx="914400" cy="914400"/>
          </a:xfrm>
          <a:prstGeom prst="teardrop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1600"/>
          </a:p>
        </p:txBody>
      </p:sp>
      <p:sp>
        <p:nvSpPr>
          <p:cNvPr id="252" name="Teardrop 66">
            <a:extLst>
              <a:ext uri="{FF2B5EF4-FFF2-40B4-BE49-F238E27FC236}">
                <a16:creationId xmlns:a16="http://schemas.microsoft.com/office/drawing/2014/main" id="{47C75424-F4F7-4CFF-AA0A-8A8F61D6FDB9}"/>
              </a:ext>
            </a:extLst>
          </p:cNvPr>
          <p:cNvSpPr/>
          <p:nvPr/>
        </p:nvSpPr>
        <p:spPr bwMode="auto">
          <a:xfrm rot="2714409">
            <a:off x="6610103" y="4046802"/>
            <a:ext cx="914400" cy="914400"/>
          </a:xfrm>
          <a:prstGeom prst="teardrop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1600"/>
          </a:p>
        </p:txBody>
      </p:sp>
      <p:sp>
        <p:nvSpPr>
          <p:cNvPr id="255" name="Teardrop 46">
            <a:extLst>
              <a:ext uri="{FF2B5EF4-FFF2-40B4-BE49-F238E27FC236}">
                <a16:creationId xmlns:a16="http://schemas.microsoft.com/office/drawing/2014/main" id="{E13EF04D-9281-4C5C-95AA-8856FE33329F}"/>
              </a:ext>
            </a:extLst>
          </p:cNvPr>
          <p:cNvSpPr/>
          <p:nvPr/>
        </p:nvSpPr>
        <p:spPr bwMode="auto">
          <a:xfrm rot="2714409">
            <a:off x="6610103" y="2203800"/>
            <a:ext cx="914400" cy="914400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1600"/>
          </a:p>
        </p:txBody>
      </p:sp>
      <p:sp>
        <p:nvSpPr>
          <p:cNvPr id="261" name="Freeform 6">
            <a:extLst>
              <a:ext uri="{FF2B5EF4-FFF2-40B4-BE49-F238E27FC236}">
                <a16:creationId xmlns:a16="http://schemas.microsoft.com/office/drawing/2014/main" id="{A8236D2E-5C51-4A82-96FB-474B339A518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357557" y="3418952"/>
            <a:ext cx="312737" cy="273050"/>
          </a:xfrm>
          <a:custGeom>
            <a:avLst/>
            <a:gdLst>
              <a:gd name="T0" fmla="*/ 400 w 400"/>
              <a:gd name="T1" fmla="*/ 352 h 352"/>
              <a:gd name="T2" fmla="*/ 394 w 400"/>
              <a:gd name="T3" fmla="*/ 268 h 352"/>
              <a:gd name="T4" fmla="*/ 342 w 400"/>
              <a:gd name="T5" fmla="*/ 236 h 352"/>
              <a:gd name="T6" fmla="*/ 303 w 400"/>
              <a:gd name="T7" fmla="*/ 191 h 352"/>
              <a:gd name="T8" fmla="*/ 316 w 400"/>
              <a:gd name="T9" fmla="*/ 157 h 352"/>
              <a:gd name="T10" fmla="*/ 327 w 400"/>
              <a:gd name="T11" fmla="*/ 134 h 352"/>
              <a:gd name="T12" fmla="*/ 322 w 400"/>
              <a:gd name="T13" fmla="*/ 122 h 352"/>
              <a:gd name="T14" fmla="*/ 325 w 400"/>
              <a:gd name="T15" fmla="*/ 98 h 352"/>
              <a:gd name="T16" fmla="*/ 278 w 400"/>
              <a:gd name="T17" fmla="*/ 51 h 352"/>
              <a:gd name="T18" fmla="*/ 230 w 400"/>
              <a:gd name="T19" fmla="*/ 98 h 352"/>
              <a:gd name="T20" fmla="*/ 233 w 400"/>
              <a:gd name="T21" fmla="*/ 122 h 352"/>
              <a:gd name="T22" fmla="*/ 229 w 400"/>
              <a:gd name="T23" fmla="*/ 134 h 352"/>
              <a:gd name="T24" fmla="*/ 240 w 400"/>
              <a:gd name="T25" fmla="*/ 157 h 352"/>
              <a:gd name="T26" fmla="*/ 253 w 400"/>
              <a:gd name="T27" fmla="*/ 191 h 352"/>
              <a:gd name="T28" fmla="*/ 236 w 400"/>
              <a:gd name="T29" fmla="*/ 224 h 352"/>
              <a:gd name="T30" fmla="*/ 310 w 400"/>
              <a:gd name="T31" fmla="*/ 292 h 352"/>
              <a:gd name="T32" fmla="*/ 310 w 400"/>
              <a:gd name="T33" fmla="*/ 352 h 352"/>
              <a:gd name="T34" fmla="*/ 400 w 400"/>
              <a:gd name="T35" fmla="*/ 352 h 352"/>
              <a:gd name="T36" fmla="*/ 204 w 400"/>
              <a:gd name="T37" fmla="*/ 247 h 352"/>
              <a:gd name="T38" fmla="*/ 152 w 400"/>
              <a:gd name="T39" fmla="*/ 187 h 352"/>
              <a:gd name="T40" fmla="*/ 169 w 400"/>
              <a:gd name="T41" fmla="*/ 142 h 352"/>
              <a:gd name="T42" fmla="*/ 184 w 400"/>
              <a:gd name="T43" fmla="*/ 111 h 352"/>
              <a:gd name="T44" fmla="*/ 179 w 400"/>
              <a:gd name="T45" fmla="*/ 95 h 352"/>
              <a:gd name="T46" fmla="*/ 183 w 400"/>
              <a:gd name="T47" fmla="*/ 63 h 352"/>
              <a:gd name="T48" fmla="*/ 119 w 400"/>
              <a:gd name="T49" fmla="*/ 0 h 352"/>
              <a:gd name="T50" fmla="*/ 55 w 400"/>
              <a:gd name="T51" fmla="*/ 63 h 352"/>
              <a:gd name="T52" fmla="*/ 59 w 400"/>
              <a:gd name="T53" fmla="*/ 95 h 352"/>
              <a:gd name="T54" fmla="*/ 53 w 400"/>
              <a:gd name="T55" fmla="*/ 111 h 352"/>
              <a:gd name="T56" fmla="*/ 68 w 400"/>
              <a:gd name="T57" fmla="*/ 142 h 352"/>
              <a:gd name="T58" fmla="*/ 86 w 400"/>
              <a:gd name="T59" fmla="*/ 187 h 352"/>
              <a:gd name="T60" fmla="*/ 33 w 400"/>
              <a:gd name="T61" fmla="*/ 247 h 352"/>
              <a:gd name="T62" fmla="*/ 0 w 400"/>
              <a:gd name="T63" fmla="*/ 279 h 352"/>
              <a:gd name="T64" fmla="*/ 0 w 400"/>
              <a:gd name="T65" fmla="*/ 352 h 352"/>
              <a:gd name="T66" fmla="*/ 278 w 400"/>
              <a:gd name="T67" fmla="*/ 352 h 352"/>
              <a:gd name="T68" fmla="*/ 278 w 400"/>
              <a:gd name="T69" fmla="*/ 297 h 352"/>
              <a:gd name="T70" fmla="*/ 204 w 400"/>
              <a:gd name="T71" fmla="*/ 24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0" h="352">
                <a:moveTo>
                  <a:pt x="400" y="352"/>
                </a:moveTo>
                <a:cubicBezTo>
                  <a:pt x="400" y="352"/>
                  <a:pt x="399" y="276"/>
                  <a:pt x="394" y="268"/>
                </a:cubicBezTo>
                <a:cubicBezTo>
                  <a:pt x="387" y="257"/>
                  <a:pt x="371" y="249"/>
                  <a:pt x="342" y="236"/>
                </a:cubicBezTo>
                <a:cubicBezTo>
                  <a:pt x="312" y="224"/>
                  <a:pt x="303" y="213"/>
                  <a:pt x="303" y="191"/>
                </a:cubicBezTo>
                <a:cubicBezTo>
                  <a:pt x="303" y="177"/>
                  <a:pt x="312" y="182"/>
                  <a:pt x="316" y="157"/>
                </a:cubicBezTo>
                <a:cubicBezTo>
                  <a:pt x="317" y="147"/>
                  <a:pt x="325" y="157"/>
                  <a:pt x="327" y="134"/>
                </a:cubicBezTo>
                <a:cubicBezTo>
                  <a:pt x="327" y="124"/>
                  <a:pt x="322" y="122"/>
                  <a:pt x="322" y="122"/>
                </a:cubicBezTo>
                <a:cubicBezTo>
                  <a:pt x="322" y="122"/>
                  <a:pt x="325" y="108"/>
                  <a:pt x="325" y="98"/>
                </a:cubicBezTo>
                <a:cubicBezTo>
                  <a:pt x="327" y="85"/>
                  <a:pt x="319" y="51"/>
                  <a:pt x="278" y="51"/>
                </a:cubicBezTo>
                <a:cubicBezTo>
                  <a:pt x="236" y="51"/>
                  <a:pt x="229" y="85"/>
                  <a:pt x="230" y="98"/>
                </a:cubicBezTo>
                <a:cubicBezTo>
                  <a:pt x="231" y="108"/>
                  <a:pt x="233" y="122"/>
                  <a:pt x="233" y="122"/>
                </a:cubicBezTo>
                <a:cubicBezTo>
                  <a:pt x="233" y="122"/>
                  <a:pt x="229" y="124"/>
                  <a:pt x="229" y="134"/>
                </a:cubicBezTo>
                <a:cubicBezTo>
                  <a:pt x="230" y="157"/>
                  <a:pt x="238" y="147"/>
                  <a:pt x="240" y="157"/>
                </a:cubicBezTo>
                <a:cubicBezTo>
                  <a:pt x="244" y="182"/>
                  <a:pt x="253" y="177"/>
                  <a:pt x="253" y="191"/>
                </a:cubicBezTo>
                <a:cubicBezTo>
                  <a:pt x="253" y="206"/>
                  <a:pt x="248" y="216"/>
                  <a:pt x="236" y="224"/>
                </a:cubicBezTo>
                <a:cubicBezTo>
                  <a:pt x="301" y="257"/>
                  <a:pt x="310" y="263"/>
                  <a:pt x="310" y="292"/>
                </a:cubicBezTo>
                <a:cubicBezTo>
                  <a:pt x="310" y="352"/>
                  <a:pt x="310" y="352"/>
                  <a:pt x="310" y="352"/>
                </a:cubicBezTo>
                <a:lnTo>
                  <a:pt x="400" y="352"/>
                </a:lnTo>
                <a:close/>
                <a:moveTo>
                  <a:pt x="204" y="247"/>
                </a:moveTo>
                <a:cubicBezTo>
                  <a:pt x="165" y="231"/>
                  <a:pt x="152" y="217"/>
                  <a:pt x="152" y="187"/>
                </a:cubicBezTo>
                <a:cubicBezTo>
                  <a:pt x="152" y="169"/>
                  <a:pt x="164" y="175"/>
                  <a:pt x="169" y="142"/>
                </a:cubicBezTo>
                <a:cubicBezTo>
                  <a:pt x="172" y="129"/>
                  <a:pt x="182" y="142"/>
                  <a:pt x="184" y="111"/>
                </a:cubicBezTo>
                <a:cubicBezTo>
                  <a:pt x="184" y="98"/>
                  <a:pt x="179" y="95"/>
                  <a:pt x="179" y="95"/>
                </a:cubicBezTo>
                <a:cubicBezTo>
                  <a:pt x="179" y="95"/>
                  <a:pt x="181" y="77"/>
                  <a:pt x="183" y="63"/>
                </a:cubicBezTo>
                <a:cubicBezTo>
                  <a:pt x="184" y="45"/>
                  <a:pt x="174" y="0"/>
                  <a:pt x="119" y="0"/>
                </a:cubicBezTo>
                <a:cubicBezTo>
                  <a:pt x="64" y="0"/>
                  <a:pt x="54" y="45"/>
                  <a:pt x="55" y="63"/>
                </a:cubicBezTo>
                <a:cubicBezTo>
                  <a:pt x="56" y="77"/>
                  <a:pt x="59" y="95"/>
                  <a:pt x="59" y="95"/>
                </a:cubicBezTo>
                <a:cubicBezTo>
                  <a:pt x="59" y="95"/>
                  <a:pt x="53" y="98"/>
                  <a:pt x="53" y="111"/>
                </a:cubicBezTo>
                <a:cubicBezTo>
                  <a:pt x="55" y="142"/>
                  <a:pt x="66" y="129"/>
                  <a:pt x="68" y="142"/>
                </a:cubicBezTo>
                <a:cubicBezTo>
                  <a:pt x="74" y="175"/>
                  <a:pt x="86" y="169"/>
                  <a:pt x="86" y="187"/>
                </a:cubicBezTo>
                <a:cubicBezTo>
                  <a:pt x="86" y="217"/>
                  <a:pt x="73" y="231"/>
                  <a:pt x="33" y="247"/>
                </a:cubicBezTo>
                <a:cubicBezTo>
                  <a:pt x="21" y="252"/>
                  <a:pt x="0" y="260"/>
                  <a:pt x="0" y="279"/>
                </a:cubicBezTo>
                <a:cubicBezTo>
                  <a:pt x="0" y="352"/>
                  <a:pt x="0" y="352"/>
                  <a:pt x="0" y="352"/>
                </a:cubicBezTo>
                <a:cubicBezTo>
                  <a:pt x="278" y="352"/>
                  <a:pt x="278" y="352"/>
                  <a:pt x="278" y="352"/>
                </a:cubicBezTo>
                <a:cubicBezTo>
                  <a:pt x="278" y="352"/>
                  <a:pt x="278" y="309"/>
                  <a:pt x="278" y="297"/>
                </a:cubicBezTo>
                <a:cubicBezTo>
                  <a:pt x="278" y="280"/>
                  <a:pt x="244" y="264"/>
                  <a:pt x="204" y="2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pPr eaLnBrk="1" hangingPunct="1">
              <a:defRPr/>
            </a:pPr>
            <a:endParaRPr lang="en-US" altLang="zh-CN" sz="1600"/>
          </a:p>
        </p:txBody>
      </p:sp>
      <p:grpSp>
        <p:nvGrpSpPr>
          <p:cNvPr id="270" name="Group 76">
            <a:extLst>
              <a:ext uri="{FF2B5EF4-FFF2-40B4-BE49-F238E27FC236}">
                <a16:creationId xmlns:a16="http://schemas.microsoft.com/office/drawing/2014/main" id="{EF11FF00-B742-46D6-A76F-72EF99E63E2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897305" y="4359592"/>
            <a:ext cx="339996" cy="299327"/>
            <a:chOff x="6040049" y="4182118"/>
            <a:chExt cx="521619" cy="459224"/>
          </a:xfrm>
          <a:solidFill>
            <a:schemeClr val="bg1">
              <a:lumMod val="95000"/>
            </a:schemeClr>
          </a:solidFill>
        </p:grpSpPr>
        <p:sp>
          <p:nvSpPr>
            <p:cNvPr id="271" name="Freeform 84">
              <a:extLst>
                <a:ext uri="{FF2B5EF4-FFF2-40B4-BE49-F238E27FC236}">
                  <a16:creationId xmlns:a16="http://schemas.microsoft.com/office/drawing/2014/main" id="{4AA84DD4-6AE8-4C32-BB2E-4CEF1E5C7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7469" y="4202084"/>
              <a:ext cx="194671" cy="419291"/>
            </a:xfrm>
            <a:custGeom>
              <a:avLst/>
              <a:gdLst>
                <a:gd name="T0" fmla="*/ 52 w 59"/>
                <a:gd name="T1" fmla="*/ 5 h 126"/>
                <a:gd name="T2" fmla="*/ 9 w 59"/>
                <a:gd name="T3" fmla="*/ 38 h 126"/>
                <a:gd name="T4" fmla="*/ 0 w 59"/>
                <a:gd name="T5" fmla="*/ 39 h 126"/>
                <a:gd name="T6" fmla="*/ 0 w 59"/>
                <a:gd name="T7" fmla="*/ 86 h 126"/>
                <a:gd name="T8" fmla="*/ 9 w 59"/>
                <a:gd name="T9" fmla="*/ 88 h 126"/>
                <a:gd name="T10" fmla="*/ 51 w 59"/>
                <a:gd name="T11" fmla="*/ 119 h 126"/>
                <a:gd name="T12" fmla="*/ 59 w 59"/>
                <a:gd name="T13" fmla="*/ 119 h 126"/>
                <a:gd name="T14" fmla="*/ 59 w 59"/>
                <a:gd name="T15" fmla="*/ 5 h 126"/>
                <a:gd name="T16" fmla="*/ 52 w 59"/>
                <a:gd name="T17" fmla="*/ 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126">
                  <a:moveTo>
                    <a:pt x="52" y="5"/>
                  </a:moveTo>
                  <a:cubicBezTo>
                    <a:pt x="9" y="38"/>
                    <a:pt x="9" y="38"/>
                    <a:pt x="9" y="38"/>
                  </a:cubicBezTo>
                  <a:cubicBezTo>
                    <a:pt x="9" y="38"/>
                    <a:pt x="5" y="38"/>
                    <a:pt x="0" y="39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" y="87"/>
                    <a:pt x="9" y="88"/>
                    <a:pt x="9" y="88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9"/>
                    <a:pt x="59" y="126"/>
                    <a:pt x="59" y="119"/>
                  </a:cubicBezTo>
                  <a:cubicBezTo>
                    <a:pt x="59" y="112"/>
                    <a:pt x="59" y="11"/>
                    <a:pt x="59" y="5"/>
                  </a:cubicBezTo>
                  <a:cubicBezTo>
                    <a:pt x="59" y="0"/>
                    <a:pt x="52" y="5"/>
                    <a:pt x="52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>
                <a:latin typeface="+mn-lt"/>
              </a:endParaRPr>
            </a:p>
          </p:txBody>
        </p:sp>
        <p:sp>
          <p:nvSpPr>
            <p:cNvPr id="272" name="Freeform 85">
              <a:extLst>
                <a:ext uri="{FF2B5EF4-FFF2-40B4-BE49-F238E27FC236}">
                  <a16:creationId xmlns:a16="http://schemas.microsoft.com/office/drawing/2014/main" id="{A0506DAE-D283-48E8-B50D-FD0E08454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0049" y="4339353"/>
              <a:ext cx="27454" cy="147252"/>
            </a:xfrm>
            <a:custGeom>
              <a:avLst/>
              <a:gdLst>
                <a:gd name="T0" fmla="*/ 0 w 8"/>
                <a:gd name="T1" fmla="*/ 8 h 44"/>
                <a:gd name="T2" fmla="*/ 0 w 8"/>
                <a:gd name="T3" fmla="*/ 38 h 44"/>
                <a:gd name="T4" fmla="*/ 8 w 8"/>
                <a:gd name="T5" fmla="*/ 44 h 44"/>
                <a:gd name="T6" fmla="*/ 8 w 8"/>
                <a:gd name="T7" fmla="*/ 0 h 44"/>
                <a:gd name="T8" fmla="*/ 0 w 8"/>
                <a:gd name="T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4">
                  <a:moveTo>
                    <a:pt x="0" y="8"/>
                  </a:moveTo>
                  <a:cubicBezTo>
                    <a:pt x="0" y="16"/>
                    <a:pt x="0" y="32"/>
                    <a:pt x="0" y="38"/>
                  </a:cubicBezTo>
                  <a:cubicBezTo>
                    <a:pt x="0" y="40"/>
                    <a:pt x="4" y="42"/>
                    <a:pt x="8" y="4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2"/>
                    <a:pt x="0" y="4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>
                <a:latin typeface="+mn-lt"/>
              </a:endParaRPr>
            </a:p>
          </p:txBody>
        </p:sp>
        <p:sp>
          <p:nvSpPr>
            <p:cNvPr id="273" name="Freeform 86">
              <a:extLst>
                <a:ext uri="{FF2B5EF4-FFF2-40B4-BE49-F238E27FC236}">
                  <a16:creationId xmlns:a16="http://schemas.microsoft.com/office/drawing/2014/main" id="{A186A1B0-FFA7-4877-BC89-C95150577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9559" y="4296924"/>
              <a:ext cx="77370" cy="229612"/>
            </a:xfrm>
            <a:custGeom>
              <a:avLst/>
              <a:gdLst>
                <a:gd name="T0" fmla="*/ 10 w 23"/>
                <a:gd name="T1" fmla="*/ 2 h 69"/>
                <a:gd name="T2" fmla="*/ 2 w 23"/>
                <a:gd name="T3" fmla="*/ 2 h 69"/>
                <a:gd name="T4" fmla="*/ 2 w 23"/>
                <a:gd name="T5" fmla="*/ 10 h 69"/>
                <a:gd name="T6" fmla="*/ 12 w 23"/>
                <a:gd name="T7" fmla="*/ 35 h 69"/>
                <a:gd name="T8" fmla="*/ 2 w 23"/>
                <a:gd name="T9" fmla="*/ 60 h 69"/>
                <a:gd name="T10" fmla="*/ 2 w 23"/>
                <a:gd name="T11" fmla="*/ 67 h 69"/>
                <a:gd name="T12" fmla="*/ 6 w 23"/>
                <a:gd name="T13" fmla="*/ 69 h 69"/>
                <a:gd name="T14" fmla="*/ 10 w 23"/>
                <a:gd name="T15" fmla="*/ 67 h 69"/>
                <a:gd name="T16" fmla="*/ 23 w 23"/>
                <a:gd name="T17" fmla="*/ 35 h 69"/>
                <a:gd name="T18" fmla="*/ 10 w 23"/>
                <a:gd name="T19" fmla="*/ 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69">
                  <a:moveTo>
                    <a:pt x="10" y="2"/>
                  </a:moveTo>
                  <a:cubicBezTo>
                    <a:pt x="7" y="0"/>
                    <a:pt x="4" y="0"/>
                    <a:pt x="2" y="2"/>
                  </a:cubicBezTo>
                  <a:cubicBezTo>
                    <a:pt x="0" y="4"/>
                    <a:pt x="0" y="8"/>
                    <a:pt x="2" y="10"/>
                  </a:cubicBezTo>
                  <a:cubicBezTo>
                    <a:pt x="9" y="17"/>
                    <a:pt x="12" y="26"/>
                    <a:pt x="12" y="35"/>
                  </a:cubicBezTo>
                  <a:cubicBezTo>
                    <a:pt x="12" y="44"/>
                    <a:pt x="9" y="53"/>
                    <a:pt x="2" y="60"/>
                  </a:cubicBezTo>
                  <a:cubicBezTo>
                    <a:pt x="0" y="62"/>
                    <a:pt x="0" y="65"/>
                    <a:pt x="2" y="67"/>
                  </a:cubicBezTo>
                  <a:cubicBezTo>
                    <a:pt x="3" y="68"/>
                    <a:pt x="4" y="69"/>
                    <a:pt x="6" y="69"/>
                  </a:cubicBezTo>
                  <a:cubicBezTo>
                    <a:pt x="7" y="69"/>
                    <a:pt x="9" y="68"/>
                    <a:pt x="10" y="67"/>
                  </a:cubicBezTo>
                  <a:cubicBezTo>
                    <a:pt x="19" y="58"/>
                    <a:pt x="23" y="47"/>
                    <a:pt x="23" y="35"/>
                  </a:cubicBezTo>
                  <a:cubicBezTo>
                    <a:pt x="23" y="23"/>
                    <a:pt x="19" y="11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>
                <a:latin typeface="+mn-lt"/>
              </a:endParaRPr>
            </a:p>
          </p:txBody>
        </p:sp>
        <p:sp>
          <p:nvSpPr>
            <p:cNvPr id="274" name="Freeform 87">
              <a:extLst>
                <a:ext uri="{FF2B5EF4-FFF2-40B4-BE49-F238E27FC236}">
                  <a16:creationId xmlns:a16="http://schemas.microsoft.com/office/drawing/2014/main" id="{9178E0E4-FF3D-4965-9EE2-DC28BAFEC2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76980" y="4239521"/>
              <a:ext cx="102328" cy="341923"/>
            </a:xfrm>
            <a:custGeom>
              <a:avLst/>
              <a:gdLst>
                <a:gd name="T0" fmla="*/ 10 w 31"/>
                <a:gd name="T1" fmla="*/ 2 h 103"/>
                <a:gd name="T2" fmla="*/ 3 w 31"/>
                <a:gd name="T3" fmla="*/ 2 h 103"/>
                <a:gd name="T4" fmla="*/ 3 w 31"/>
                <a:gd name="T5" fmla="*/ 10 h 103"/>
                <a:gd name="T6" fmla="*/ 20 w 31"/>
                <a:gd name="T7" fmla="*/ 52 h 103"/>
                <a:gd name="T8" fmla="*/ 3 w 31"/>
                <a:gd name="T9" fmla="*/ 94 h 103"/>
                <a:gd name="T10" fmla="*/ 3 w 31"/>
                <a:gd name="T11" fmla="*/ 102 h 103"/>
                <a:gd name="T12" fmla="*/ 6 w 31"/>
                <a:gd name="T13" fmla="*/ 103 h 103"/>
                <a:gd name="T14" fmla="*/ 10 w 31"/>
                <a:gd name="T15" fmla="*/ 102 h 103"/>
                <a:gd name="T16" fmla="*/ 31 w 31"/>
                <a:gd name="T17" fmla="*/ 52 h 103"/>
                <a:gd name="T18" fmla="*/ 10 w 31"/>
                <a:gd name="T19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03">
                  <a:moveTo>
                    <a:pt x="10" y="2"/>
                  </a:moveTo>
                  <a:cubicBezTo>
                    <a:pt x="8" y="0"/>
                    <a:pt x="5" y="0"/>
                    <a:pt x="3" y="2"/>
                  </a:cubicBezTo>
                  <a:cubicBezTo>
                    <a:pt x="0" y="4"/>
                    <a:pt x="0" y="8"/>
                    <a:pt x="3" y="10"/>
                  </a:cubicBezTo>
                  <a:cubicBezTo>
                    <a:pt x="14" y="21"/>
                    <a:pt x="20" y="37"/>
                    <a:pt x="20" y="52"/>
                  </a:cubicBezTo>
                  <a:cubicBezTo>
                    <a:pt x="20" y="67"/>
                    <a:pt x="14" y="82"/>
                    <a:pt x="3" y="94"/>
                  </a:cubicBezTo>
                  <a:cubicBezTo>
                    <a:pt x="0" y="96"/>
                    <a:pt x="0" y="100"/>
                    <a:pt x="3" y="102"/>
                  </a:cubicBezTo>
                  <a:cubicBezTo>
                    <a:pt x="4" y="103"/>
                    <a:pt x="5" y="103"/>
                    <a:pt x="6" y="103"/>
                  </a:cubicBezTo>
                  <a:cubicBezTo>
                    <a:pt x="8" y="103"/>
                    <a:pt x="9" y="103"/>
                    <a:pt x="10" y="102"/>
                  </a:cubicBezTo>
                  <a:cubicBezTo>
                    <a:pt x="24" y="88"/>
                    <a:pt x="31" y="70"/>
                    <a:pt x="31" y="52"/>
                  </a:cubicBezTo>
                  <a:cubicBezTo>
                    <a:pt x="31" y="34"/>
                    <a:pt x="24" y="16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>
                <a:latin typeface="+mn-lt"/>
              </a:endParaRPr>
            </a:p>
          </p:txBody>
        </p:sp>
        <p:sp>
          <p:nvSpPr>
            <p:cNvPr id="275" name="Freeform 88">
              <a:extLst>
                <a:ext uri="{FF2B5EF4-FFF2-40B4-BE49-F238E27FC236}">
                  <a16:creationId xmlns:a16="http://schemas.microsoft.com/office/drawing/2014/main" id="{EDA1239C-C8CC-4BD2-B9F1-A25E5C182A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6879" y="4182118"/>
              <a:ext cx="124789" cy="459224"/>
            </a:xfrm>
            <a:custGeom>
              <a:avLst/>
              <a:gdLst>
                <a:gd name="T0" fmla="*/ 10 w 38"/>
                <a:gd name="T1" fmla="*/ 2 h 138"/>
                <a:gd name="T2" fmla="*/ 2 w 38"/>
                <a:gd name="T3" fmla="*/ 2 h 138"/>
                <a:gd name="T4" fmla="*/ 2 w 38"/>
                <a:gd name="T5" fmla="*/ 9 h 138"/>
                <a:gd name="T6" fmla="*/ 27 w 38"/>
                <a:gd name="T7" fmla="*/ 69 h 138"/>
                <a:gd name="T8" fmla="*/ 2 w 38"/>
                <a:gd name="T9" fmla="*/ 128 h 138"/>
                <a:gd name="T10" fmla="*/ 2 w 38"/>
                <a:gd name="T11" fmla="*/ 136 h 138"/>
                <a:gd name="T12" fmla="*/ 6 w 38"/>
                <a:gd name="T13" fmla="*/ 138 h 138"/>
                <a:gd name="T14" fmla="*/ 10 w 38"/>
                <a:gd name="T15" fmla="*/ 136 h 138"/>
                <a:gd name="T16" fmla="*/ 38 w 38"/>
                <a:gd name="T17" fmla="*/ 69 h 138"/>
                <a:gd name="T18" fmla="*/ 10 w 38"/>
                <a:gd name="T19" fmla="*/ 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38">
                  <a:moveTo>
                    <a:pt x="10" y="2"/>
                  </a:moveTo>
                  <a:cubicBezTo>
                    <a:pt x="8" y="0"/>
                    <a:pt x="5" y="0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19" y="26"/>
                    <a:pt x="27" y="47"/>
                    <a:pt x="27" y="69"/>
                  </a:cubicBezTo>
                  <a:cubicBezTo>
                    <a:pt x="27" y="90"/>
                    <a:pt x="19" y="112"/>
                    <a:pt x="2" y="128"/>
                  </a:cubicBezTo>
                  <a:cubicBezTo>
                    <a:pt x="0" y="130"/>
                    <a:pt x="0" y="134"/>
                    <a:pt x="2" y="136"/>
                  </a:cubicBezTo>
                  <a:cubicBezTo>
                    <a:pt x="4" y="137"/>
                    <a:pt x="5" y="138"/>
                    <a:pt x="6" y="138"/>
                  </a:cubicBezTo>
                  <a:cubicBezTo>
                    <a:pt x="8" y="138"/>
                    <a:pt x="9" y="137"/>
                    <a:pt x="10" y="136"/>
                  </a:cubicBezTo>
                  <a:cubicBezTo>
                    <a:pt x="29" y="117"/>
                    <a:pt x="38" y="93"/>
                    <a:pt x="38" y="69"/>
                  </a:cubicBezTo>
                  <a:cubicBezTo>
                    <a:pt x="38" y="45"/>
                    <a:pt x="29" y="2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>
                <a:latin typeface="+mn-lt"/>
              </a:endParaRPr>
            </a:p>
          </p:txBody>
        </p:sp>
      </p:grpSp>
      <p:sp>
        <p:nvSpPr>
          <p:cNvPr id="269" name="Teardrop 56">
            <a:extLst>
              <a:ext uri="{FF2B5EF4-FFF2-40B4-BE49-F238E27FC236}">
                <a16:creationId xmlns:a16="http://schemas.microsoft.com/office/drawing/2014/main" id="{277FC3C1-9AB6-4B32-89FD-C40E6FF86115}"/>
              </a:ext>
            </a:extLst>
          </p:cNvPr>
          <p:cNvSpPr/>
          <p:nvPr/>
        </p:nvSpPr>
        <p:spPr bwMode="auto">
          <a:xfrm rot="2714409">
            <a:off x="6042372" y="5022283"/>
            <a:ext cx="914400" cy="914400"/>
          </a:xfrm>
          <a:prstGeom prst="teardrop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53" name="Freeform 16">
            <a:extLst>
              <a:ext uri="{FF2B5EF4-FFF2-40B4-BE49-F238E27FC236}">
                <a16:creationId xmlns:a16="http://schemas.microsoft.com/office/drawing/2014/main" id="{558BE378-8092-4F31-BC58-C3A66FF68F4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345650" y="5248142"/>
            <a:ext cx="336550" cy="388938"/>
          </a:xfrm>
          <a:custGeom>
            <a:avLst/>
            <a:gdLst>
              <a:gd name="T0" fmla="*/ 233 w 320"/>
              <a:gd name="T1" fmla="*/ 138 h 371"/>
              <a:gd name="T2" fmla="*/ 261 w 320"/>
              <a:gd name="T3" fmla="*/ 12 h 371"/>
              <a:gd name="T4" fmla="*/ 168 w 320"/>
              <a:gd name="T5" fmla="*/ 104 h 371"/>
              <a:gd name="T6" fmla="*/ 80 w 320"/>
              <a:gd name="T7" fmla="*/ 182 h 371"/>
              <a:gd name="T8" fmla="*/ 80 w 320"/>
              <a:gd name="T9" fmla="*/ 319 h 371"/>
              <a:gd name="T10" fmla="*/ 253 w 320"/>
              <a:gd name="T11" fmla="*/ 371 h 371"/>
              <a:gd name="T12" fmla="*/ 320 w 320"/>
              <a:gd name="T13" fmla="*/ 172 h 371"/>
              <a:gd name="T14" fmla="*/ 233 w 320"/>
              <a:gd name="T15" fmla="*/ 138 h 371"/>
              <a:gd name="T16" fmla="*/ 60 w 320"/>
              <a:gd name="T17" fmla="*/ 140 h 371"/>
              <a:gd name="T18" fmla="*/ 0 w 320"/>
              <a:gd name="T19" fmla="*/ 202 h 371"/>
              <a:gd name="T20" fmla="*/ 0 w 320"/>
              <a:gd name="T21" fmla="*/ 299 h 371"/>
              <a:gd name="T22" fmla="*/ 60 w 320"/>
              <a:gd name="T23" fmla="*/ 360 h 371"/>
              <a:gd name="T24" fmla="*/ 40 w 320"/>
              <a:gd name="T25" fmla="*/ 315 h 371"/>
              <a:gd name="T26" fmla="*/ 40 w 320"/>
              <a:gd name="T27" fmla="*/ 187 h 371"/>
              <a:gd name="T28" fmla="*/ 60 w 320"/>
              <a:gd name="T29" fmla="*/ 14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20" h="371">
                <a:moveTo>
                  <a:pt x="233" y="138"/>
                </a:moveTo>
                <a:cubicBezTo>
                  <a:pt x="230" y="131"/>
                  <a:pt x="304" y="65"/>
                  <a:pt x="261" y="12"/>
                </a:cubicBezTo>
                <a:cubicBezTo>
                  <a:pt x="251" y="0"/>
                  <a:pt x="217" y="72"/>
                  <a:pt x="168" y="104"/>
                </a:cubicBezTo>
                <a:cubicBezTo>
                  <a:pt x="142" y="122"/>
                  <a:pt x="80" y="161"/>
                  <a:pt x="80" y="182"/>
                </a:cubicBezTo>
                <a:cubicBezTo>
                  <a:pt x="80" y="319"/>
                  <a:pt x="80" y="319"/>
                  <a:pt x="80" y="319"/>
                </a:cubicBezTo>
                <a:cubicBezTo>
                  <a:pt x="80" y="344"/>
                  <a:pt x="178" y="371"/>
                  <a:pt x="253" y="371"/>
                </a:cubicBezTo>
                <a:cubicBezTo>
                  <a:pt x="280" y="371"/>
                  <a:pt x="320" y="199"/>
                  <a:pt x="320" y="172"/>
                </a:cubicBezTo>
                <a:cubicBezTo>
                  <a:pt x="320" y="145"/>
                  <a:pt x="235" y="145"/>
                  <a:pt x="233" y="138"/>
                </a:cubicBezTo>
                <a:close/>
                <a:moveTo>
                  <a:pt x="60" y="140"/>
                </a:moveTo>
                <a:cubicBezTo>
                  <a:pt x="47" y="140"/>
                  <a:pt x="0" y="148"/>
                  <a:pt x="0" y="202"/>
                </a:cubicBezTo>
                <a:cubicBezTo>
                  <a:pt x="0" y="299"/>
                  <a:pt x="0" y="299"/>
                  <a:pt x="0" y="299"/>
                </a:cubicBezTo>
                <a:cubicBezTo>
                  <a:pt x="0" y="354"/>
                  <a:pt x="47" y="360"/>
                  <a:pt x="60" y="360"/>
                </a:cubicBezTo>
                <a:cubicBezTo>
                  <a:pt x="73" y="360"/>
                  <a:pt x="40" y="348"/>
                  <a:pt x="40" y="315"/>
                </a:cubicBezTo>
                <a:cubicBezTo>
                  <a:pt x="40" y="187"/>
                  <a:pt x="40" y="187"/>
                  <a:pt x="40" y="187"/>
                </a:cubicBezTo>
                <a:cubicBezTo>
                  <a:pt x="40" y="152"/>
                  <a:pt x="73" y="140"/>
                  <a:pt x="60" y="14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pPr eaLnBrk="1" hangingPunct="1">
              <a:defRPr/>
            </a:pPr>
            <a:endParaRPr lang="en-US" altLang="zh-CN" sz="1600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55E50CC-3043-412D-A729-05524558BAA4}"/>
              </a:ext>
            </a:extLst>
          </p:cNvPr>
          <p:cNvGrpSpPr/>
          <p:nvPr/>
        </p:nvGrpSpPr>
        <p:grpSpPr>
          <a:xfrm>
            <a:off x="6869303" y="2460596"/>
            <a:ext cx="396000" cy="360000"/>
            <a:chOff x="3701065" y="3235663"/>
            <a:chExt cx="497152" cy="408769"/>
          </a:xfrm>
        </p:grpSpPr>
        <p:sp>
          <p:nvSpPr>
            <p:cNvPr id="276" name="Freeform 133">
              <a:extLst>
                <a:ext uri="{FF2B5EF4-FFF2-40B4-BE49-F238E27FC236}">
                  <a16:creationId xmlns:a16="http://schemas.microsoft.com/office/drawing/2014/main" id="{9E14922B-99D5-4EA4-8629-F1AC3DAF11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28357" y="3383427"/>
              <a:ext cx="92526" cy="96668"/>
            </a:xfrm>
            <a:custGeom>
              <a:avLst/>
              <a:gdLst>
                <a:gd name="T0" fmla="*/ 33 w 34"/>
                <a:gd name="T1" fmla="*/ 11 h 35"/>
                <a:gd name="T2" fmla="*/ 32 w 34"/>
                <a:gd name="T3" fmla="*/ 10 h 35"/>
                <a:gd name="T4" fmla="*/ 28 w 34"/>
                <a:gd name="T5" fmla="*/ 11 h 35"/>
                <a:gd name="T6" fmla="*/ 27 w 34"/>
                <a:gd name="T7" fmla="*/ 11 h 35"/>
                <a:gd name="T8" fmla="*/ 24 w 34"/>
                <a:gd name="T9" fmla="*/ 8 h 35"/>
                <a:gd name="T10" fmla="*/ 25 w 34"/>
                <a:gd name="T11" fmla="*/ 4 h 35"/>
                <a:gd name="T12" fmla="*/ 25 w 34"/>
                <a:gd name="T13" fmla="*/ 2 h 35"/>
                <a:gd name="T14" fmla="*/ 20 w 34"/>
                <a:gd name="T15" fmla="*/ 1 h 35"/>
                <a:gd name="T16" fmla="*/ 18 w 34"/>
                <a:gd name="T17" fmla="*/ 1 h 35"/>
                <a:gd name="T18" fmla="*/ 17 w 34"/>
                <a:gd name="T19" fmla="*/ 5 h 35"/>
                <a:gd name="T20" fmla="*/ 17 w 34"/>
                <a:gd name="T21" fmla="*/ 5 h 35"/>
                <a:gd name="T22" fmla="*/ 12 w 34"/>
                <a:gd name="T23" fmla="*/ 6 h 35"/>
                <a:gd name="T24" fmla="*/ 9 w 34"/>
                <a:gd name="T25" fmla="*/ 3 h 35"/>
                <a:gd name="T26" fmla="*/ 8 w 34"/>
                <a:gd name="T27" fmla="*/ 3 h 35"/>
                <a:gd name="T28" fmla="*/ 4 w 34"/>
                <a:gd name="T29" fmla="*/ 7 h 35"/>
                <a:gd name="T30" fmla="*/ 4 w 34"/>
                <a:gd name="T31" fmla="*/ 9 h 35"/>
                <a:gd name="T32" fmla="*/ 6 w 34"/>
                <a:gd name="T33" fmla="*/ 12 h 35"/>
                <a:gd name="T34" fmla="*/ 6 w 34"/>
                <a:gd name="T35" fmla="*/ 12 h 35"/>
                <a:gd name="T36" fmla="*/ 6 w 34"/>
                <a:gd name="T37" fmla="*/ 14 h 35"/>
                <a:gd name="T38" fmla="*/ 5 w 34"/>
                <a:gd name="T39" fmla="*/ 16 h 35"/>
                <a:gd name="T40" fmla="*/ 1 w 34"/>
                <a:gd name="T41" fmla="*/ 17 h 35"/>
                <a:gd name="T42" fmla="*/ 0 w 34"/>
                <a:gd name="T43" fmla="*/ 19 h 35"/>
                <a:gd name="T44" fmla="*/ 1 w 34"/>
                <a:gd name="T45" fmla="*/ 24 h 35"/>
                <a:gd name="T46" fmla="*/ 3 w 34"/>
                <a:gd name="T47" fmla="*/ 25 h 35"/>
                <a:gd name="T48" fmla="*/ 7 w 34"/>
                <a:gd name="T49" fmla="*/ 24 h 35"/>
                <a:gd name="T50" fmla="*/ 7 w 34"/>
                <a:gd name="T51" fmla="*/ 24 h 35"/>
                <a:gd name="T52" fmla="*/ 10 w 34"/>
                <a:gd name="T53" fmla="*/ 27 h 35"/>
                <a:gd name="T54" fmla="*/ 9 w 34"/>
                <a:gd name="T55" fmla="*/ 31 h 35"/>
                <a:gd name="T56" fmla="*/ 9 w 34"/>
                <a:gd name="T57" fmla="*/ 33 h 35"/>
                <a:gd name="T58" fmla="*/ 14 w 34"/>
                <a:gd name="T59" fmla="*/ 34 h 35"/>
                <a:gd name="T60" fmla="*/ 16 w 34"/>
                <a:gd name="T61" fmla="*/ 34 h 35"/>
                <a:gd name="T62" fmla="*/ 17 w 34"/>
                <a:gd name="T63" fmla="*/ 30 h 35"/>
                <a:gd name="T64" fmla="*/ 17 w 34"/>
                <a:gd name="T65" fmla="*/ 30 h 35"/>
                <a:gd name="T66" fmla="*/ 22 w 34"/>
                <a:gd name="T67" fmla="*/ 29 h 35"/>
                <a:gd name="T68" fmla="*/ 25 w 34"/>
                <a:gd name="T69" fmla="*/ 32 h 35"/>
                <a:gd name="T70" fmla="*/ 26 w 34"/>
                <a:gd name="T71" fmla="*/ 32 h 35"/>
                <a:gd name="T72" fmla="*/ 30 w 34"/>
                <a:gd name="T73" fmla="*/ 28 h 35"/>
                <a:gd name="T74" fmla="*/ 31 w 34"/>
                <a:gd name="T75" fmla="*/ 27 h 35"/>
                <a:gd name="T76" fmla="*/ 28 w 34"/>
                <a:gd name="T77" fmla="*/ 23 h 35"/>
                <a:gd name="T78" fmla="*/ 28 w 34"/>
                <a:gd name="T79" fmla="*/ 23 h 35"/>
                <a:gd name="T80" fmla="*/ 29 w 34"/>
                <a:gd name="T81" fmla="*/ 22 h 35"/>
                <a:gd name="T82" fmla="*/ 29 w 34"/>
                <a:gd name="T83" fmla="*/ 19 h 35"/>
                <a:gd name="T84" fmla="*/ 33 w 34"/>
                <a:gd name="T85" fmla="*/ 18 h 35"/>
                <a:gd name="T86" fmla="*/ 34 w 34"/>
                <a:gd name="T87" fmla="*/ 17 h 35"/>
                <a:gd name="T88" fmla="*/ 33 w 34"/>
                <a:gd name="T89" fmla="*/ 11 h 35"/>
                <a:gd name="T90" fmla="*/ 23 w 34"/>
                <a:gd name="T91" fmla="*/ 19 h 35"/>
                <a:gd name="T92" fmla="*/ 15 w 34"/>
                <a:gd name="T93" fmla="*/ 23 h 35"/>
                <a:gd name="T94" fmla="*/ 12 w 34"/>
                <a:gd name="T95" fmla="*/ 16 h 35"/>
                <a:gd name="T96" fmla="*/ 19 w 34"/>
                <a:gd name="T97" fmla="*/ 12 h 35"/>
                <a:gd name="T98" fmla="*/ 23 w 34"/>
                <a:gd name="T99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" h="35">
                  <a:moveTo>
                    <a:pt x="33" y="11"/>
                  </a:moveTo>
                  <a:cubicBezTo>
                    <a:pt x="33" y="11"/>
                    <a:pt x="32" y="10"/>
                    <a:pt x="32" y="10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7" y="11"/>
                    <a:pt x="27" y="11"/>
                  </a:cubicBezTo>
                  <a:cubicBezTo>
                    <a:pt x="27" y="10"/>
                    <a:pt x="25" y="9"/>
                    <a:pt x="24" y="8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5" y="3"/>
                    <a:pt x="25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0"/>
                    <a:pt x="18" y="1"/>
                    <a:pt x="18" y="1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5"/>
                    <a:pt x="14" y="6"/>
                    <a:pt x="12" y="6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8" y="3"/>
                    <a:pt x="8" y="3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3" y="8"/>
                    <a:pt x="4" y="9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3"/>
                    <a:pt x="6" y="14"/>
                  </a:cubicBezTo>
                  <a:cubicBezTo>
                    <a:pt x="5" y="14"/>
                    <a:pt x="5" y="15"/>
                    <a:pt x="5" y="16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7"/>
                    <a:pt x="0" y="18"/>
                    <a:pt x="0" y="19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2" y="25"/>
                    <a:pt x="3" y="25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8" y="25"/>
                    <a:pt x="9" y="26"/>
                    <a:pt x="10" y="27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8" y="32"/>
                    <a:pt x="9" y="32"/>
                    <a:pt x="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5" y="35"/>
                    <a:pt x="16" y="34"/>
                    <a:pt x="16" y="34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9" y="30"/>
                    <a:pt x="21" y="29"/>
                    <a:pt x="22" y="29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6" y="32"/>
                    <a:pt x="26" y="32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7"/>
                    <a:pt x="31" y="27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3"/>
                    <a:pt x="28" y="22"/>
                    <a:pt x="29" y="22"/>
                  </a:cubicBezTo>
                  <a:cubicBezTo>
                    <a:pt x="29" y="21"/>
                    <a:pt x="29" y="20"/>
                    <a:pt x="29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4" y="17"/>
                  </a:cubicBezTo>
                  <a:lnTo>
                    <a:pt x="33" y="11"/>
                  </a:lnTo>
                  <a:close/>
                  <a:moveTo>
                    <a:pt x="23" y="19"/>
                  </a:moveTo>
                  <a:cubicBezTo>
                    <a:pt x="21" y="23"/>
                    <a:pt x="18" y="24"/>
                    <a:pt x="15" y="23"/>
                  </a:cubicBezTo>
                  <a:cubicBezTo>
                    <a:pt x="12" y="22"/>
                    <a:pt x="11" y="19"/>
                    <a:pt x="12" y="16"/>
                  </a:cubicBezTo>
                  <a:cubicBezTo>
                    <a:pt x="13" y="13"/>
                    <a:pt x="16" y="11"/>
                    <a:pt x="19" y="12"/>
                  </a:cubicBezTo>
                  <a:cubicBezTo>
                    <a:pt x="22" y="13"/>
                    <a:pt x="24" y="16"/>
                    <a:pt x="23" y="1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77" name="Freeform 134">
              <a:extLst>
                <a:ext uri="{FF2B5EF4-FFF2-40B4-BE49-F238E27FC236}">
                  <a16:creationId xmlns:a16="http://schemas.microsoft.com/office/drawing/2014/main" id="{088D239D-2A51-48B4-A1FC-2643A3019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1065" y="3246710"/>
              <a:ext cx="497152" cy="397722"/>
            </a:xfrm>
            <a:custGeom>
              <a:avLst/>
              <a:gdLst>
                <a:gd name="T0" fmla="*/ 180 w 181"/>
                <a:gd name="T1" fmla="*/ 31 h 145"/>
                <a:gd name="T2" fmla="*/ 174 w 181"/>
                <a:gd name="T3" fmla="*/ 28 h 145"/>
                <a:gd name="T4" fmla="*/ 115 w 181"/>
                <a:gd name="T5" fmla="*/ 28 h 145"/>
                <a:gd name="T6" fmla="*/ 115 w 181"/>
                <a:gd name="T7" fmla="*/ 41 h 145"/>
                <a:gd name="T8" fmla="*/ 166 w 181"/>
                <a:gd name="T9" fmla="*/ 41 h 145"/>
                <a:gd name="T10" fmla="*/ 152 w 181"/>
                <a:gd name="T11" fmla="*/ 87 h 145"/>
                <a:gd name="T12" fmla="*/ 152 w 181"/>
                <a:gd name="T13" fmla="*/ 88 h 145"/>
                <a:gd name="T14" fmla="*/ 62 w 181"/>
                <a:gd name="T15" fmla="*/ 88 h 145"/>
                <a:gd name="T16" fmla="*/ 47 w 181"/>
                <a:gd name="T17" fmla="*/ 41 h 145"/>
                <a:gd name="T18" fmla="*/ 65 w 181"/>
                <a:gd name="T19" fmla="*/ 41 h 145"/>
                <a:gd name="T20" fmla="*/ 66 w 181"/>
                <a:gd name="T21" fmla="*/ 28 h 145"/>
                <a:gd name="T22" fmla="*/ 42 w 181"/>
                <a:gd name="T23" fmla="*/ 28 h 145"/>
                <a:gd name="T24" fmla="*/ 36 w 181"/>
                <a:gd name="T25" fmla="*/ 12 h 145"/>
                <a:gd name="T26" fmla="*/ 32 w 181"/>
                <a:gd name="T27" fmla="*/ 8 h 145"/>
                <a:gd name="T28" fmla="*/ 9 w 181"/>
                <a:gd name="T29" fmla="*/ 1 h 145"/>
                <a:gd name="T30" fmla="*/ 1 w 181"/>
                <a:gd name="T31" fmla="*/ 5 h 145"/>
                <a:gd name="T32" fmla="*/ 5 w 181"/>
                <a:gd name="T33" fmla="*/ 14 h 145"/>
                <a:gd name="T34" fmla="*/ 25 w 181"/>
                <a:gd name="T35" fmla="*/ 19 h 145"/>
                <a:gd name="T36" fmla="*/ 50 w 181"/>
                <a:gd name="T37" fmla="*/ 94 h 145"/>
                <a:gd name="T38" fmla="*/ 45 w 181"/>
                <a:gd name="T39" fmla="*/ 111 h 145"/>
                <a:gd name="T40" fmla="*/ 32 w 181"/>
                <a:gd name="T41" fmla="*/ 128 h 145"/>
                <a:gd name="T42" fmla="*/ 49 w 181"/>
                <a:gd name="T43" fmla="*/ 145 h 145"/>
                <a:gd name="T44" fmla="*/ 65 w 181"/>
                <a:gd name="T45" fmla="*/ 134 h 145"/>
                <a:gd name="T46" fmla="*/ 118 w 181"/>
                <a:gd name="T47" fmla="*/ 134 h 145"/>
                <a:gd name="T48" fmla="*/ 134 w 181"/>
                <a:gd name="T49" fmla="*/ 145 h 145"/>
                <a:gd name="T50" fmla="*/ 151 w 181"/>
                <a:gd name="T51" fmla="*/ 128 h 145"/>
                <a:gd name="T52" fmla="*/ 134 w 181"/>
                <a:gd name="T53" fmla="*/ 111 h 145"/>
                <a:gd name="T54" fmla="*/ 118 w 181"/>
                <a:gd name="T55" fmla="*/ 121 h 145"/>
                <a:gd name="T56" fmla="*/ 65 w 181"/>
                <a:gd name="T57" fmla="*/ 121 h 145"/>
                <a:gd name="T58" fmla="*/ 58 w 181"/>
                <a:gd name="T59" fmla="*/ 113 h 145"/>
                <a:gd name="T60" fmla="*/ 62 w 181"/>
                <a:gd name="T61" fmla="*/ 101 h 145"/>
                <a:gd name="T62" fmla="*/ 153 w 181"/>
                <a:gd name="T63" fmla="*/ 101 h 145"/>
                <a:gd name="T64" fmla="*/ 165 w 181"/>
                <a:gd name="T65" fmla="*/ 90 h 145"/>
                <a:gd name="T66" fmla="*/ 181 w 181"/>
                <a:gd name="T67" fmla="*/ 37 h 145"/>
                <a:gd name="T68" fmla="*/ 180 w 181"/>
                <a:gd name="T69" fmla="*/ 3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1" h="145">
                  <a:moveTo>
                    <a:pt x="180" y="31"/>
                  </a:moveTo>
                  <a:cubicBezTo>
                    <a:pt x="178" y="29"/>
                    <a:pt x="176" y="28"/>
                    <a:pt x="174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6" y="33"/>
                    <a:pt x="116" y="37"/>
                    <a:pt x="115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52" y="87"/>
                    <a:pt x="152" y="87"/>
                    <a:pt x="152" y="87"/>
                  </a:cubicBezTo>
                  <a:cubicBezTo>
                    <a:pt x="152" y="87"/>
                    <a:pt x="152" y="88"/>
                    <a:pt x="152" y="88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4" y="37"/>
                    <a:pt x="64" y="33"/>
                    <a:pt x="66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0"/>
                    <a:pt x="34" y="8"/>
                    <a:pt x="32" y="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5" y="0"/>
                    <a:pt x="2" y="2"/>
                    <a:pt x="1" y="5"/>
                  </a:cubicBezTo>
                  <a:cubicBezTo>
                    <a:pt x="0" y="9"/>
                    <a:pt x="2" y="13"/>
                    <a:pt x="5" y="14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50" y="94"/>
                    <a:pt x="50" y="94"/>
                    <a:pt x="50" y="94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38" y="113"/>
                    <a:pt x="32" y="120"/>
                    <a:pt x="32" y="128"/>
                  </a:cubicBezTo>
                  <a:cubicBezTo>
                    <a:pt x="32" y="137"/>
                    <a:pt x="40" y="145"/>
                    <a:pt x="49" y="145"/>
                  </a:cubicBezTo>
                  <a:cubicBezTo>
                    <a:pt x="56" y="145"/>
                    <a:pt x="63" y="141"/>
                    <a:pt x="65" y="134"/>
                  </a:cubicBezTo>
                  <a:cubicBezTo>
                    <a:pt x="118" y="134"/>
                    <a:pt x="118" y="134"/>
                    <a:pt x="118" y="134"/>
                  </a:cubicBezTo>
                  <a:cubicBezTo>
                    <a:pt x="121" y="141"/>
                    <a:pt x="127" y="145"/>
                    <a:pt x="134" y="145"/>
                  </a:cubicBezTo>
                  <a:cubicBezTo>
                    <a:pt x="144" y="145"/>
                    <a:pt x="151" y="137"/>
                    <a:pt x="151" y="128"/>
                  </a:cubicBezTo>
                  <a:cubicBezTo>
                    <a:pt x="151" y="118"/>
                    <a:pt x="144" y="111"/>
                    <a:pt x="134" y="111"/>
                  </a:cubicBezTo>
                  <a:cubicBezTo>
                    <a:pt x="127" y="111"/>
                    <a:pt x="121" y="115"/>
                    <a:pt x="118" y="121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4" y="118"/>
                    <a:pt x="61" y="115"/>
                    <a:pt x="58" y="11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153" y="101"/>
                    <a:pt x="153" y="101"/>
                    <a:pt x="153" y="101"/>
                  </a:cubicBezTo>
                  <a:cubicBezTo>
                    <a:pt x="160" y="101"/>
                    <a:pt x="165" y="96"/>
                    <a:pt x="165" y="90"/>
                  </a:cubicBezTo>
                  <a:cubicBezTo>
                    <a:pt x="181" y="37"/>
                    <a:pt x="181" y="37"/>
                    <a:pt x="181" y="37"/>
                  </a:cubicBezTo>
                  <a:cubicBezTo>
                    <a:pt x="181" y="35"/>
                    <a:pt x="181" y="33"/>
                    <a:pt x="180" y="3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78" name="Freeform 135">
              <a:extLst>
                <a:ext uri="{FF2B5EF4-FFF2-40B4-BE49-F238E27FC236}">
                  <a16:creationId xmlns:a16="http://schemas.microsoft.com/office/drawing/2014/main" id="{555F99EB-937C-4BA3-AE84-E65216FEC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6831" y="3301950"/>
              <a:ext cx="82859" cy="84240"/>
            </a:xfrm>
            <a:custGeom>
              <a:avLst/>
              <a:gdLst>
                <a:gd name="T0" fmla="*/ 25 w 30"/>
                <a:gd name="T1" fmla="*/ 6 h 31"/>
                <a:gd name="T2" fmla="*/ 25 w 30"/>
                <a:gd name="T3" fmla="*/ 25 h 31"/>
                <a:gd name="T4" fmla="*/ 6 w 30"/>
                <a:gd name="T5" fmla="*/ 26 h 31"/>
                <a:gd name="T6" fmla="*/ 5 w 30"/>
                <a:gd name="T7" fmla="*/ 6 h 31"/>
                <a:gd name="T8" fmla="*/ 25 w 30"/>
                <a:gd name="T9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25" y="6"/>
                  </a:moveTo>
                  <a:cubicBezTo>
                    <a:pt x="30" y="11"/>
                    <a:pt x="30" y="20"/>
                    <a:pt x="25" y="25"/>
                  </a:cubicBezTo>
                  <a:cubicBezTo>
                    <a:pt x="20" y="31"/>
                    <a:pt x="11" y="31"/>
                    <a:pt x="6" y="26"/>
                  </a:cubicBezTo>
                  <a:cubicBezTo>
                    <a:pt x="0" y="21"/>
                    <a:pt x="0" y="12"/>
                    <a:pt x="5" y="6"/>
                  </a:cubicBezTo>
                  <a:cubicBezTo>
                    <a:pt x="10" y="1"/>
                    <a:pt x="19" y="0"/>
                    <a:pt x="25" y="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79" name="Freeform 136">
              <a:extLst>
                <a:ext uri="{FF2B5EF4-FFF2-40B4-BE49-F238E27FC236}">
                  <a16:creationId xmlns:a16="http://schemas.microsoft.com/office/drawing/2014/main" id="{053C668E-9BCD-4DCD-BC5B-07576CFF4B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39163" y="3235663"/>
              <a:ext cx="219575" cy="219576"/>
            </a:xfrm>
            <a:custGeom>
              <a:avLst/>
              <a:gdLst>
                <a:gd name="T0" fmla="*/ 70 w 80"/>
                <a:gd name="T1" fmla="*/ 14 h 80"/>
                <a:gd name="T2" fmla="*/ 65 w 80"/>
                <a:gd name="T3" fmla="*/ 9 h 80"/>
                <a:gd name="T4" fmla="*/ 55 w 80"/>
                <a:gd name="T5" fmla="*/ 11 h 80"/>
                <a:gd name="T6" fmla="*/ 53 w 80"/>
                <a:gd name="T7" fmla="*/ 2 h 80"/>
                <a:gd name="T8" fmla="*/ 46 w 80"/>
                <a:gd name="T9" fmla="*/ 1 h 80"/>
                <a:gd name="T10" fmla="*/ 38 w 80"/>
                <a:gd name="T11" fmla="*/ 7 h 80"/>
                <a:gd name="T12" fmla="*/ 33 w 80"/>
                <a:gd name="T13" fmla="*/ 1 h 80"/>
                <a:gd name="T14" fmla="*/ 26 w 80"/>
                <a:gd name="T15" fmla="*/ 3 h 80"/>
                <a:gd name="T16" fmla="*/ 22 w 80"/>
                <a:gd name="T17" fmla="*/ 12 h 80"/>
                <a:gd name="T18" fmla="*/ 14 w 80"/>
                <a:gd name="T19" fmla="*/ 10 h 80"/>
                <a:gd name="T20" fmla="*/ 9 w 80"/>
                <a:gd name="T21" fmla="*/ 15 h 80"/>
                <a:gd name="T22" fmla="*/ 11 w 80"/>
                <a:gd name="T23" fmla="*/ 25 h 80"/>
                <a:gd name="T24" fmla="*/ 3 w 80"/>
                <a:gd name="T25" fmla="*/ 27 h 80"/>
                <a:gd name="T26" fmla="*/ 1 w 80"/>
                <a:gd name="T27" fmla="*/ 34 h 80"/>
                <a:gd name="T28" fmla="*/ 7 w 80"/>
                <a:gd name="T29" fmla="*/ 42 h 80"/>
                <a:gd name="T30" fmla="*/ 1 w 80"/>
                <a:gd name="T31" fmla="*/ 47 h 80"/>
                <a:gd name="T32" fmla="*/ 3 w 80"/>
                <a:gd name="T33" fmla="*/ 54 h 80"/>
                <a:gd name="T34" fmla="*/ 13 w 80"/>
                <a:gd name="T35" fmla="*/ 58 h 80"/>
                <a:gd name="T36" fmla="*/ 10 w 80"/>
                <a:gd name="T37" fmla="*/ 66 h 80"/>
                <a:gd name="T38" fmla="*/ 15 w 80"/>
                <a:gd name="T39" fmla="*/ 71 h 80"/>
                <a:gd name="T40" fmla="*/ 25 w 80"/>
                <a:gd name="T41" fmla="*/ 69 h 80"/>
                <a:gd name="T42" fmla="*/ 27 w 80"/>
                <a:gd name="T43" fmla="*/ 77 h 80"/>
                <a:gd name="T44" fmla="*/ 34 w 80"/>
                <a:gd name="T45" fmla="*/ 79 h 80"/>
                <a:gd name="T46" fmla="*/ 42 w 80"/>
                <a:gd name="T47" fmla="*/ 73 h 80"/>
                <a:gd name="T48" fmla="*/ 47 w 80"/>
                <a:gd name="T49" fmla="*/ 79 h 80"/>
                <a:gd name="T50" fmla="*/ 55 w 80"/>
                <a:gd name="T51" fmla="*/ 77 h 80"/>
                <a:gd name="T52" fmla="*/ 58 w 80"/>
                <a:gd name="T53" fmla="*/ 67 h 80"/>
                <a:gd name="T54" fmla="*/ 66 w 80"/>
                <a:gd name="T55" fmla="*/ 70 h 80"/>
                <a:gd name="T56" fmla="*/ 71 w 80"/>
                <a:gd name="T57" fmla="*/ 65 h 80"/>
                <a:gd name="T58" fmla="*/ 70 w 80"/>
                <a:gd name="T59" fmla="*/ 55 h 80"/>
                <a:gd name="T60" fmla="*/ 78 w 80"/>
                <a:gd name="T61" fmla="*/ 53 h 80"/>
                <a:gd name="T62" fmla="*/ 79 w 80"/>
                <a:gd name="T63" fmla="*/ 46 h 80"/>
                <a:gd name="T64" fmla="*/ 73 w 80"/>
                <a:gd name="T65" fmla="*/ 38 h 80"/>
                <a:gd name="T66" fmla="*/ 79 w 80"/>
                <a:gd name="T67" fmla="*/ 33 h 80"/>
                <a:gd name="T68" fmla="*/ 77 w 80"/>
                <a:gd name="T69" fmla="*/ 25 h 80"/>
                <a:gd name="T70" fmla="*/ 67 w 80"/>
                <a:gd name="T71" fmla="*/ 22 h 80"/>
                <a:gd name="T72" fmla="*/ 57 w 80"/>
                <a:gd name="T73" fmla="*/ 56 h 80"/>
                <a:gd name="T74" fmla="*/ 23 w 80"/>
                <a:gd name="T75" fmla="*/ 24 h 80"/>
                <a:gd name="T76" fmla="*/ 57 w 80"/>
                <a:gd name="T77" fmla="*/ 5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0" h="80">
                  <a:moveTo>
                    <a:pt x="72" y="15"/>
                  </a:moveTo>
                  <a:cubicBezTo>
                    <a:pt x="70" y="14"/>
                    <a:pt x="70" y="14"/>
                    <a:pt x="70" y="14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8" y="12"/>
                    <a:pt x="56" y="11"/>
                    <a:pt x="55" y="11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2" y="7"/>
                    <a:pt x="40" y="7"/>
                    <a:pt x="38" y="7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5" y="10"/>
                    <a:pt x="23" y="11"/>
                    <a:pt x="22" y="12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2"/>
                    <a:pt x="11" y="24"/>
                    <a:pt x="11" y="25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38"/>
                    <a:pt x="7" y="40"/>
                    <a:pt x="7" y="42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7"/>
                    <a:pt x="1" y="47"/>
                    <a:pt x="1" y="47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5"/>
                    <a:pt x="12" y="56"/>
                    <a:pt x="13" y="58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21" y="66"/>
                    <a:pt x="21" y="66"/>
                    <a:pt x="21" y="66"/>
                  </a:cubicBezTo>
                  <a:cubicBezTo>
                    <a:pt x="22" y="67"/>
                    <a:pt x="24" y="68"/>
                    <a:pt x="25" y="69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4" y="79"/>
                    <a:pt x="34" y="79"/>
                    <a:pt x="34" y="79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9" y="73"/>
                    <a:pt x="40" y="73"/>
                    <a:pt x="42" y="7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53" y="77"/>
                    <a:pt x="53" y="77"/>
                    <a:pt x="53" y="77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5" y="69"/>
                    <a:pt x="57" y="68"/>
                    <a:pt x="58" y="67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66" y="70"/>
                    <a:pt x="66" y="70"/>
                    <a:pt x="66" y="70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68" y="58"/>
                    <a:pt x="69" y="56"/>
                    <a:pt x="70" y="55"/>
                  </a:cubicBezTo>
                  <a:cubicBezTo>
                    <a:pt x="77" y="55"/>
                    <a:pt x="77" y="55"/>
                    <a:pt x="77" y="55"/>
                  </a:cubicBezTo>
                  <a:cubicBezTo>
                    <a:pt x="78" y="53"/>
                    <a:pt x="78" y="53"/>
                    <a:pt x="78" y="53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73" y="43"/>
                    <a:pt x="73" y="43"/>
                    <a:pt x="73" y="43"/>
                  </a:cubicBezTo>
                  <a:cubicBezTo>
                    <a:pt x="73" y="41"/>
                    <a:pt x="73" y="40"/>
                    <a:pt x="73" y="38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69" y="25"/>
                    <a:pt x="68" y="23"/>
                    <a:pt x="67" y="22"/>
                  </a:cubicBezTo>
                  <a:lnTo>
                    <a:pt x="72" y="15"/>
                  </a:lnTo>
                  <a:close/>
                  <a:moveTo>
                    <a:pt x="57" y="56"/>
                  </a:moveTo>
                  <a:cubicBezTo>
                    <a:pt x="48" y="65"/>
                    <a:pt x="34" y="65"/>
                    <a:pt x="24" y="56"/>
                  </a:cubicBezTo>
                  <a:cubicBezTo>
                    <a:pt x="15" y="48"/>
                    <a:pt x="15" y="33"/>
                    <a:pt x="23" y="24"/>
                  </a:cubicBezTo>
                  <a:cubicBezTo>
                    <a:pt x="32" y="15"/>
                    <a:pt x="46" y="14"/>
                    <a:pt x="56" y="23"/>
                  </a:cubicBezTo>
                  <a:cubicBezTo>
                    <a:pt x="65" y="32"/>
                    <a:pt x="66" y="47"/>
                    <a:pt x="57" y="5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628863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0325699" y="466141"/>
            <a:ext cx="16121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>
            <a:fillRect/>
          </a:stretch>
        </p:blipFill>
        <p:spPr>
          <a:xfrm>
            <a:off x="497840" y="421641"/>
            <a:ext cx="4124960" cy="906276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8067413" y="602340"/>
            <a:ext cx="2395207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265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Contents</a:t>
            </a:r>
            <a:endParaRPr lang="zh-CN" altLang="en-US" sz="4265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9AE6E56-8D64-4084-8DEA-18DFF3B62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8328" y="3026988"/>
            <a:ext cx="5895343" cy="261541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504FA8-7AEF-4D3E-8D5D-DB88ECA0E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浙江移动</a:t>
            </a:r>
            <a:r>
              <a:rPr lang="en-US" altLang="zh-CN" dirty="0"/>
              <a:t>5G</a:t>
            </a:r>
            <a:r>
              <a:rPr lang="zh-CN" altLang="en-US" dirty="0"/>
              <a:t>安全工作全景视图</a:t>
            </a:r>
          </a:p>
        </p:txBody>
      </p:sp>
      <p:sp>
        <p:nvSpPr>
          <p:cNvPr id="37" name="97219742">
            <a:extLst>
              <a:ext uri="{FF2B5EF4-FFF2-40B4-BE49-F238E27FC236}">
                <a16:creationId xmlns:a16="http://schemas.microsoft.com/office/drawing/2014/main" id="{F0A1D182-EFE5-41AD-AA1B-56EE5A238393}"/>
              </a:ext>
            </a:extLst>
          </p:cNvPr>
          <p:cNvSpPr/>
          <p:nvPr/>
        </p:nvSpPr>
        <p:spPr bwMode="auto">
          <a:xfrm>
            <a:off x="156756" y="1068858"/>
            <a:ext cx="1022652" cy="4911129"/>
          </a:xfrm>
          <a:prstGeom prst="roundRect">
            <a:avLst>
              <a:gd name="adj" fmla="val 9856"/>
            </a:avLst>
          </a:prstGeom>
          <a:solidFill>
            <a:schemeClr val="accent1">
              <a:lumMod val="75000"/>
            </a:schemeClr>
          </a:solidFill>
          <a:ln w="19050">
            <a:solidFill>
              <a:schemeClr val="bg1"/>
            </a:solidFill>
          </a:ln>
          <a:effectLst/>
        </p:spPr>
        <p:txBody>
          <a:bodyPr lIns="0" tIns="0" rIns="0" bIns="0" anchor="ctr"/>
          <a:lstStyle/>
          <a:p>
            <a:pPr algn="ctr" defTabSz="863600">
              <a:lnSpc>
                <a:spcPct val="150000"/>
              </a:lnSpc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浙江移动</a:t>
            </a:r>
            <a:r>
              <a:rPr lang="en-US" altLang="zh-CN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</a:p>
          <a:p>
            <a:pPr algn="ctr" defTabSz="863600">
              <a:lnSpc>
                <a:spcPct val="150000"/>
              </a:lnSpc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安全主要工作</a:t>
            </a:r>
          </a:p>
        </p:txBody>
      </p:sp>
      <p:sp>
        <p:nvSpPr>
          <p:cNvPr id="38" name="矩形: 圆角 6">
            <a:extLst>
              <a:ext uri="{FF2B5EF4-FFF2-40B4-BE49-F238E27FC236}">
                <a16:creationId xmlns:a16="http://schemas.microsoft.com/office/drawing/2014/main" id="{16365856-E8E1-40BF-8B53-E4F33193154F}"/>
              </a:ext>
            </a:extLst>
          </p:cNvPr>
          <p:cNvSpPr/>
          <p:nvPr/>
        </p:nvSpPr>
        <p:spPr>
          <a:xfrm>
            <a:off x="1245707" y="1068858"/>
            <a:ext cx="2582240" cy="720000"/>
          </a:xfrm>
          <a:prstGeom prst="roundRect">
            <a:avLst>
              <a:gd name="adj" fmla="val 9792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加强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安全风险管控</a:t>
            </a:r>
          </a:p>
        </p:txBody>
      </p:sp>
      <p:sp>
        <p:nvSpPr>
          <p:cNvPr id="40" name="矩形: 圆角 12">
            <a:extLst>
              <a:ext uri="{FF2B5EF4-FFF2-40B4-BE49-F238E27FC236}">
                <a16:creationId xmlns:a16="http://schemas.microsoft.com/office/drawing/2014/main" id="{3111CDB5-AE74-4DC9-94E7-6F5E5022B41A}"/>
              </a:ext>
            </a:extLst>
          </p:cNvPr>
          <p:cNvSpPr/>
          <p:nvPr/>
        </p:nvSpPr>
        <p:spPr>
          <a:xfrm>
            <a:off x="1245709" y="1846055"/>
            <a:ext cx="2582240" cy="1404309"/>
          </a:xfrm>
          <a:prstGeom prst="roundRect">
            <a:avLst>
              <a:gd name="adj" fmla="val 6515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完善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安全管理规范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新的风险问题，对标现行网络安全管理制度，补充完善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安全基线、检测、运维规范与要求。</a:t>
            </a:r>
          </a:p>
        </p:txBody>
      </p:sp>
      <p:sp>
        <p:nvSpPr>
          <p:cNvPr id="43" name="矩形: 圆角 8">
            <a:extLst>
              <a:ext uri="{FF2B5EF4-FFF2-40B4-BE49-F238E27FC236}">
                <a16:creationId xmlns:a16="http://schemas.microsoft.com/office/drawing/2014/main" id="{DC0CEC2C-C979-4003-AED8-641B2FA08E74}"/>
              </a:ext>
            </a:extLst>
          </p:cNvPr>
          <p:cNvSpPr/>
          <p:nvPr/>
        </p:nvSpPr>
        <p:spPr>
          <a:xfrm>
            <a:off x="9383180" y="1068858"/>
            <a:ext cx="2647352" cy="720000"/>
          </a:xfrm>
          <a:prstGeom prst="roundRect">
            <a:avLst>
              <a:gd name="adj" fmla="val 8810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推进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安全服务输出</a:t>
            </a:r>
          </a:p>
        </p:txBody>
      </p:sp>
      <p:sp>
        <p:nvSpPr>
          <p:cNvPr id="44" name="矩形: 圆角 17">
            <a:extLst>
              <a:ext uri="{FF2B5EF4-FFF2-40B4-BE49-F238E27FC236}">
                <a16:creationId xmlns:a16="http://schemas.microsoft.com/office/drawing/2014/main" id="{A3B98828-656D-4E24-8102-4C98F96DF60C}"/>
              </a:ext>
            </a:extLst>
          </p:cNvPr>
          <p:cNvSpPr/>
          <p:nvPr/>
        </p:nvSpPr>
        <p:spPr>
          <a:xfrm>
            <a:off x="9383180" y="1846056"/>
            <a:ext cx="2647352" cy="2011072"/>
          </a:xfrm>
          <a:prstGeom prst="roundRect">
            <a:avLst>
              <a:gd name="adj" fmla="val 5276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研究面向垂直行业安全服务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研究分析垂直行业应用的各种新特征，以及差异化安全需求。</a:t>
            </a:r>
          </a:p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开展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安全服务开放架构研究，构建服务化安全功能，满足垂直行业不同安全需求。</a:t>
            </a:r>
          </a:p>
        </p:txBody>
      </p:sp>
      <p:sp>
        <p:nvSpPr>
          <p:cNvPr id="45" name="矩形: 圆角 18">
            <a:extLst>
              <a:ext uri="{FF2B5EF4-FFF2-40B4-BE49-F238E27FC236}">
                <a16:creationId xmlns:a16="http://schemas.microsoft.com/office/drawing/2014/main" id="{4E4A0768-06BF-478F-A669-8401BF0F1776}"/>
              </a:ext>
            </a:extLst>
          </p:cNvPr>
          <p:cNvSpPr/>
          <p:nvPr/>
        </p:nvSpPr>
        <p:spPr>
          <a:xfrm>
            <a:off x="9383180" y="3970091"/>
            <a:ext cx="2647352" cy="2011071"/>
          </a:xfrm>
          <a:prstGeom prst="roundRect">
            <a:avLst>
              <a:gd name="adj" fmla="val 5276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试点安全服务输出</a:t>
            </a:r>
          </a:p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开展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网络安全通用能力和专属能力两类能力的试点，包括：面向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政企用户的网络安全通用能力平台、基于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MEC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安全服务试点等。</a:t>
            </a:r>
          </a:p>
        </p:txBody>
      </p:sp>
      <p:sp>
        <p:nvSpPr>
          <p:cNvPr id="48" name="矩形: 圆角 7">
            <a:extLst>
              <a:ext uri="{FF2B5EF4-FFF2-40B4-BE49-F238E27FC236}">
                <a16:creationId xmlns:a16="http://schemas.microsoft.com/office/drawing/2014/main" id="{11F01DF2-CB84-475B-9CE3-3B9CA4F76895}"/>
              </a:ext>
            </a:extLst>
          </p:cNvPr>
          <p:cNvSpPr/>
          <p:nvPr/>
        </p:nvSpPr>
        <p:spPr>
          <a:xfrm>
            <a:off x="6357018" y="1068858"/>
            <a:ext cx="2941977" cy="720000"/>
          </a:xfrm>
          <a:prstGeom prst="roundRect">
            <a:avLst>
              <a:gd name="adj" fmla="val 8810"/>
            </a:avLst>
          </a:prstGeom>
          <a:solidFill>
            <a:srgbClr val="00B05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锤炼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安全运维和防护手段</a:t>
            </a:r>
          </a:p>
        </p:txBody>
      </p:sp>
      <p:sp>
        <p:nvSpPr>
          <p:cNvPr id="49" name="矩形: 圆角 23">
            <a:extLst>
              <a:ext uri="{FF2B5EF4-FFF2-40B4-BE49-F238E27FC236}">
                <a16:creationId xmlns:a16="http://schemas.microsoft.com/office/drawing/2014/main" id="{41BC964D-D5A1-4A94-A0FE-BD3BDF3471D2}"/>
              </a:ext>
            </a:extLst>
          </p:cNvPr>
          <p:cNvSpPr/>
          <p:nvPr/>
        </p:nvSpPr>
        <p:spPr>
          <a:xfrm>
            <a:off x="6357018" y="1846056"/>
            <a:ext cx="2941977" cy="1474636"/>
          </a:xfrm>
          <a:prstGeom prst="roundRect">
            <a:avLst>
              <a:gd name="adj" fmla="val 4562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完善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安全运维手段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构建符合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网络特性和安全需求的安全运维体系，建立安全威胁监测、脆弱性评估、风险防护、应急处置等手段。</a:t>
            </a:r>
          </a:p>
        </p:txBody>
      </p:sp>
      <p:sp>
        <p:nvSpPr>
          <p:cNvPr id="50" name="矩形: 圆角 24">
            <a:extLst>
              <a:ext uri="{FF2B5EF4-FFF2-40B4-BE49-F238E27FC236}">
                <a16:creationId xmlns:a16="http://schemas.microsoft.com/office/drawing/2014/main" id="{C7112620-5BD0-4A27-9373-9EB6A3A1CD9D}"/>
              </a:ext>
            </a:extLst>
          </p:cNvPr>
          <p:cNvSpPr/>
          <p:nvPr/>
        </p:nvSpPr>
        <p:spPr>
          <a:xfrm>
            <a:off x="6357018" y="3429001"/>
            <a:ext cx="2941977" cy="2552162"/>
          </a:xfrm>
          <a:prstGeom prst="roundRect">
            <a:avLst>
              <a:gd name="adj" fmla="val 4562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安全防护能力</a:t>
            </a:r>
          </a:p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开展基于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IPDRR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安全中台研究。</a:t>
            </a:r>
          </a:p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开展面向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新特性的安全技术研究，如：基于大连接的网络威胁监测、基于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的网络调度能力等。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成立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安全联合攻关小组，开展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安全技术研究。</a:t>
            </a:r>
          </a:p>
        </p:txBody>
      </p:sp>
      <p:sp>
        <p:nvSpPr>
          <p:cNvPr id="54" name="矩形: 圆角 27">
            <a:extLst>
              <a:ext uri="{FF2B5EF4-FFF2-40B4-BE49-F238E27FC236}">
                <a16:creationId xmlns:a16="http://schemas.microsoft.com/office/drawing/2014/main" id="{A7896E01-0CCD-40A4-AFEE-14A0AB1F0F49}"/>
              </a:ext>
            </a:extLst>
          </p:cNvPr>
          <p:cNvSpPr/>
          <p:nvPr/>
        </p:nvSpPr>
        <p:spPr>
          <a:xfrm>
            <a:off x="1245707" y="4935988"/>
            <a:ext cx="2582240" cy="1044000"/>
          </a:xfrm>
          <a:prstGeom prst="roundRect">
            <a:avLst>
              <a:gd name="adj" fmla="val 6515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开展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网络安全验收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遵循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风险评估方案和规范，开展现网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试验网安全验收。</a:t>
            </a:r>
          </a:p>
        </p:txBody>
      </p:sp>
      <p:sp>
        <p:nvSpPr>
          <p:cNvPr id="14" name="矩形: 圆角 6">
            <a:extLst>
              <a:ext uri="{FF2B5EF4-FFF2-40B4-BE49-F238E27FC236}">
                <a16:creationId xmlns:a16="http://schemas.microsoft.com/office/drawing/2014/main" id="{16365856-E8E1-40BF-8B53-E4F33193154F}"/>
              </a:ext>
            </a:extLst>
          </p:cNvPr>
          <p:cNvSpPr/>
          <p:nvPr/>
        </p:nvSpPr>
        <p:spPr>
          <a:xfrm>
            <a:off x="3909393" y="1068858"/>
            <a:ext cx="2372904" cy="720000"/>
          </a:xfrm>
          <a:prstGeom prst="roundRect">
            <a:avLst>
              <a:gd name="adj" fmla="val 9792"/>
            </a:avLst>
          </a:prstGeom>
          <a:solidFill>
            <a:srgbClr val="0070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完善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安全技术与功能</a:t>
            </a:r>
          </a:p>
        </p:txBody>
      </p:sp>
      <p:sp>
        <p:nvSpPr>
          <p:cNvPr id="15" name="矩形: 圆角 11">
            <a:extLst>
              <a:ext uri="{FF2B5EF4-FFF2-40B4-BE49-F238E27FC236}">
                <a16:creationId xmlns:a16="http://schemas.microsoft.com/office/drawing/2014/main" id="{56A3EB06-3D57-4F09-90B2-F75F4B0D55D7}"/>
              </a:ext>
            </a:extLst>
          </p:cNvPr>
          <p:cNvSpPr/>
          <p:nvPr/>
        </p:nvSpPr>
        <p:spPr>
          <a:xfrm>
            <a:off x="3916851" y="1846055"/>
            <a:ext cx="828000" cy="1169812"/>
          </a:xfrm>
          <a:prstGeom prst="roundRect">
            <a:avLst>
              <a:gd name="adj" fmla="val 6515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eMBB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场景安全功能完善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: 圆角 12">
            <a:extLst>
              <a:ext uri="{FF2B5EF4-FFF2-40B4-BE49-F238E27FC236}">
                <a16:creationId xmlns:a16="http://schemas.microsoft.com/office/drawing/2014/main" id="{3111CDB5-AE74-4DC9-94E7-6F5E5022B41A}"/>
              </a:ext>
            </a:extLst>
          </p:cNvPr>
          <p:cNvSpPr/>
          <p:nvPr/>
        </p:nvSpPr>
        <p:spPr>
          <a:xfrm>
            <a:off x="3916852" y="3116559"/>
            <a:ext cx="827999" cy="1368000"/>
          </a:xfrm>
          <a:prstGeom prst="roundRect">
            <a:avLst>
              <a:gd name="adj" fmla="val 6515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mMTC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场景安全功能完善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: 圆角 27">
            <a:extLst>
              <a:ext uri="{FF2B5EF4-FFF2-40B4-BE49-F238E27FC236}">
                <a16:creationId xmlns:a16="http://schemas.microsoft.com/office/drawing/2014/main" id="{A7896E01-0CCD-40A4-AFEE-14A0AB1F0F49}"/>
              </a:ext>
            </a:extLst>
          </p:cNvPr>
          <p:cNvSpPr/>
          <p:nvPr/>
        </p:nvSpPr>
        <p:spPr>
          <a:xfrm>
            <a:off x="3916852" y="4585252"/>
            <a:ext cx="827999" cy="1395910"/>
          </a:xfrm>
          <a:prstGeom prst="roundRect">
            <a:avLst>
              <a:gd name="adj" fmla="val 6515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uRLLC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场景安全功能完善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: 圆角 11">
            <a:extLst>
              <a:ext uri="{FF2B5EF4-FFF2-40B4-BE49-F238E27FC236}">
                <a16:creationId xmlns:a16="http://schemas.microsoft.com/office/drawing/2014/main" id="{56A3EB06-3D57-4F09-90B2-F75F4B0D55D7}"/>
              </a:ext>
            </a:extLst>
          </p:cNvPr>
          <p:cNvSpPr/>
          <p:nvPr/>
        </p:nvSpPr>
        <p:spPr>
          <a:xfrm>
            <a:off x="4848765" y="1846055"/>
            <a:ext cx="1424067" cy="1169812"/>
          </a:xfrm>
          <a:prstGeom prst="roundRect">
            <a:avLst>
              <a:gd name="adj" fmla="val 6515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应用场景支撑技术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网络切片技术功能完善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: 圆角 12">
            <a:extLst>
              <a:ext uri="{FF2B5EF4-FFF2-40B4-BE49-F238E27FC236}">
                <a16:creationId xmlns:a16="http://schemas.microsoft.com/office/drawing/2014/main" id="{3111CDB5-AE74-4DC9-94E7-6F5E5022B41A}"/>
              </a:ext>
            </a:extLst>
          </p:cNvPr>
          <p:cNvSpPr/>
          <p:nvPr/>
        </p:nvSpPr>
        <p:spPr>
          <a:xfrm>
            <a:off x="4853440" y="3116559"/>
            <a:ext cx="1424067" cy="1368000"/>
          </a:xfrm>
          <a:prstGeom prst="roundRect">
            <a:avLst>
              <a:gd name="adj" fmla="val 6515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应用场景支撑技术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SDN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技术功能完善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: 圆角 27">
            <a:extLst>
              <a:ext uri="{FF2B5EF4-FFF2-40B4-BE49-F238E27FC236}">
                <a16:creationId xmlns:a16="http://schemas.microsoft.com/office/drawing/2014/main" id="{A7896E01-0CCD-40A4-AFEE-14A0AB1F0F49}"/>
              </a:ext>
            </a:extLst>
          </p:cNvPr>
          <p:cNvSpPr/>
          <p:nvPr/>
        </p:nvSpPr>
        <p:spPr>
          <a:xfrm>
            <a:off x="4853440" y="4585252"/>
            <a:ext cx="1424067" cy="1395910"/>
          </a:xfrm>
          <a:prstGeom prst="roundRect">
            <a:avLst>
              <a:gd name="adj" fmla="val 6515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应用场景支撑技术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NFV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技术功能完善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: 圆角 11">
            <a:extLst>
              <a:ext uri="{FF2B5EF4-FFF2-40B4-BE49-F238E27FC236}">
                <a16:creationId xmlns:a16="http://schemas.microsoft.com/office/drawing/2014/main" id="{491837B6-CA59-4BAD-A659-1671F393EA70}"/>
              </a:ext>
            </a:extLst>
          </p:cNvPr>
          <p:cNvSpPr/>
          <p:nvPr/>
        </p:nvSpPr>
        <p:spPr>
          <a:xfrm>
            <a:off x="1249983" y="3355858"/>
            <a:ext cx="2582240" cy="1474636"/>
          </a:xfrm>
          <a:prstGeom prst="roundRect">
            <a:avLst>
              <a:gd name="adj" fmla="val 6515"/>
            </a:avLst>
          </a:prstGeom>
          <a:solidFill>
            <a:schemeClr val="accent3">
              <a:lumMod val="20000"/>
              <a:lumOff val="80000"/>
              <a:alpha val="2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开展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安全风险评估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 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网络架构分析可能存在的安全风险，基于浙江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试验网开展风险评估，形成安全风险问题解决方案。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5242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圆角矩形 114"/>
          <p:cNvSpPr/>
          <p:nvPr/>
        </p:nvSpPr>
        <p:spPr bwMode="auto">
          <a:xfrm>
            <a:off x="4382154" y="2282839"/>
            <a:ext cx="5300706" cy="846413"/>
          </a:xfrm>
          <a:prstGeom prst="roundRect">
            <a:avLst>
              <a:gd name="adj" fmla="val 7906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108000" tIns="36000" rIns="108000" bIns="0" rtlCol="0" anchor="t"/>
          <a:lstStyle/>
          <a:p>
            <a:pPr algn="ctr">
              <a:lnSpc>
                <a:spcPct val="95000"/>
              </a:lnSpc>
            </a:pPr>
            <a:endParaRPr lang="zh-CN" altLang="en-US" sz="1600" dirty="0">
              <a:solidFill>
                <a:srgbClr val="5E6D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6228911" y="2329808"/>
            <a:ext cx="16071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网络安全能力</a:t>
            </a:r>
          </a:p>
        </p:txBody>
      </p:sp>
      <p:sp>
        <p:nvSpPr>
          <p:cNvPr id="79" name="矩形 78"/>
          <p:cNvSpPr/>
          <p:nvPr/>
        </p:nvSpPr>
        <p:spPr>
          <a:xfrm>
            <a:off x="4469126" y="2673493"/>
            <a:ext cx="900000" cy="378638"/>
          </a:xfrm>
          <a:prstGeom prst="rect">
            <a:avLst/>
          </a:prstGeom>
          <a:ln w="63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</a:p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（风险识别）</a:t>
            </a:r>
            <a:endParaRPr lang="en-US" altLang="zh-CN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527039" y="2673493"/>
            <a:ext cx="900000" cy="378638"/>
          </a:xfrm>
          <a:prstGeom prst="rect">
            <a:avLst/>
          </a:prstGeom>
          <a:ln w="63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</a:p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（安全防御）</a:t>
            </a:r>
            <a:endParaRPr lang="en-US" altLang="zh-CN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6584952" y="2673493"/>
            <a:ext cx="900000" cy="378638"/>
          </a:xfrm>
          <a:prstGeom prst="rect">
            <a:avLst/>
          </a:prstGeom>
          <a:ln w="63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</a:p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（安全检测）</a:t>
            </a:r>
            <a:endParaRPr lang="en-US" altLang="zh-CN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7642865" y="2673493"/>
            <a:ext cx="900000" cy="378638"/>
          </a:xfrm>
          <a:prstGeom prst="rect">
            <a:avLst/>
          </a:prstGeom>
          <a:ln w="63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</a:p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（安全响应）</a:t>
            </a:r>
            <a:endParaRPr lang="en-US" altLang="zh-CN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圆角矩形 114"/>
          <p:cNvSpPr/>
          <p:nvPr/>
        </p:nvSpPr>
        <p:spPr bwMode="auto">
          <a:xfrm>
            <a:off x="3376748" y="2258540"/>
            <a:ext cx="880828" cy="3593620"/>
          </a:xfrm>
          <a:prstGeom prst="roundRect">
            <a:avLst>
              <a:gd name="adj" fmla="val 7906"/>
            </a:avLst>
          </a:prstGeom>
          <a:solidFill>
            <a:schemeClr val="accent4">
              <a:lumMod val="40000"/>
              <a:lumOff val="60000"/>
              <a:alpha val="38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108000" tIns="36000" rIns="108000" bIns="0" rtlCol="0" anchor="t"/>
          <a:lstStyle/>
          <a:p>
            <a:pPr>
              <a:lnSpc>
                <a:spcPct val="95000"/>
              </a:lnSpc>
            </a:pPr>
            <a:endParaRPr lang="zh-CN" altLang="en-US" sz="1600" dirty="0">
              <a:solidFill>
                <a:srgbClr val="5E6D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3401471" y="2322864"/>
            <a:ext cx="8313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安全策略分析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与控制</a:t>
            </a:r>
          </a:p>
        </p:txBody>
      </p:sp>
      <p:sp>
        <p:nvSpPr>
          <p:cNvPr id="86" name="矩形 85"/>
          <p:cNvSpPr/>
          <p:nvPr/>
        </p:nvSpPr>
        <p:spPr>
          <a:xfrm>
            <a:off x="3511541" y="3226486"/>
            <a:ext cx="611242" cy="714704"/>
          </a:xfrm>
          <a:prstGeom prst="rect">
            <a:avLst/>
          </a:prstGeom>
          <a:ln w="9525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ctr">
              <a:lnSpc>
                <a:spcPct val="100000"/>
              </a:lnSpc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14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安全分析</a:t>
            </a:r>
          </a:p>
        </p:txBody>
      </p:sp>
      <p:sp>
        <p:nvSpPr>
          <p:cNvPr id="87" name="矩形 86"/>
          <p:cNvSpPr/>
          <p:nvPr/>
        </p:nvSpPr>
        <p:spPr>
          <a:xfrm>
            <a:off x="3511541" y="5032951"/>
            <a:ext cx="611242" cy="714704"/>
          </a:xfrm>
          <a:prstGeom prst="rect">
            <a:avLst/>
          </a:prstGeom>
          <a:ln w="9525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ctr">
              <a:lnSpc>
                <a:spcPct val="100000"/>
              </a:lnSpc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14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控制中心</a:t>
            </a:r>
          </a:p>
        </p:txBody>
      </p:sp>
      <p:sp>
        <p:nvSpPr>
          <p:cNvPr id="67" name="圆角矩形 73"/>
          <p:cNvSpPr/>
          <p:nvPr/>
        </p:nvSpPr>
        <p:spPr bwMode="auto">
          <a:xfrm>
            <a:off x="3382054" y="1530872"/>
            <a:ext cx="8640398" cy="612000"/>
          </a:xfrm>
          <a:prstGeom prst="roundRect">
            <a:avLst>
              <a:gd name="adj" fmla="val 7906"/>
            </a:avLst>
          </a:prstGeom>
          <a:solidFill>
            <a:schemeClr val="accent6">
              <a:lumMod val="60000"/>
              <a:lumOff val="40000"/>
              <a:alpha val="38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108000" tIns="36000" rIns="108000" bIns="0" rtlCol="0" anchor="t"/>
          <a:lstStyle/>
          <a:p>
            <a:pPr>
              <a:lnSpc>
                <a:spcPct val="95000"/>
              </a:lnSpc>
            </a:pPr>
            <a:endParaRPr lang="zh-CN" altLang="en-US" sz="1600" dirty="0">
              <a:solidFill>
                <a:srgbClr val="5E6D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4294819" y="1652750"/>
            <a:ext cx="1311558" cy="368245"/>
          </a:xfrm>
          <a:prstGeom prst="rect">
            <a:avLst/>
          </a:prstGeom>
          <a:ln w="190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ctr">
              <a:lnSpc>
                <a:spcPct val="100000"/>
              </a:lnSpc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14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脆弱性检测</a:t>
            </a:r>
          </a:p>
        </p:txBody>
      </p:sp>
      <p:sp>
        <p:nvSpPr>
          <p:cNvPr id="69" name="矩形 68"/>
          <p:cNvSpPr/>
          <p:nvPr/>
        </p:nvSpPr>
        <p:spPr>
          <a:xfrm>
            <a:off x="5860726" y="1652750"/>
            <a:ext cx="1311558" cy="368245"/>
          </a:xfrm>
          <a:prstGeom prst="rect">
            <a:avLst/>
          </a:prstGeom>
          <a:ln w="190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ctr">
              <a:lnSpc>
                <a:spcPct val="100000"/>
              </a:lnSpc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14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威胁检测</a:t>
            </a:r>
          </a:p>
        </p:txBody>
      </p:sp>
      <p:sp>
        <p:nvSpPr>
          <p:cNvPr id="70" name="矩形 69"/>
          <p:cNvSpPr/>
          <p:nvPr/>
        </p:nvSpPr>
        <p:spPr>
          <a:xfrm>
            <a:off x="7426634" y="1652750"/>
            <a:ext cx="1311558" cy="368245"/>
          </a:xfrm>
          <a:prstGeom prst="rect">
            <a:avLst/>
          </a:prstGeom>
          <a:ln w="190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ctr">
              <a:lnSpc>
                <a:spcPct val="100000"/>
              </a:lnSpc>
              <a:spcBef>
                <a:spcPct val="0"/>
              </a:spcBef>
              <a:buClrTx/>
              <a:buSzTx/>
              <a:buNone/>
              <a:defRPr/>
            </a:pPr>
            <a:r>
              <a:rPr lang="en-US" altLang="zh-CN" sz="14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DDOS</a:t>
            </a:r>
            <a:r>
              <a:rPr lang="zh-CN" altLang="en-US" sz="14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防护</a:t>
            </a:r>
          </a:p>
        </p:txBody>
      </p:sp>
      <p:sp>
        <p:nvSpPr>
          <p:cNvPr id="71" name="矩形 70"/>
          <p:cNvSpPr/>
          <p:nvPr/>
        </p:nvSpPr>
        <p:spPr>
          <a:xfrm>
            <a:off x="3443373" y="1559942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4374012" y="2097515"/>
            <a:ext cx="20133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1600" b="1" dirty="0">
              <a:solidFill>
                <a:srgbClr val="4F622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8992541" y="1652750"/>
            <a:ext cx="1311558" cy="368245"/>
          </a:xfrm>
          <a:prstGeom prst="rect">
            <a:avLst/>
          </a:prstGeom>
          <a:ln w="190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ctr">
              <a:lnSpc>
                <a:spcPct val="100000"/>
              </a:lnSpc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14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数据海关</a:t>
            </a:r>
          </a:p>
        </p:txBody>
      </p:sp>
      <p:sp>
        <p:nvSpPr>
          <p:cNvPr id="88" name="矩形 87"/>
          <p:cNvSpPr/>
          <p:nvPr/>
        </p:nvSpPr>
        <p:spPr>
          <a:xfrm>
            <a:off x="10558450" y="1653645"/>
            <a:ext cx="1319029" cy="366454"/>
          </a:xfrm>
          <a:prstGeom prst="rect">
            <a:avLst/>
          </a:prstGeom>
          <a:ln w="190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ctr">
              <a:lnSpc>
                <a:spcPct val="100000"/>
              </a:lnSpc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14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态势感知</a:t>
            </a:r>
          </a:p>
        </p:txBody>
      </p:sp>
      <p:sp>
        <p:nvSpPr>
          <p:cNvPr id="89" name="矩形 88"/>
          <p:cNvSpPr/>
          <p:nvPr/>
        </p:nvSpPr>
        <p:spPr>
          <a:xfrm>
            <a:off x="3511541" y="4129718"/>
            <a:ext cx="611242" cy="714704"/>
          </a:xfrm>
          <a:prstGeom prst="rect">
            <a:avLst/>
          </a:prstGeom>
          <a:ln w="9525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lnSpc>
                <a:spcPct val="150000"/>
              </a:lnSpc>
              <a:spcBef>
                <a:spcPts val="600"/>
              </a:spcBef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lnSpc>
                <a:spcPct val="150000"/>
              </a:lnSpc>
              <a:spcBef>
                <a:spcPts val="600"/>
              </a:spcBef>
              <a:spcAft>
                <a:spcPct val="0"/>
              </a:spcAft>
              <a:buClr>
                <a:srgbClr val="254061"/>
              </a:buClr>
              <a:buSzPct val="75000"/>
              <a:buFont typeface="Arial" panose="020B0604020202020204" pitchFamily="34" charset="0"/>
              <a:buBlip>
                <a:blip r:embed="rId2"/>
              </a:buBlip>
              <a:defRPr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ctr">
              <a:lnSpc>
                <a:spcPct val="100000"/>
              </a:lnSpc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14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策略</a:t>
            </a:r>
            <a:endParaRPr lang="en-US" altLang="zh-CN" sz="1400" b="1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>
              <a:lnSpc>
                <a:spcPct val="100000"/>
              </a:lnSpc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14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</a:p>
        </p:txBody>
      </p:sp>
      <p:grpSp>
        <p:nvGrpSpPr>
          <p:cNvPr id="109" name="组合 108"/>
          <p:cNvGrpSpPr/>
          <p:nvPr/>
        </p:nvGrpSpPr>
        <p:grpSpPr>
          <a:xfrm>
            <a:off x="4374010" y="3306334"/>
            <a:ext cx="5308849" cy="1161661"/>
            <a:chOff x="2724041" y="3303610"/>
            <a:chExt cx="4581673" cy="1226502"/>
          </a:xfrm>
        </p:grpSpPr>
        <p:sp>
          <p:nvSpPr>
            <p:cNvPr id="104" name="圆角矩形 103"/>
            <p:cNvSpPr/>
            <p:nvPr/>
          </p:nvSpPr>
          <p:spPr>
            <a:xfrm>
              <a:off x="2724041" y="3303610"/>
              <a:ext cx="3988676" cy="758681"/>
            </a:xfrm>
            <a:prstGeom prst="roundRect">
              <a:avLst/>
            </a:prstGeom>
            <a:solidFill>
              <a:schemeClr val="accent1">
                <a:alpha val="3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7" name="圆角矩形 106"/>
            <p:cNvSpPr/>
            <p:nvPr/>
          </p:nvSpPr>
          <p:spPr>
            <a:xfrm>
              <a:off x="2991202" y="3537168"/>
              <a:ext cx="3988676" cy="795239"/>
            </a:xfrm>
            <a:prstGeom prst="roundRect">
              <a:avLst/>
            </a:prstGeom>
            <a:solidFill>
              <a:schemeClr val="accent1">
                <a:alpha val="3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3317038" y="3771431"/>
              <a:ext cx="3988676" cy="758681"/>
            </a:xfrm>
            <a:prstGeom prst="roundRect">
              <a:avLst/>
            </a:prstGeom>
            <a:solidFill>
              <a:schemeClr val="accent1">
                <a:alpha val="3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0" name="矩形 99"/>
            <p:cNvSpPr/>
            <p:nvPr/>
          </p:nvSpPr>
          <p:spPr>
            <a:xfrm>
              <a:off x="4071429" y="3957059"/>
              <a:ext cx="915151" cy="519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用户面</a:t>
              </a:r>
              <a:endPara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1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VNF</a:t>
              </a:r>
              <a:endPara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3380213" y="3822458"/>
              <a:ext cx="786104" cy="1525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切片</a:t>
              </a:r>
              <a:r>
                <a:rPr lang="en-US" altLang="zh-CN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" name="矩形 101"/>
            <p:cNvSpPr/>
            <p:nvPr/>
          </p:nvSpPr>
          <p:spPr>
            <a:xfrm>
              <a:off x="5094507" y="3957059"/>
              <a:ext cx="915151" cy="519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控制面</a:t>
              </a:r>
              <a:endPara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1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VNF</a:t>
              </a:r>
              <a:endPara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3" name="矩形 102"/>
            <p:cNvSpPr/>
            <p:nvPr/>
          </p:nvSpPr>
          <p:spPr>
            <a:xfrm>
              <a:off x="6126030" y="3957059"/>
              <a:ext cx="915151" cy="519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</a:t>
              </a:r>
              <a:endPara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1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VNF</a:t>
              </a:r>
              <a:endPara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" name="矩形 104"/>
            <p:cNvSpPr/>
            <p:nvPr/>
          </p:nvSpPr>
          <p:spPr>
            <a:xfrm>
              <a:off x="3136935" y="3597773"/>
              <a:ext cx="786104" cy="1525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切片</a:t>
              </a:r>
              <a:r>
                <a:rPr lang="en-US" altLang="zh-CN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8" name="矩形 107"/>
            <p:cNvSpPr/>
            <p:nvPr/>
          </p:nvSpPr>
          <p:spPr>
            <a:xfrm>
              <a:off x="2820811" y="3369494"/>
              <a:ext cx="786104" cy="1525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切片</a:t>
              </a:r>
              <a:r>
                <a:rPr lang="en-US" altLang="zh-CN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0" name="矩形 109"/>
          <p:cNvSpPr/>
          <p:nvPr/>
        </p:nvSpPr>
        <p:spPr>
          <a:xfrm>
            <a:off x="4374011" y="4581375"/>
            <a:ext cx="5308849" cy="1270785"/>
          </a:xfrm>
          <a:prstGeom prst="rect">
            <a:avLst/>
          </a:prstGeom>
          <a:solidFill>
            <a:srgbClr val="ED7D3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6278297" y="4624156"/>
            <a:ext cx="1500277" cy="2016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基础设施平台</a:t>
            </a:r>
          </a:p>
        </p:txBody>
      </p:sp>
      <p:sp>
        <p:nvSpPr>
          <p:cNvPr id="112" name="矩形 111"/>
          <p:cNvSpPr/>
          <p:nvPr/>
        </p:nvSpPr>
        <p:spPr>
          <a:xfrm>
            <a:off x="4690033" y="4902024"/>
            <a:ext cx="1250057" cy="2455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虚拟计算</a:t>
            </a:r>
          </a:p>
        </p:txBody>
      </p:sp>
      <p:sp>
        <p:nvSpPr>
          <p:cNvPr id="113" name="矩形 112"/>
          <p:cNvSpPr/>
          <p:nvPr/>
        </p:nvSpPr>
        <p:spPr>
          <a:xfrm>
            <a:off x="6408358" y="4902024"/>
            <a:ext cx="1250057" cy="2455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虚拟存储</a:t>
            </a:r>
          </a:p>
        </p:txBody>
      </p:sp>
      <p:sp>
        <p:nvSpPr>
          <p:cNvPr id="114" name="矩形 113"/>
          <p:cNvSpPr/>
          <p:nvPr/>
        </p:nvSpPr>
        <p:spPr>
          <a:xfrm>
            <a:off x="8126680" y="4902024"/>
            <a:ext cx="1250057" cy="2455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虚拟网络</a:t>
            </a:r>
          </a:p>
        </p:txBody>
      </p:sp>
      <p:sp>
        <p:nvSpPr>
          <p:cNvPr id="115" name="矩形 114"/>
          <p:cNvSpPr/>
          <p:nvPr/>
        </p:nvSpPr>
        <p:spPr>
          <a:xfrm>
            <a:off x="4690032" y="5210607"/>
            <a:ext cx="4686706" cy="2814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虚拟化层</a:t>
            </a:r>
          </a:p>
        </p:txBody>
      </p:sp>
      <p:sp>
        <p:nvSpPr>
          <p:cNvPr id="116" name="矩形 115"/>
          <p:cNvSpPr/>
          <p:nvPr/>
        </p:nvSpPr>
        <p:spPr>
          <a:xfrm>
            <a:off x="4690032" y="5530765"/>
            <a:ext cx="4686706" cy="2558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物理网络和数据中心</a:t>
            </a:r>
          </a:p>
        </p:txBody>
      </p:sp>
      <p:sp>
        <p:nvSpPr>
          <p:cNvPr id="118" name="圆角矩形 117"/>
          <p:cNvSpPr/>
          <p:nvPr/>
        </p:nvSpPr>
        <p:spPr>
          <a:xfrm>
            <a:off x="9820658" y="2258540"/>
            <a:ext cx="2201793" cy="3593619"/>
          </a:xfrm>
          <a:prstGeom prst="roundRect">
            <a:avLst>
              <a:gd name="adj" fmla="val 4812"/>
            </a:avLst>
          </a:prstGeom>
          <a:solidFill>
            <a:srgbClr val="00B0F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10307752" y="2418172"/>
            <a:ext cx="658306" cy="5167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切片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</a:p>
        </p:txBody>
      </p:sp>
      <p:sp>
        <p:nvSpPr>
          <p:cNvPr id="122" name="矩形 121"/>
          <p:cNvSpPr/>
          <p:nvPr/>
        </p:nvSpPr>
        <p:spPr>
          <a:xfrm>
            <a:off x="9980350" y="3170232"/>
            <a:ext cx="621438" cy="4748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NFVO</a:t>
            </a:r>
            <a:endParaRPr lang="zh-CN" altLang="en-US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10658501" y="3170232"/>
            <a:ext cx="633059" cy="4748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SDNO</a:t>
            </a:r>
            <a:endParaRPr lang="zh-CN" altLang="en-US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8" name="直接连接符 137"/>
          <p:cNvCxnSpPr/>
          <p:nvPr/>
        </p:nvCxnSpPr>
        <p:spPr>
          <a:xfrm>
            <a:off x="10304099" y="3645103"/>
            <a:ext cx="0" cy="93627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矩形 125"/>
          <p:cNvSpPr/>
          <p:nvPr/>
        </p:nvSpPr>
        <p:spPr>
          <a:xfrm>
            <a:off x="10000194" y="3808743"/>
            <a:ext cx="658306" cy="5167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VNFM</a:t>
            </a:r>
            <a:endParaRPr lang="zh-CN" altLang="en-US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9929796" y="3052132"/>
            <a:ext cx="1423651" cy="2468473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0" name="直接连接符 139"/>
          <p:cNvCxnSpPr/>
          <p:nvPr/>
        </p:nvCxnSpPr>
        <p:spPr>
          <a:xfrm>
            <a:off x="10966058" y="3645103"/>
            <a:ext cx="0" cy="98942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组合 129"/>
          <p:cNvGrpSpPr/>
          <p:nvPr/>
        </p:nvGrpSpPr>
        <p:grpSpPr>
          <a:xfrm>
            <a:off x="9988122" y="4581375"/>
            <a:ext cx="1303437" cy="838085"/>
            <a:chOff x="8822130" y="4754392"/>
            <a:chExt cx="1288626" cy="884865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27" name="矩形 126"/>
            <p:cNvSpPr/>
            <p:nvPr/>
          </p:nvSpPr>
          <p:spPr>
            <a:xfrm>
              <a:off x="8822130" y="4754392"/>
              <a:ext cx="1288626" cy="8848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8" name="矩形 127"/>
            <p:cNvSpPr/>
            <p:nvPr/>
          </p:nvSpPr>
          <p:spPr>
            <a:xfrm>
              <a:off x="9100911" y="4810516"/>
              <a:ext cx="716469" cy="2565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VIM</a:t>
              </a:r>
              <a:endPara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9" name="矩形 128"/>
            <p:cNvSpPr/>
            <p:nvPr/>
          </p:nvSpPr>
          <p:spPr>
            <a:xfrm>
              <a:off x="8970145" y="5183718"/>
              <a:ext cx="1036907" cy="33104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SDN</a:t>
              </a:r>
              <a:r>
                <a: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控制器</a:t>
              </a:r>
            </a:p>
          </p:txBody>
        </p:sp>
      </p:grpSp>
      <p:cxnSp>
        <p:nvCxnSpPr>
          <p:cNvPr id="135" name="直接连接符 134"/>
          <p:cNvCxnSpPr/>
          <p:nvPr/>
        </p:nvCxnSpPr>
        <p:spPr>
          <a:xfrm>
            <a:off x="10601788" y="2934967"/>
            <a:ext cx="0" cy="11716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矩形 140"/>
          <p:cNvSpPr/>
          <p:nvPr/>
        </p:nvSpPr>
        <p:spPr>
          <a:xfrm>
            <a:off x="11423113" y="3136020"/>
            <a:ext cx="518862" cy="21655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</a:p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管理和编排器</a:t>
            </a:r>
          </a:p>
        </p:txBody>
      </p:sp>
      <p:sp>
        <p:nvSpPr>
          <p:cNvPr id="142" name="矩形 141"/>
          <p:cNvSpPr/>
          <p:nvPr/>
        </p:nvSpPr>
        <p:spPr>
          <a:xfrm>
            <a:off x="3382054" y="1060704"/>
            <a:ext cx="8640398" cy="38429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开展基于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IPDRR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安全防护体系研究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开展基于IPDRR的5G安全防护体系研究</a:t>
            </a:r>
            <a:endParaRPr lang="zh-CN" altLang="en-US" dirty="0"/>
          </a:p>
        </p:txBody>
      </p:sp>
      <p:sp>
        <p:nvSpPr>
          <p:cNvPr id="58" name="文本框 42">
            <a:extLst>
              <a:ext uri="{FF2B5EF4-FFF2-40B4-BE49-F238E27FC236}">
                <a16:creationId xmlns:a16="http://schemas.microsoft.com/office/drawing/2014/main" id="{FB7C69A0-9C3F-437F-ADD3-3DD606526170}"/>
              </a:ext>
            </a:extLst>
          </p:cNvPr>
          <p:cNvSpPr txBox="1"/>
          <p:nvPr/>
        </p:nvSpPr>
        <p:spPr>
          <a:xfrm>
            <a:off x="860820" y="1230754"/>
            <a:ext cx="2376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576072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1152144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728216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230428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880360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3456432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4032504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4608576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14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  </a:t>
            </a:r>
            <a:r>
              <a:rPr lang="zh-CN" altLang="en-US" sz="1400" b="1" kern="1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安全服务层</a:t>
            </a:r>
            <a:endParaRPr lang="zh-CN" altLang="en-US" sz="1400" b="1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3B35A10F-B26E-440C-9574-FF078A53C4E1}"/>
              </a:ext>
            </a:extLst>
          </p:cNvPr>
          <p:cNvCxnSpPr>
            <a:cxnSpLocks/>
          </p:cNvCxnSpPr>
          <p:nvPr/>
        </p:nvCxnSpPr>
        <p:spPr>
          <a:xfrm>
            <a:off x="860819" y="1538531"/>
            <a:ext cx="2376000" cy="0"/>
          </a:xfrm>
          <a:prstGeom prst="line">
            <a:avLst/>
          </a:prstGeom>
          <a:ln>
            <a:solidFill>
              <a:srgbClr val="A7C44B"/>
            </a:solidFill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0" name="矩形 59">
            <a:extLst>
              <a:ext uri="{FF2B5EF4-FFF2-40B4-BE49-F238E27FC236}">
                <a16:creationId xmlns:a16="http://schemas.microsoft.com/office/drawing/2014/main" id="{F713C1F7-1F7D-41B8-B521-AC535E9FC019}"/>
              </a:ext>
            </a:extLst>
          </p:cNvPr>
          <p:cNvSpPr/>
          <p:nvPr/>
        </p:nvSpPr>
        <p:spPr>
          <a:xfrm>
            <a:off x="860820" y="1584653"/>
            <a:ext cx="237600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向</a:t>
            </a:r>
            <a:r>
              <a:rPr lang="en-US" altLang="zh-CN" sz="110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5G</a:t>
            </a:r>
            <a:r>
              <a:rPr lang="zh-CN" altLang="en-US" sz="110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垂直行业和</a:t>
            </a:r>
            <a:r>
              <a:rPr lang="en-US" altLang="zh-CN" sz="110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5G</a:t>
            </a:r>
            <a:r>
              <a:rPr lang="zh-CN" altLang="en-US" sz="110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用户提供可定制化的安全服务</a:t>
            </a:r>
            <a:endParaRPr lang="en-US" altLang="zh-CN" sz="1100" kern="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1" name="文本框 42">
            <a:extLst>
              <a:ext uri="{FF2B5EF4-FFF2-40B4-BE49-F238E27FC236}">
                <a16:creationId xmlns:a16="http://schemas.microsoft.com/office/drawing/2014/main" id="{99C64803-AB12-4751-B545-9CD2D4154B8F}"/>
              </a:ext>
            </a:extLst>
          </p:cNvPr>
          <p:cNvSpPr txBox="1"/>
          <p:nvPr/>
        </p:nvSpPr>
        <p:spPr>
          <a:xfrm>
            <a:off x="860820" y="2586908"/>
            <a:ext cx="2376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576072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1152144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728216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230428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880360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3456432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4032504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4608576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1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 </a:t>
            </a:r>
            <a:r>
              <a:rPr lang="zh-CN" altLang="en-US" sz="1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安全策略分析与控制层</a:t>
            </a:r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9C7862B1-CD68-492A-9EFC-60E663A20A9F}"/>
              </a:ext>
            </a:extLst>
          </p:cNvPr>
          <p:cNvCxnSpPr>
            <a:cxnSpLocks/>
          </p:cNvCxnSpPr>
          <p:nvPr/>
        </p:nvCxnSpPr>
        <p:spPr>
          <a:xfrm>
            <a:off x="860819" y="2894685"/>
            <a:ext cx="2376000" cy="0"/>
          </a:xfrm>
          <a:prstGeom prst="line">
            <a:avLst/>
          </a:prstGeom>
          <a:ln>
            <a:solidFill>
              <a:srgbClr val="A7C44B"/>
            </a:solidFill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3" name="矩形 62">
            <a:extLst>
              <a:ext uri="{FF2B5EF4-FFF2-40B4-BE49-F238E27FC236}">
                <a16:creationId xmlns:a16="http://schemas.microsoft.com/office/drawing/2014/main" id="{385EC807-B100-4426-AC59-3E427F3C1D7B}"/>
              </a:ext>
            </a:extLst>
          </p:cNvPr>
          <p:cNvSpPr/>
          <p:nvPr/>
        </p:nvSpPr>
        <p:spPr>
          <a:xfrm>
            <a:off x="860820" y="2919570"/>
            <a:ext cx="2376000" cy="1332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根据不同安全需求，将安全策略下发给相应安全能力层提供差异化的安全能力</a:t>
            </a:r>
            <a:endParaRPr lang="en-US" altLang="zh-CN" sz="1100" kern="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与</a:t>
            </a:r>
            <a:r>
              <a:rPr lang="en-US" altLang="zh-CN" sz="110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5G</a:t>
            </a:r>
            <a:r>
              <a:rPr lang="zh-CN" altLang="en-US" sz="110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管理和编排器交互，实现流量编排与管理</a:t>
            </a:r>
            <a:endParaRPr lang="en-US" altLang="zh-CN" sz="1100" kern="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4" name="文本框 42">
            <a:extLst>
              <a:ext uri="{FF2B5EF4-FFF2-40B4-BE49-F238E27FC236}">
                <a16:creationId xmlns:a16="http://schemas.microsoft.com/office/drawing/2014/main" id="{B6A4C06A-B64C-4A4C-A0D3-F4703050A7CC}"/>
              </a:ext>
            </a:extLst>
          </p:cNvPr>
          <p:cNvSpPr txBox="1"/>
          <p:nvPr/>
        </p:nvSpPr>
        <p:spPr>
          <a:xfrm>
            <a:off x="860820" y="4627428"/>
            <a:ext cx="2376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576072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1152144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728216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230428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880360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3456432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4032504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4608576" algn="l" defTabSz="1152144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1400" b="1" dirty="0">
                <a:solidFill>
                  <a:srgbClr val="54823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 </a:t>
            </a:r>
            <a:r>
              <a:rPr lang="zh-CN" altLang="en-US" sz="1400" b="1" dirty="0">
                <a:solidFill>
                  <a:srgbClr val="54823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安全能力层</a:t>
            </a:r>
          </a:p>
        </p:txBody>
      </p: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48AFF339-1417-4D2B-A36D-DFF60CBB52E6}"/>
              </a:ext>
            </a:extLst>
          </p:cNvPr>
          <p:cNvCxnSpPr>
            <a:cxnSpLocks/>
          </p:cNvCxnSpPr>
          <p:nvPr/>
        </p:nvCxnSpPr>
        <p:spPr>
          <a:xfrm>
            <a:off x="860819" y="4935205"/>
            <a:ext cx="2376000" cy="0"/>
          </a:xfrm>
          <a:prstGeom prst="line">
            <a:avLst/>
          </a:prstGeom>
          <a:ln>
            <a:solidFill>
              <a:srgbClr val="A7C44B"/>
            </a:solidFill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35E01F62-E926-4781-8E17-DFD06977801D}"/>
              </a:ext>
            </a:extLst>
          </p:cNvPr>
          <p:cNvSpPr/>
          <p:nvPr/>
        </p:nvSpPr>
        <p:spPr>
          <a:xfrm>
            <a:off x="860820" y="4985463"/>
            <a:ext cx="2376000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10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5G</a:t>
            </a:r>
            <a:r>
              <a:rPr lang="zh-CN" altLang="en-US" sz="110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网络内的安全能力，以云化、模块化的方式部署，并能够通过相应接口方便调用</a:t>
            </a:r>
            <a:endParaRPr lang="en-US" altLang="zh-CN" sz="1100" kern="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3" name="Oval 6">
            <a:extLst>
              <a:ext uri="{FF2B5EF4-FFF2-40B4-BE49-F238E27FC236}">
                <a16:creationId xmlns:a16="http://schemas.microsoft.com/office/drawing/2014/main" id="{D956324B-4DDD-4B7B-BEFA-7DB66B08C4D8}"/>
              </a:ext>
            </a:extLst>
          </p:cNvPr>
          <p:cNvSpPr/>
          <p:nvPr/>
        </p:nvSpPr>
        <p:spPr>
          <a:xfrm>
            <a:off x="142174" y="1296841"/>
            <a:ext cx="716318" cy="720428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Oval 8">
            <a:extLst>
              <a:ext uri="{FF2B5EF4-FFF2-40B4-BE49-F238E27FC236}">
                <a16:creationId xmlns:a16="http://schemas.microsoft.com/office/drawing/2014/main" id="{6AE8A3C0-2965-4690-9ED6-999A7A324373}"/>
              </a:ext>
            </a:extLst>
          </p:cNvPr>
          <p:cNvSpPr/>
          <p:nvPr/>
        </p:nvSpPr>
        <p:spPr>
          <a:xfrm>
            <a:off x="142174" y="2638466"/>
            <a:ext cx="716318" cy="7204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Oval 10">
            <a:extLst>
              <a:ext uri="{FF2B5EF4-FFF2-40B4-BE49-F238E27FC236}">
                <a16:creationId xmlns:a16="http://schemas.microsoft.com/office/drawing/2014/main" id="{4C96F585-C57A-4FCC-B71C-057317DE95DE}"/>
              </a:ext>
            </a:extLst>
          </p:cNvPr>
          <p:cNvSpPr/>
          <p:nvPr/>
        </p:nvSpPr>
        <p:spPr>
          <a:xfrm>
            <a:off x="142174" y="4661216"/>
            <a:ext cx="716318" cy="72042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3" name="Group 22">
            <a:extLst>
              <a:ext uri="{FF2B5EF4-FFF2-40B4-BE49-F238E27FC236}">
                <a16:creationId xmlns:a16="http://schemas.microsoft.com/office/drawing/2014/main" id="{BC59ED3F-E2C6-4EDA-B3B9-CEDC02A2EB95}"/>
              </a:ext>
            </a:extLst>
          </p:cNvPr>
          <p:cNvGrpSpPr/>
          <p:nvPr/>
        </p:nvGrpSpPr>
        <p:grpSpPr>
          <a:xfrm>
            <a:off x="340134" y="4866692"/>
            <a:ext cx="320399" cy="309477"/>
            <a:chOff x="5099140" y="1309474"/>
            <a:chExt cx="439257" cy="424283"/>
          </a:xfrm>
          <a:solidFill>
            <a:schemeClr val="bg1"/>
          </a:solidFill>
        </p:grpSpPr>
        <p:sp>
          <p:nvSpPr>
            <p:cNvPr id="94" name="Rectangle 18">
              <a:extLst>
                <a:ext uri="{FF2B5EF4-FFF2-40B4-BE49-F238E27FC236}">
                  <a16:creationId xmlns:a16="http://schemas.microsoft.com/office/drawing/2014/main" id="{E3B02519-AE05-4ED4-9E02-54F7E5A529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6374" y="1479187"/>
              <a:ext cx="47421" cy="449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Rectangle 19">
              <a:extLst>
                <a:ext uri="{FF2B5EF4-FFF2-40B4-BE49-F238E27FC236}">
                  <a16:creationId xmlns:a16="http://schemas.microsoft.com/office/drawing/2014/main" id="{2FE0F453-38C5-4F6C-B647-76ECF2CCCE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1247" y="1479187"/>
              <a:ext cx="49916" cy="449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Rectangle 20">
              <a:extLst>
                <a:ext uri="{FF2B5EF4-FFF2-40B4-BE49-F238E27FC236}">
                  <a16:creationId xmlns:a16="http://schemas.microsoft.com/office/drawing/2014/main" id="{8698333D-3DC3-4629-81D4-FAC717E212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08617" y="1479187"/>
              <a:ext cx="49916" cy="449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7" name="Rectangle 21">
              <a:extLst>
                <a:ext uri="{FF2B5EF4-FFF2-40B4-BE49-F238E27FC236}">
                  <a16:creationId xmlns:a16="http://schemas.microsoft.com/office/drawing/2014/main" id="{CBC22C84-7A13-4580-8627-6BAEC8A47D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6374" y="1546573"/>
              <a:ext cx="47421" cy="474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8" name="Rectangle 22">
              <a:extLst>
                <a:ext uri="{FF2B5EF4-FFF2-40B4-BE49-F238E27FC236}">
                  <a16:creationId xmlns:a16="http://schemas.microsoft.com/office/drawing/2014/main" id="{0CE93512-579A-4347-B98D-CE63C72235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1247" y="1546573"/>
              <a:ext cx="49916" cy="474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6" name="Rectangle 23">
              <a:extLst>
                <a:ext uri="{FF2B5EF4-FFF2-40B4-BE49-F238E27FC236}">
                  <a16:creationId xmlns:a16="http://schemas.microsoft.com/office/drawing/2014/main" id="{2128A403-2370-40A2-885A-C253B2211A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08617" y="1546573"/>
              <a:ext cx="49916" cy="474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7" name="Rectangle 24">
              <a:extLst>
                <a:ext uri="{FF2B5EF4-FFF2-40B4-BE49-F238E27FC236}">
                  <a16:creationId xmlns:a16="http://schemas.microsoft.com/office/drawing/2014/main" id="{34216667-F508-43FD-8585-BC512E568E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6374" y="1618951"/>
              <a:ext cx="47421" cy="449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Rectangle 25">
              <a:extLst>
                <a:ext uri="{FF2B5EF4-FFF2-40B4-BE49-F238E27FC236}">
                  <a16:creationId xmlns:a16="http://schemas.microsoft.com/office/drawing/2014/main" id="{83F4964F-D9A0-45CA-A268-6BE0BABF0D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9005" y="1546573"/>
              <a:ext cx="49916" cy="474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1" name="Rectangle 26">
              <a:extLst>
                <a:ext uri="{FF2B5EF4-FFF2-40B4-BE49-F238E27FC236}">
                  <a16:creationId xmlns:a16="http://schemas.microsoft.com/office/drawing/2014/main" id="{16018233-9ADF-43F3-93EA-0837B2CA58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9005" y="1618951"/>
              <a:ext cx="49916" cy="449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2" name="Rectangle 27">
              <a:extLst>
                <a:ext uri="{FF2B5EF4-FFF2-40B4-BE49-F238E27FC236}">
                  <a16:creationId xmlns:a16="http://schemas.microsoft.com/office/drawing/2014/main" id="{6EF9E916-566D-4604-961A-8C9AE5D7B6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1247" y="1618951"/>
              <a:ext cx="49916" cy="449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3" name="Rectangle 28">
              <a:extLst>
                <a:ext uri="{FF2B5EF4-FFF2-40B4-BE49-F238E27FC236}">
                  <a16:creationId xmlns:a16="http://schemas.microsoft.com/office/drawing/2014/main" id="{8BF645B3-7488-4FBC-97C7-D1F24848C4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08617" y="1618951"/>
              <a:ext cx="49916" cy="449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4" name="Freeform 29">
              <a:extLst>
                <a:ext uri="{FF2B5EF4-FFF2-40B4-BE49-F238E27FC236}">
                  <a16:creationId xmlns:a16="http://schemas.microsoft.com/office/drawing/2014/main" id="{2DF07AA2-B9CA-4086-96B5-46C3726E28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140" y="1339424"/>
              <a:ext cx="439257" cy="394333"/>
            </a:xfrm>
            <a:custGeom>
              <a:avLst/>
              <a:gdLst>
                <a:gd name="T0" fmla="*/ 174 w 176"/>
                <a:gd name="T1" fmla="*/ 0 h 158"/>
                <a:gd name="T2" fmla="*/ 150 w 176"/>
                <a:gd name="T3" fmla="*/ 0 h 158"/>
                <a:gd name="T4" fmla="*/ 150 w 176"/>
                <a:gd name="T5" fmla="*/ 16 h 158"/>
                <a:gd name="T6" fmla="*/ 126 w 176"/>
                <a:gd name="T7" fmla="*/ 16 h 158"/>
                <a:gd name="T8" fmla="*/ 126 w 176"/>
                <a:gd name="T9" fmla="*/ 0 h 158"/>
                <a:gd name="T10" fmla="*/ 52 w 176"/>
                <a:gd name="T11" fmla="*/ 0 h 158"/>
                <a:gd name="T12" fmla="*/ 52 w 176"/>
                <a:gd name="T13" fmla="*/ 16 h 158"/>
                <a:gd name="T14" fmla="*/ 28 w 176"/>
                <a:gd name="T15" fmla="*/ 16 h 158"/>
                <a:gd name="T16" fmla="*/ 28 w 176"/>
                <a:gd name="T17" fmla="*/ 0 h 158"/>
                <a:gd name="T18" fmla="*/ 0 w 176"/>
                <a:gd name="T19" fmla="*/ 0 h 158"/>
                <a:gd name="T20" fmla="*/ 0 w 176"/>
                <a:gd name="T21" fmla="*/ 158 h 158"/>
                <a:gd name="T22" fmla="*/ 13 w 176"/>
                <a:gd name="T23" fmla="*/ 158 h 158"/>
                <a:gd name="T24" fmla="*/ 162 w 176"/>
                <a:gd name="T25" fmla="*/ 158 h 158"/>
                <a:gd name="T26" fmla="*/ 176 w 176"/>
                <a:gd name="T27" fmla="*/ 158 h 158"/>
                <a:gd name="T28" fmla="*/ 174 w 176"/>
                <a:gd name="T29" fmla="*/ 0 h 158"/>
                <a:gd name="T30" fmla="*/ 162 w 176"/>
                <a:gd name="T31" fmla="*/ 144 h 158"/>
                <a:gd name="T32" fmla="*/ 13 w 176"/>
                <a:gd name="T33" fmla="*/ 144 h 158"/>
                <a:gd name="T34" fmla="*/ 13 w 176"/>
                <a:gd name="T35" fmla="*/ 44 h 158"/>
                <a:gd name="T36" fmla="*/ 162 w 176"/>
                <a:gd name="T37" fmla="*/ 44 h 158"/>
                <a:gd name="T38" fmla="*/ 162 w 176"/>
                <a:gd name="T39" fmla="*/ 14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6" h="158">
                  <a:moveTo>
                    <a:pt x="174" y="0"/>
                  </a:moveTo>
                  <a:lnTo>
                    <a:pt x="150" y="0"/>
                  </a:lnTo>
                  <a:lnTo>
                    <a:pt x="150" y="16"/>
                  </a:lnTo>
                  <a:lnTo>
                    <a:pt x="126" y="16"/>
                  </a:lnTo>
                  <a:lnTo>
                    <a:pt x="126" y="0"/>
                  </a:lnTo>
                  <a:lnTo>
                    <a:pt x="52" y="0"/>
                  </a:lnTo>
                  <a:lnTo>
                    <a:pt x="52" y="16"/>
                  </a:lnTo>
                  <a:lnTo>
                    <a:pt x="28" y="16"/>
                  </a:lnTo>
                  <a:lnTo>
                    <a:pt x="28" y="0"/>
                  </a:lnTo>
                  <a:lnTo>
                    <a:pt x="0" y="0"/>
                  </a:lnTo>
                  <a:lnTo>
                    <a:pt x="0" y="158"/>
                  </a:lnTo>
                  <a:lnTo>
                    <a:pt x="13" y="158"/>
                  </a:lnTo>
                  <a:lnTo>
                    <a:pt x="162" y="158"/>
                  </a:lnTo>
                  <a:lnTo>
                    <a:pt x="176" y="158"/>
                  </a:lnTo>
                  <a:lnTo>
                    <a:pt x="174" y="0"/>
                  </a:lnTo>
                  <a:close/>
                  <a:moveTo>
                    <a:pt x="162" y="144"/>
                  </a:moveTo>
                  <a:lnTo>
                    <a:pt x="13" y="144"/>
                  </a:lnTo>
                  <a:lnTo>
                    <a:pt x="13" y="44"/>
                  </a:lnTo>
                  <a:lnTo>
                    <a:pt x="162" y="44"/>
                  </a:lnTo>
                  <a:lnTo>
                    <a:pt x="1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6" name="Rectangle 30">
              <a:extLst>
                <a:ext uri="{FF2B5EF4-FFF2-40B4-BE49-F238E27FC236}">
                  <a16:creationId xmlns:a16="http://schemas.microsoft.com/office/drawing/2014/main" id="{B2EE688F-655F-4732-A242-C3DDE0D7FD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500" y="1309474"/>
              <a:ext cx="37438" cy="5989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7" name="Rectangle 31">
              <a:extLst>
                <a:ext uri="{FF2B5EF4-FFF2-40B4-BE49-F238E27FC236}">
                  <a16:creationId xmlns:a16="http://schemas.microsoft.com/office/drawing/2014/main" id="{91813D75-E256-4717-B818-A46A1BC7B7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8583" y="1309474"/>
              <a:ext cx="34941" cy="5989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9" name="Freeform 35">
            <a:extLst>
              <a:ext uri="{FF2B5EF4-FFF2-40B4-BE49-F238E27FC236}">
                <a16:creationId xmlns:a16="http://schemas.microsoft.com/office/drawing/2014/main" id="{D0B9A954-7D5A-4BDF-9D1B-188A5C1BF190}"/>
              </a:ext>
            </a:extLst>
          </p:cNvPr>
          <p:cNvSpPr>
            <a:spLocks noEditPoints="1"/>
          </p:cNvSpPr>
          <p:nvPr/>
        </p:nvSpPr>
        <p:spPr bwMode="auto">
          <a:xfrm>
            <a:off x="310096" y="1515381"/>
            <a:ext cx="380474" cy="256684"/>
          </a:xfrm>
          <a:custGeom>
            <a:avLst/>
            <a:gdLst>
              <a:gd name="T0" fmla="*/ 135 w 157"/>
              <a:gd name="T1" fmla="*/ 46 h 106"/>
              <a:gd name="T2" fmla="*/ 136 w 157"/>
              <a:gd name="T3" fmla="*/ 37 h 106"/>
              <a:gd name="T4" fmla="*/ 99 w 157"/>
              <a:gd name="T5" fmla="*/ 0 h 106"/>
              <a:gd name="T6" fmla="*/ 73 w 157"/>
              <a:gd name="T7" fmla="*/ 18 h 106"/>
              <a:gd name="T8" fmla="*/ 45 w 157"/>
              <a:gd name="T9" fmla="*/ 8 h 106"/>
              <a:gd name="T10" fmla="*/ 19 w 157"/>
              <a:gd name="T11" fmla="*/ 39 h 106"/>
              <a:gd name="T12" fmla="*/ 20 w 157"/>
              <a:gd name="T13" fmla="*/ 47 h 106"/>
              <a:gd name="T14" fmla="*/ 0 w 157"/>
              <a:gd name="T15" fmla="*/ 75 h 106"/>
              <a:gd name="T16" fmla="*/ 31 w 157"/>
              <a:gd name="T17" fmla="*/ 106 h 106"/>
              <a:gd name="T18" fmla="*/ 126 w 157"/>
              <a:gd name="T19" fmla="*/ 106 h 106"/>
              <a:gd name="T20" fmla="*/ 157 w 157"/>
              <a:gd name="T21" fmla="*/ 75 h 106"/>
              <a:gd name="T22" fmla="*/ 135 w 157"/>
              <a:gd name="T23" fmla="*/ 46 h 106"/>
              <a:gd name="T24" fmla="*/ 120 w 157"/>
              <a:gd name="T25" fmla="*/ 100 h 106"/>
              <a:gd name="T26" fmla="*/ 79 w 157"/>
              <a:gd name="T27" fmla="*/ 100 h 106"/>
              <a:gd name="T28" fmla="*/ 103 w 157"/>
              <a:gd name="T29" fmla="*/ 75 h 106"/>
              <a:gd name="T30" fmla="*/ 102 w 157"/>
              <a:gd name="T31" fmla="*/ 72 h 106"/>
              <a:gd name="T32" fmla="*/ 92 w 157"/>
              <a:gd name="T33" fmla="*/ 72 h 106"/>
              <a:gd name="T34" fmla="*/ 92 w 157"/>
              <a:gd name="T35" fmla="*/ 68 h 106"/>
              <a:gd name="T36" fmla="*/ 92 w 157"/>
              <a:gd name="T37" fmla="*/ 37 h 106"/>
              <a:gd name="T38" fmla="*/ 90 w 157"/>
              <a:gd name="T39" fmla="*/ 35 h 106"/>
              <a:gd name="T40" fmla="*/ 64 w 157"/>
              <a:gd name="T41" fmla="*/ 35 h 106"/>
              <a:gd name="T42" fmla="*/ 62 w 157"/>
              <a:gd name="T43" fmla="*/ 37 h 106"/>
              <a:gd name="T44" fmla="*/ 62 w 157"/>
              <a:gd name="T45" fmla="*/ 68 h 106"/>
              <a:gd name="T46" fmla="*/ 62 w 157"/>
              <a:gd name="T47" fmla="*/ 73 h 106"/>
              <a:gd name="T48" fmla="*/ 51 w 157"/>
              <a:gd name="T49" fmla="*/ 73 h 106"/>
              <a:gd name="T50" fmla="*/ 50 w 157"/>
              <a:gd name="T51" fmla="*/ 76 h 106"/>
              <a:gd name="T52" fmla="*/ 75 w 157"/>
              <a:gd name="T53" fmla="*/ 100 h 106"/>
              <a:gd name="T54" fmla="*/ 38 w 157"/>
              <a:gd name="T55" fmla="*/ 100 h 106"/>
              <a:gd name="T56" fmla="*/ 11 w 157"/>
              <a:gd name="T57" fmla="*/ 74 h 106"/>
              <a:gd name="T58" fmla="*/ 29 w 157"/>
              <a:gd name="T59" fmla="*/ 50 h 106"/>
              <a:gd name="T60" fmla="*/ 28 w 157"/>
              <a:gd name="T61" fmla="*/ 44 h 106"/>
              <a:gd name="T62" fmla="*/ 50 w 157"/>
              <a:gd name="T63" fmla="*/ 17 h 106"/>
              <a:gd name="T64" fmla="*/ 74 w 157"/>
              <a:gd name="T65" fmla="*/ 29 h 106"/>
              <a:gd name="T66" fmla="*/ 97 w 157"/>
              <a:gd name="T67" fmla="*/ 10 h 106"/>
              <a:gd name="T68" fmla="*/ 128 w 157"/>
              <a:gd name="T69" fmla="*/ 42 h 106"/>
              <a:gd name="T70" fmla="*/ 127 w 157"/>
              <a:gd name="T71" fmla="*/ 49 h 106"/>
              <a:gd name="T72" fmla="*/ 147 w 157"/>
              <a:gd name="T73" fmla="*/ 74 h 106"/>
              <a:gd name="T74" fmla="*/ 120 w 157"/>
              <a:gd name="T75" fmla="*/ 100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7" h="106">
                <a:moveTo>
                  <a:pt x="135" y="46"/>
                </a:moveTo>
                <a:cubicBezTo>
                  <a:pt x="136" y="43"/>
                  <a:pt x="136" y="40"/>
                  <a:pt x="136" y="37"/>
                </a:cubicBezTo>
                <a:cubicBezTo>
                  <a:pt x="136" y="16"/>
                  <a:pt x="120" y="0"/>
                  <a:pt x="99" y="0"/>
                </a:cubicBezTo>
                <a:cubicBezTo>
                  <a:pt x="76" y="0"/>
                  <a:pt x="73" y="18"/>
                  <a:pt x="73" y="18"/>
                </a:cubicBezTo>
                <a:cubicBezTo>
                  <a:pt x="73" y="18"/>
                  <a:pt x="63" y="6"/>
                  <a:pt x="45" y="8"/>
                </a:cubicBezTo>
                <a:cubicBezTo>
                  <a:pt x="30" y="11"/>
                  <a:pt x="19" y="25"/>
                  <a:pt x="19" y="39"/>
                </a:cubicBezTo>
                <a:cubicBezTo>
                  <a:pt x="19" y="42"/>
                  <a:pt x="20" y="44"/>
                  <a:pt x="20" y="47"/>
                </a:cubicBezTo>
                <a:cubicBezTo>
                  <a:pt x="9" y="51"/>
                  <a:pt x="0" y="62"/>
                  <a:pt x="0" y="75"/>
                </a:cubicBezTo>
                <a:cubicBezTo>
                  <a:pt x="0" y="92"/>
                  <a:pt x="14" y="106"/>
                  <a:pt x="31" y="106"/>
                </a:cubicBezTo>
                <a:cubicBezTo>
                  <a:pt x="126" y="106"/>
                  <a:pt x="126" y="106"/>
                  <a:pt x="126" y="106"/>
                </a:cubicBezTo>
                <a:cubicBezTo>
                  <a:pt x="143" y="106"/>
                  <a:pt x="157" y="92"/>
                  <a:pt x="157" y="75"/>
                </a:cubicBezTo>
                <a:cubicBezTo>
                  <a:pt x="157" y="62"/>
                  <a:pt x="148" y="50"/>
                  <a:pt x="135" y="46"/>
                </a:cubicBezTo>
                <a:close/>
                <a:moveTo>
                  <a:pt x="120" y="100"/>
                </a:moveTo>
                <a:cubicBezTo>
                  <a:pt x="79" y="100"/>
                  <a:pt x="79" y="100"/>
                  <a:pt x="79" y="100"/>
                </a:cubicBezTo>
                <a:cubicBezTo>
                  <a:pt x="82" y="97"/>
                  <a:pt x="103" y="75"/>
                  <a:pt x="103" y="75"/>
                </a:cubicBezTo>
                <a:cubicBezTo>
                  <a:pt x="103" y="75"/>
                  <a:pt x="106" y="72"/>
                  <a:pt x="102" y="72"/>
                </a:cubicBezTo>
                <a:cubicBezTo>
                  <a:pt x="98" y="72"/>
                  <a:pt x="92" y="72"/>
                  <a:pt x="92" y="72"/>
                </a:cubicBezTo>
                <a:cubicBezTo>
                  <a:pt x="92" y="72"/>
                  <a:pt x="92" y="70"/>
                  <a:pt x="92" y="68"/>
                </a:cubicBezTo>
                <a:cubicBezTo>
                  <a:pt x="92" y="59"/>
                  <a:pt x="92" y="43"/>
                  <a:pt x="92" y="37"/>
                </a:cubicBezTo>
                <a:cubicBezTo>
                  <a:pt x="92" y="37"/>
                  <a:pt x="92" y="35"/>
                  <a:pt x="90" y="35"/>
                </a:cubicBezTo>
                <a:cubicBezTo>
                  <a:pt x="88" y="35"/>
                  <a:pt x="67" y="35"/>
                  <a:pt x="64" y="35"/>
                </a:cubicBezTo>
                <a:cubicBezTo>
                  <a:pt x="61" y="35"/>
                  <a:pt x="62" y="37"/>
                  <a:pt x="62" y="37"/>
                </a:cubicBezTo>
                <a:cubicBezTo>
                  <a:pt x="62" y="44"/>
                  <a:pt x="62" y="59"/>
                  <a:pt x="62" y="68"/>
                </a:cubicBezTo>
                <a:cubicBezTo>
                  <a:pt x="62" y="71"/>
                  <a:pt x="62" y="73"/>
                  <a:pt x="62" y="73"/>
                </a:cubicBezTo>
                <a:cubicBezTo>
                  <a:pt x="62" y="73"/>
                  <a:pt x="54" y="73"/>
                  <a:pt x="51" y="73"/>
                </a:cubicBezTo>
                <a:cubicBezTo>
                  <a:pt x="47" y="73"/>
                  <a:pt x="50" y="76"/>
                  <a:pt x="50" y="76"/>
                </a:cubicBezTo>
                <a:cubicBezTo>
                  <a:pt x="75" y="100"/>
                  <a:pt x="75" y="100"/>
                  <a:pt x="75" y="100"/>
                </a:cubicBezTo>
                <a:cubicBezTo>
                  <a:pt x="38" y="100"/>
                  <a:pt x="38" y="100"/>
                  <a:pt x="38" y="100"/>
                </a:cubicBezTo>
                <a:cubicBezTo>
                  <a:pt x="23" y="100"/>
                  <a:pt x="11" y="88"/>
                  <a:pt x="11" y="74"/>
                </a:cubicBezTo>
                <a:cubicBezTo>
                  <a:pt x="11" y="63"/>
                  <a:pt x="18" y="53"/>
                  <a:pt x="29" y="50"/>
                </a:cubicBezTo>
                <a:cubicBezTo>
                  <a:pt x="28" y="48"/>
                  <a:pt x="28" y="46"/>
                  <a:pt x="28" y="44"/>
                </a:cubicBezTo>
                <a:cubicBezTo>
                  <a:pt x="28" y="31"/>
                  <a:pt x="37" y="19"/>
                  <a:pt x="50" y="17"/>
                </a:cubicBezTo>
                <a:cubicBezTo>
                  <a:pt x="65" y="15"/>
                  <a:pt x="74" y="29"/>
                  <a:pt x="74" y="29"/>
                </a:cubicBezTo>
                <a:cubicBezTo>
                  <a:pt x="74" y="29"/>
                  <a:pt x="77" y="10"/>
                  <a:pt x="97" y="10"/>
                </a:cubicBezTo>
                <a:cubicBezTo>
                  <a:pt x="115" y="10"/>
                  <a:pt x="128" y="24"/>
                  <a:pt x="128" y="42"/>
                </a:cubicBezTo>
                <a:cubicBezTo>
                  <a:pt x="128" y="44"/>
                  <a:pt x="127" y="47"/>
                  <a:pt x="127" y="49"/>
                </a:cubicBezTo>
                <a:cubicBezTo>
                  <a:pt x="138" y="53"/>
                  <a:pt x="147" y="62"/>
                  <a:pt x="147" y="74"/>
                </a:cubicBezTo>
                <a:cubicBezTo>
                  <a:pt x="147" y="88"/>
                  <a:pt x="135" y="100"/>
                  <a:pt x="120" y="1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3" name="Group 38">
            <a:extLst>
              <a:ext uri="{FF2B5EF4-FFF2-40B4-BE49-F238E27FC236}">
                <a16:creationId xmlns:a16="http://schemas.microsoft.com/office/drawing/2014/main" id="{186C7DD5-B080-4DEB-9170-85E5270ACB27}"/>
              </a:ext>
            </a:extLst>
          </p:cNvPr>
          <p:cNvGrpSpPr/>
          <p:nvPr/>
        </p:nvGrpSpPr>
        <p:grpSpPr>
          <a:xfrm>
            <a:off x="343774" y="2853325"/>
            <a:ext cx="313118" cy="353169"/>
            <a:chOff x="5513440" y="1766202"/>
            <a:chExt cx="429274" cy="484183"/>
          </a:xfrm>
          <a:solidFill>
            <a:schemeClr val="bg1"/>
          </a:solidFill>
        </p:grpSpPr>
        <p:sp>
          <p:nvSpPr>
            <p:cNvPr id="144" name="Freeform 147">
              <a:extLst>
                <a:ext uri="{FF2B5EF4-FFF2-40B4-BE49-F238E27FC236}">
                  <a16:creationId xmlns:a16="http://schemas.microsoft.com/office/drawing/2014/main" id="{E7AB75D3-F7CF-4256-BD1E-141FB8A6C1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3440" y="1766202"/>
              <a:ext cx="429274" cy="87353"/>
            </a:xfrm>
            <a:custGeom>
              <a:avLst/>
              <a:gdLst>
                <a:gd name="T0" fmla="*/ 68 w 129"/>
                <a:gd name="T1" fmla="*/ 8 h 26"/>
                <a:gd name="T2" fmla="*/ 68 w 129"/>
                <a:gd name="T3" fmla="*/ 4 h 26"/>
                <a:gd name="T4" fmla="*/ 64 w 129"/>
                <a:gd name="T5" fmla="*/ 0 h 26"/>
                <a:gd name="T6" fmla="*/ 61 w 129"/>
                <a:gd name="T7" fmla="*/ 4 h 26"/>
                <a:gd name="T8" fmla="*/ 61 w 129"/>
                <a:gd name="T9" fmla="*/ 8 h 26"/>
                <a:gd name="T10" fmla="*/ 0 w 129"/>
                <a:gd name="T11" fmla="*/ 8 h 26"/>
                <a:gd name="T12" fmla="*/ 0 w 129"/>
                <a:gd name="T13" fmla="*/ 26 h 26"/>
                <a:gd name="T14" fmla="*/ 129 w 129"/>
                <a:gd name="T15" fmla="*/ 26 h 26"/>
                <a:gd name="T16" fmla="*/ 129 w 129"/>
                <a:gd name="T17" fmla="*/ 8 h 26"/>
                <a:gd name="T18" fmla="*/ 68 w 129"/>
                <a:gd name="T1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26">
                  <a:moveTo>
                    <a:pt x="68" y="8"/>
                  </a:moveTo>
                  <a:cubicBezTo>
                    <a:pt x="68" y="4"/>
                    <a:pt x="68" y="4"/>
                    <a:pt x="68" y="4"/>
                  </a:cubicBezTo>
                  <a:cubicBezTo>
                    <a:pt x="68" y="2"/>
                    <a:pt x="66" y="0"/>
                    <a:pt x="64" y="0"/>
                  </a:cubicBezTo>
                  <a:cubicBezTo>
                    <a:pt x="63" y="0"/>
                    <a:pt x="61" y="2"/>
                    <a:pt x="61" y="4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29" y="8"/>
                    <a:pt x="129" y="8"/>
                    <a:pt x="129" y="8"/>
                  </a:cubicBezTo>
                  <a:lnTo>
                    <a:pt x="6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5" name="Freeform 148">
              <a:extLst>
                <a:ext uri="{FF2B5EF4-FFF2-40B4-BE49-F238E27FC236}">
                  <a16:creationId xmlns:a16="http://schemas.microsoft.com/office/drawing/2014/main" id="{72D64345-043B-49B5-A7CD-A68F4CFFED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0876" y="1873521"/>
              <a:ext cx="356897" cy="376864"/>
            </a:xfrm>
            <a:custGeom>
              <a:avLst/>
              <a:gdLst>
                <a:gd name="T0" fmla="*/ 143 w 143"/>
                <a:gd name="T1" fmla="*/ 95 h 151"/>
                <a:gd name="T2" fmla="*/ 143 w 143"/>
                <a:gd name="T3" fmla="*/ 0 h 151"/>
                <a:gd name="T4" fmla="*/ 0 w 143"/>
                <a:gd name="T5" fmla="*/ 0 h 151"/>
                <a:gd name="T6" fmla="*/ 0 w 143"/>
                <a:gd name="T7" fmla="*/ 95 h 151"/>
                <a:gd name="T8" fmla="*/ 63 w 143"/>
                <a:gd name="T9" fmla="*/ 95 h 151"/>
                <a:gd name="T10" fmla="*/ 63 w 143"/>
                <a:gd name="T11" fmla="*/ 125 h 151"/>
                <a:gd name="T12" fmla="*/ 45 w 143"/>
                <a:gd name="T13" fmla="*/ 125 h 151"/>
                <a:gd name="T14" fmla="*/ 45 w 143"/>
                <a:gd name="T15" fmla="*/ 121 h 151"/>
                <a:gd name="T16" fmla="*/ 37 w 143"/>
                <a:gd name="T17" fmla="*/ 121 h 151"/>
                <a:gd name="T18" fmla="*/ 25 w 143"/>
                <a:gd name="T19" fmla="*/ 151 h 151"/>
                <a:gd name="T20" fmla="*/ 33 w 143"/>
                <a:gd name="T21" fmla="*/ 151 h 151"/>
                <a:gd name="T22" fmla="*/ 40 w 143"/>
                <a:gd name="T23" fmla="*/ 137 h 151"/>
                <a:gd name="T24" fmla="*/ 104 w 143"/>
                <a:gd name="T25" fmla="*/ 137 h 151"/>
                <a:gd name="T26" fmla="*/ 109 w 143"/>
                <a:gd name="T27" fmla="*/ 151 h 151"/>
                <a:gd name="T28" fmla="*/ 119 w 143"/>
                <a:gd name="T29" fmla="*/ 151 h 151"/>
                <a:gd name="T30" fmla="*/ 107 w 143"/>
                <a:gd name="T31" fmla="*/ 121 h 151"/>
                <a:gd name="T32" fmla="*/ 97 w 143"/>
                <a:gd name="T33" fmla="*/ 121 h 151"/>
                <a:gd name="T34" fmla="*/ 97 w 143"/>
                <a:gd name="T35" fmla="*/ 125 h 151"/>
                <a:gd name="T36" fmla="*/ 80 w 143"/>
                <a:gd name="T37" fmla="*/ 125 h 151"/>
                <a:gd name="T38" fmla="*/ 80 w 143"/>
                <a:gd name="T39" fmla="*/ 95 h 151"/>
                <a:gd name="T40" fmla="*/ 143 w 143"/>
                <a:gd name="T41" fmla="*/ 95 h 151"/>
                <a:gd name="T42" fmla="*/ 92 w 143"/>
                <a:gd name="T43" fmla="*/ 28 h 151"/>
                <a:gd name="T44" fmla="*/ 133 w 143"/>
                <a:gd name="T45" fmla="*/ 28 h 151"/>
                <a:gd name="T46" fmla="*/ 133 w 143"/>
                <a:gd name="T47" fmla="*/ 37 h 151"/>
                <a:gd name="T48" fmla="*/ 92 w 143"/>
                <a:gd name="T49" fmla="*/ 37 h 151"/>
                <a:gd name="T50" fmla="*/ 92 w 143"/>
                <a:gd name="T51" fmla="*/ 28 h 151"/>
                <a:gd name="T52" fmla="*/ 92 w 143"/>
                <a:gd name="T53" fmla="*/ 46 h 151"/>
                <a:gd name="T54" fmla="*/ 133 w 143"/>
                <a:gd name="T55" fmla="*/ 46 h 151"/>
                <a:gd name="T56" fmla="*/ 133 w 143"/>
                <a:gd name="T57" fmla="*/ 56 h 151"/>
                <a:gd name="T58" fmla="*/ 92 w 143"/>
                <a:gd name="T59" fmla="*/ 56 h 151"/>
                <a:gd name="T60" fmla="*/ 92 w 143"/>
                <a:gd name="T61" fmla="*/ 46 h 151"/>
                <a:gd name="T62" fmla="*/ 92 w 143"/>
                <a:gd name="T63" fmla="*/ 63 h 151"/>
                <a:gd name="T64" fmla="*/ 133 w 143"/>
                <a:gd name="T65" fmla="*/ 63 h 151"/>
                <a:gd name="T66" fmla="*/ 133 w 143"/>
                <a:gd name="T67" fmla="*/ 74 h 151"/>
                <a:gd name="T68" fmla="*/ 92 w 143"/>
                <a:gd name="T69" fmla="*/ 74 h 151"/>
                <a:gd name="T70" fmla="*/ 92 w 143"/>
                <a:gd name="T71" fmla="*/ 63 h 151"/>
                <a:gd name="T72" fmla="*/ 8 w 143"/>
                <a:gd name="T73" fmla="*/ 75 h 151"/>
                <a:gd name="T74" fmla="*/ 8 w 143"/>
                <a:gd name="T75" fmla="*/ 24 h 151"/>
                <a:gd name="T76" fmla="*/ 83 w 143"/>
                <a:gd name="T77" fmla="*/ 24 h 151"/>
                <a:gd name="T78" fmla="*/ 83 w 143"/>
                <a:gd name="T79" fmla="*/ 75 h 151"/>
                <a:gd name="T80" fmla="*/ 8 w 143"/>
                <a:gd name="T81" fmla="*/ 7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3" h="151">
                  <a:moveTo>
                    <a:pt x="143" y="95"/>
                  </a:moveTo>
                  <a:lnTo>
                    <a:pt x="143" y="0"/>
                  </a:lnTo>
                  <a:lnTo>
                    <a:pt x="0" y="0"/>
                  </a:lnTo>
                  <a:lnTo>
                    <a:pt x="0" y="95"/>
                  </a:lnTo>
                  <a:lnTo>
                    <a:pt x="63" y="95"/>
                  </a:lnTo>
                  <a:lnTo>
                    <a:pt x="63" y="125"/>
                  </a:lnTo>
                  <a:lnTo>
                    <a:pt x="45" y="125"/>
                  </a:lnTo>
                  <a:lnTo>
                    <a:pt x="45" y="121"/>
                  </a:lnTo>
                  <a:lnTo>
                    <a:pt x="37" y="121"/>
                  </a:lnTo>
                  <a:lnTo>
                    <a:pt x="25" y="151"/>
                  </a:lnTo>
                  <a:lnTo>
                    <a:pt x="33" y="151"/>
                  </a:lnTo>
                  <a:lnTo>
                    <a:pt x="40" y="137"/>
                  </a:lnTo>
                  <a:lnTo>
                    <a:pt x="104" y="137"/>
                  </a:lnTo>
                  <a:lnTo>
                    <a:pt x="109" y="151"/>
                  </a:lnTo>
                  <a:lnTo>
                    <a:pt x="119" y="151"/>
                  </a:lnTo>
                  <a:lnTo>
                    <a:pt x="107" y="121"/>
                  </a:lnTo>
                  <a:lnTo>
                    <a:pt x="97" y="121"/>
                  </a:lnTo>
                  <a:lnTo>
                    <a:pt x="97" y="125"/>
                  </a:lnTo>
                  <a:lnTo>
                    <a:pt x="80" y="125"/>
                  </a:lnTo>
                  <a:lnTo>
                    <a:pt x="80" y="95"/>
                  </a:lnTo>
                  <a:lnTo>
                    <a:pt x="143" y="95"/>
                  </a:lnTo>
                  <a:close/>
                  <a:moveTo>
                    <a:pt x="92" y="28"/>
                  </a:moveTo>
                  <a:lnTo>
                    <a:pt x="133" y="28"/>
                  </a:lnTo>
                  <a:lnTo>
                    <a:pt x="133" y="37"/>
                  </a:lnTo>
                  <a:lnTo>
                    <a:pt x="92" y="37"/>
                  </a:lnTo>
                  <a:lnTo>
                    <a:pt x="92" y="28"/>
                  </a:lnTo>
                  <a:close/>
                  <a:moveTo>
                    <a:pt x="92" y="46"/>
                  </a:moveTo>
                  <a:lnTo>
                    <a:pt x="133" y="46"/>
                  </a:lnTo>
                  <a:lnTo>
                    <a:pt x="133" y="56"/>
                  </a:lnTo>
                  <a:lnTo>
                    <a:pt x="92" y="56"/>
                  </a:lnTo>
                  <a:lnTo>
                    <a:pt x="92" y="46"/>
                  </a:lnTo>
                  <a:close/>
                  <a:moveTo>
                    <a:pt x="92" y="63"/>
                  </a:moveTo>
                  <a:lnTo>
                    <a:pt x="133" y="63"/>
                  </a:lnTo>
                  <a:lnTo>
                    <a:pt x="133" y="74"/>
                  </a:lnTo>
                  <a:lnTo>
                    <a:pt x="92" y="74"/>
                  </a:lnTo>
                  <a:lnTo>
                    <a:pt x="92" y="63"/>
                  </a:lnTo>
                  <a:close/>
                  <a:moveTo>
                    <a:pt x="8" y="75"/>
                  </a:moveTo>
                  <a:lnTo>
                    <a:pt x="8" y="24"/>
                  </a:lnTo>
                  <a:lnTo>
                    <a:pt x="83" y="24"/>
                  </a:lnTo>
                  <a:lnTo>
                    <a:pt x="83" y="75"/>
                  </a:lnTo>
                  <a:lnTo>
                    <a:pt x="8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6" name="Freeform 149">
              <a:extLst>
                <a:ext uri="{FF2B5EF4-FFF2-40B4-BE49-F238E27FC236}">
                  <a16:creationId xmlns:a16="http://schemas.microsoft.com/office/drawing/2014/main" id="{D6F68B74-84CB-4C6F-8B5C-8B8BA75A7D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8330" y="1945898"/>
              <a:ext cx="174705" cy="102328"/>
            </a:xfrm>
            <a:custGeom>
              <a:avLst/>
              <a:gdLst>
                <a:gd name="T0" fmla="*/ 58 w 70"/>
                <a:gd name="T1" fmla="*/ 12 h 41"/>
                <a:gd name="T2" fmla="*/ 54 w 70"/>
                <a:gd name="T3" fmla="*/ 20 h 41"/>
                <a:gd name="T4" fmla="*/ 48 w 70"/>
                <a:gd name="T5" fmla="*/ 16 h 41"/>
                <a:gd name="T6" fmla="*/ 48 w 70"/>
                <a:gd name="T7" fmla="*/ 16 h 41"/>
                <a:gd name="T8" fmla="*/ 34 w 70"/>
                <a:gd name="T9" fmla="*/ 8 h 41"/>
                <a:gd name="T10" fmla="*/ 32 w 70"/>
                <a:gd name="T11" fmla="*/ 12 h 41"/>
                <a:gd name="T12" fmla="*/ 28 w 70"/>
                <a:gd name="T13" fmla="*/ 20 h 41"/>
                <a:gd name="T14" fmla="*/ 16 w 70"/>
                <a:gd name="T15" fmla="*/ 12 h 41"/>
                <a:gd name="T16" fmla="*/ 12 w 70"/>
                <a:gd name="T17" fmla="*/ 17 h 41"/>
                <a:gd name="T18" fmla="*/ 12 w 70"/>
                <a:gd name="T19" fmla="*/ 17 h 41"/>
                <a:gd name="T20" fmla="*/ 0 w 70"/>
                <a:gd name="T21" fmla="*/ 37 h 41"/>
                <a:gd name="T22" fmla="*/ 5 w 70"/>
                <a:gd name="T23" fmla="*/ 41 h 41"/>
                <a:gd name="T24" fmla="*/ 17 w 70"/>
                <a:gd name="T25" fmla="*/ 21 h 41"/>
                <a:gd name="T26" fmla="*/ 24 w 70"/>
                <a:gd name="T27" fmla="*/ 25 h 41"/>
                <a:gd name="T28" fmla="*/ 24 w 70"/>
                <a:gd name="T29" fmla="*/ 25 h 41"/>
                <a:gd name="T30" fmla="*/ 30 w 70"/>
                <a:gd name="T31" fmla="*/ 29 h 41"/>
                <a:gd name="T32" fmla="*/ 37 w 70"/>
                <a:gd name="T33" fmla="*/ 17 h 41"/>
                <a:gd name="T34" fmla="*/ 42 w 70"/>
                <a:gd name="T35" fmla="*/ 21 h 41"/>
                <a:gd name="T36" fmla="*/ 42 w 70"/>
                <a:gd name="T37" fmla="*/ 21 h 41"/>
                <a:gd name="T38" fmla="*/ 56 w 70"/>
                <a:gd name="T39" fmla="*/ 28 h 41"/>
                <a:gd name="T40" fmla="*/ 57 w 70"/>
                <a:gd name="T41" fmla="*/ 28 h 41"/>
                <a:gd name="T42" fmla="*/ 57 w 70"/>
                <a:gd name="T43" fmla="*/ 28 h 41"/>
                <a:gd name="T44" fmla="*/ 64 w 70"/>
                <a:gd name="T45" fmla="*/ 17 h 41"/>
                <a:gd name="T46" fmla="*/ 64 w 70"/>
                <a:gd name="T47" fmla="*/ 17 h 41"/>
                <a:gd name="T48" fmla="*/ 70 w 70"/>
                <a:gd name="T49" fmla="*/ 4 h 41"/>
                <a:gd name="T50" fmla="*/ 65 w 70"/>
                <a:gd name="T51" fmla="*/ 0 h 41"/>
                <a:gd name="T52" fmla="*/ 58 w 70"/>
                <a:gd name="T5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" h="41">
                  <a:moveTo>
                    <a:pt x="58" y="12"/>
                  </a:moveTo>
                  <a:lnTo>
                    <a:pt x="54" y="20"/>
                  </a:lnTo>
                  <a:lnTo>
                    <a:pt x="48" y="16"/>
                  </a:lnTo>
                  <a:lnTo>
                    <a:pt x="48" y="16"/>
                  </a:lnTo>
                  <a:lnTo>
                    <a:pt x="34" y="8"/>
                  </a:lnTo>
                  <a:lnTo>
                    <a:pt x="32" y="12"/>
                  </a:lnTo>
                  <a:lnTo>
                    <a:pt x="28" y="20"/>
                  </a:lnTo>
                  <a:lnTo>
                    <a:pt x="16" y="12"/>
                  </a:lnTo>
                  <a:lnTo>
                    <a:pt x="12" y="17"/>
                  </a:lnTo>
                  <a:lnTo>
                    <a:pt x="12" y="17"/>
                  </a:lnTo>
                  <a:lnTo>
                    <a:pt x="0" y="37"/>
                  </a:lnTo>
                  <a:lnTo>
                    <a:pt x="5" y="41"/>
                  </a:lnTo>
                  <a:lnTo>
                    <a:pt x="17" y="21"/>
                  </a:lnTo>
                  <a:lnTo>
                    <a:pt x="24" y="25"/>
                  </a:lnTo>
                  <a:lnTo>
                    <a:pt x="24" y="25"/>
                  </a:lnTo>
                  <a:lnTo>
                    <a:pt x="30" y="29"/>
                  </a:lnTo>
                  <a:lnTo>
                    <a:pt x="37" y="17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56" y="28"/>
                  </a:lnTo>
                  <a:lnTo>
                    <a:pt x="57" y="28"/>
                  </a:lnTo>
                  <a:lnTo>
                    <a:pt x="57" y="28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70" y="4"/>
                  </a:lnTo>
                  <a:lnTo>
                    <a:pt x="65" y="0"/>
                  </a:lnTo>
                  <a:lnTo>
                    <a:pt x="5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7" name="矩形 146">
            <a:extLst>
              <a:ext uri="{FF2B5EF4-FFF2-40B4-BE49-F238E27FC236}">
                <a16:creationId xmlns:a16="http://schemas.microsoft.com/office/drawing/2014/main" id="{94F44B52-9B92-4176-BF60-CFEC5CE32105}"/>
              </a:ext>
            </a:extLst>
          </p:cNvPr>
          <p:cNvSpPr/>
          <p:nvPr/>
        </p:nvSpPr>
        <p:spPr>
          <a:xfrm>
            <a:off x="8700779" y="2673493"/>
            <a:ext cx="900000" cy="378638"/>
          </a:xfrm>
          <a:prstGeom prst="rect">
            <a:avLst/>
          </a:prstGeom>
          <a:ln w="63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</a:p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（安全恢复）</a:t>
            </a:r>
            <a:endParaRPr lang="en-US" altLang="zh-CN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表格 23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64458901"/>
              </p:ext>
            </p:extLst>
          </p:nvPr>
        </p:nvGraphicFramePr>
        <p:xfrm>
          <a:off x="358602" y="1833414"/>
          <a:ext cx="5341914" cy="327600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4414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98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806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600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4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VIM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FusionSphere OpenStack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HCG  OpenStack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900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4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MANO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CN" alt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华为</a:t>
                      </a: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 VNFM</a:t>
                      </a:r>
                    </a:p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CN" alt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华为 </a:t>
                      </a: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EMS</a:t>
                      </a:r>
                    </a:p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CN" alt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华为 </a:t>
                      </a: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NFVO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HPE  VNFM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00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4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操作系统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HostOS</a:t>
                      </a:r>
                      <a:r>
                        <a:rPr lang="zh-CN" alt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：</a:t>
                      </a: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Euleros 2.0</a:t>
                      </a:r>
                      <a:r>
                        <a:rPr lang="zh-CN" alt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HostOS</a:t>
                      </a:r>
                      <a:r>
                        <a:rPr lang="zh-CN" alt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：</a:t>
                      </a: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centos 7.2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00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400" b="1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数据库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mongodb 3.2.10</a:t>
                      </a:r>
                      <a:r>
                        <a:rPr lang="zh-CN" alt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                  </a:t>
                      </a:r>
                      <a:endParaRPr lang="en-US" sz="1400" b="0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</a:endParaRPr>
                    </a:p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Gaussdb</a:t>
                      </a:r>
                      <a:r>
                        <a:rPr lang="zh-CN" alt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、</a:t>
                      </a: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Zenith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Postgresql</a:t>
                      </a:r>
                    </a:p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Couchdb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300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400" b="1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中间件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Nginx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Jboss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00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4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VNF网元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vMME</a:t>
                      </a:r>
                    </a:p>
                    <a:p>
                      <a:pPr marL="0" lvl="0" indent="0" algn="ctr" defTabSz="914400" rtl="0" eaLnBrk="1" latinLnBrk="0" hangingPunct="1">
                        <a:lnSpc>
                          <a:spcPct val="12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  <a:cs typeface="Arial" panose="020B0604020202020204" pitchFamily="34" charset="0"/>
                        </a:rPr>
                        <a:t>vCSCF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charset="-122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" name="任意多边形 46"/>
          <p:cNvSpPr/>
          <p:nvPr/>
        </p:nvSpPr>
        <p:spPr>
          <a:xfrm rot="214982">
            <a:off x="6534195" y="3462837"/>
            <a:ext cx="1188000" cy="1404000"/>
          </a:xfrm>
          <a:custGeom>
            <a:avLst/>
            <a:gdLst>
              <a:gd name="connsiteX0" fmla="*/ 170626 w 1714377"/>
              <a:gd name="connsiteY0" fmla="*/ 0 h 2122351"/>
              <a:gd name="connsiteX1" fmla="*/ 226424 w 1714377"/>
              <a:gd name="connsiteY1" fmla="*/ 332456 h 2122351"/>
              <a:gd name="connsiteX2" fmla="*/ 129951 w 1714377"/>
              <a:gd name="connsiteY2" fmla="*/ 267743 h 2122351"/>
              <a:gd name="connsiteX3" fmla="*/ 699044 w 1714377"/>
              <a:gd name="connsiteY3" fmla="*/ 1205247 h 2122351"/>
              <a:gd name="connsiteX4" fmla="*/ 912591 w 1714377"/>
              <a:gd name="connsiteY4" fmla="*/ 1266026 h 2122351"/>
              <a:gd name="connsiteX5" fmla="*/ 1557090 w 1714377"/>
              <a:gd name="connsiteY5" fmla="*/ 1166130 h 2122351"/>
              <a:gd name="connsiteX6" fmla="*/ 1558528 w 1714377"/>
              <a:gd name="connsiteY6" fmla="*/ 1167231 h 2122351"/>
              <a:gd name="connsiteX7" fmla="*/ 1588987 w 1714377"/>
              <a:gd name="connsiteY7" fmla="*/ 1201951 h 2122351"/>
              <a:gd name="connsiteX8" fmla="*/ 1612029 w 1714377"/>
              <a:gd name="connsiteY8" fmla="*/ 1881220 h 2122351"/>
              <a:gd name="connsiteX9" fmla="*/ 824028 w 1714377"/>
              <a:gd name="connsiteY9" fmla="*/ 2019577 h 2122351"/>
              <a:gd name="connsiteX10" fmla="*/ 655921 w 1714377"/>
              <a:gd name="connsiteY10" fmla="*/ 1279471 h 2122351"/>
              <a:gd name="connsiteX11" fmla="*/ 99456 w 1714377"/>
              <a:gd name="connsiteY11" fmla="*/ 310566 h 2122351"/>
              <a:gd name="connsiteX12" fmla="*/ 110060 w 1714377"/>
              <a:gd name="connsiteY12" fmla="*/ 263926 h 2122351"/>
              <a:gd name="connsiteX13" fmla="*/ 0 w 1714377"/>
              <a:gd name="connsiteY13" fmla="*/ 291480 h 2122351"/>
              <a:gd name="connsiteX14" fmla="*/ 170626 w 1714377"/>
              <a:gd name="connsiteY14" fmla="*/ 0 h 21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14377" h="2122351">
                <a:moveTo>
                  <a:pt x="170626" y="0"/>
                </a:moveTo>
                <a:cubicBezTo>
                  <a:pt x="170626" y="0"/>
                  <a:pt x="170626" y="0"/>
                  <a:pt x="226424" y="332456"/>
                </a:cubicBezTo>
                <a:cubicBezTo>
                  <a:pt x="226424" y="332456"/>
                  <a:pt x="226424" y="332456"/>
                  <a:pt x="129951" y="267743"/>
                </a:cubicBezTo>
                <a:cubicBezTo>
                  <a:pt x="68389" y="670077"/>
                  <a:pt x="310738" y="1044932"/>
                  <a:pt x="699044" y="1205247"/>
                </a:cubicBezTo>
                <a:cubicBezTo>
                  <a:pt x="700482" y="1206348"/>
                  <a:pt x="777667" y="1242610"/>
                  <a:pt x="912591" y="1266026"/>
                </a:cubicBezTo>
                <a:cubicBezTo>
                  <a:pt x="1144431" y="1308866"/>
                  <a:pt x="1371655" y="1268319"/>
                  <a:pt x="1557090" y="1166130"/>
                </a:cubicBezTo>
                <a:cubicBezTo>
                  <a:pt x="1557090" y="1166130"/>
                  <a:pt x="1557090" y="1166130"/>
                  <a:pt x="1558528" y="1167231"/>
                </a:cubicBezTo>
                <a:cubicBezTo>
                  <a:pt x="1570374" y="1178579"/>
                  <a:pt x="1579681" y="1190265"/>
                  <a:pt x="1588987" y="1201951"/>
                </a:cubicBezTo>
                <a:cubicBezTo>
                  <a:pt x="1743639" y="1393328"/>
                  <a:pt x="1759762" y="1670320"/>
                  <a:pt x="1612029" y="1881220"/>
                </a:cubicBezTo>
                <a:cubicBezTo>
                  <a:pt x="1431600" y="2137819"/>
                  <a:pt x="1079167" y="2198887"/>
                  <a:pt x="824028" y="2019577"/>
                </a:cubicBezTo>
                <a:cubicBezTo>
                  <a:pt x="583274" y="1851278"/>
                  <a:pt x="514688" y="1529567"/>
                  <a:pt x="655921" y="1279471"/>
                </a:cubicBezTo>
                <a:cubicBezTo>
                  <a:pt x="266941" y="1114077"/>
                  <a:pt x="25533" y="717128"/>
                  <a:pt x="99456" y="310566"/>
                </a:cubicBezTo>
                <a:cubicBezTo>
                  <a:pt x="101837" y="289573"/>
                  <a:pt x="103701" y="284156"/>
                  <a:pt x="110060" y="263926"/>
                </a:cubicBezTo>
                <a:cubicBezTo>
                  <a:pt x="110060" y="263926"/>
                  <a:pt x="110060" y="263926"/>
                  <a:pt x="0" y="291480"/>
                </a:cubicBezTo>
                <a:cubicBezTo>
                  <a:pt x="0" y="291480"/>
                  <a:pt x="0" y="291480"/>
                  <a:pt x="170626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162" tIns="32582" rIns="65162" bIns="32582" anchor="ctr"/>
          <a:lstStyle/>
          <a:p>
            <a:pPr algn="ctr">
              <a:lnSpc>
                <a:spcPct val="150000"/>
              </a:lnSpc>
              <a:defRPr/>
            </a:pPr>
            <a:endParaRPr lang="zh-CN" altLang="en-US" sz="16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任意多边形 47"/>
          <p:cNvSpPr/>
          <p:nvPr/>
        </p:nvSpPr>
        <p:spPr>
          <a:xfrm rot="214982">
            <a:off x="6848042" y="2222210"/>
            <a:ext cx="1140011" cy="1479661"/>
          </a:xfrm>
          <a:custGeom>
            <a:avLst/>
            <a:gdLst>
              <a:gd name="connsiteX0" fmla="*/ 908149 w 1661196"/>
              <a:gd name="connsiteY0" fmla="*/ 116236 h 2161132"/>
              <a:gd name="connsiteX1" fmla="*/ 1045422 w 1661196"/>
              <a:gd name="connsiteY1" fmla="*/ 863815 h 2161132"/>
              <a:gd name="connsiteX2" fmla="*/ 1563639 w 1661196"/>
              <a:gd name="connsiteY2" fmla="*/ 1852839 h 2161132"/>
              <a:gd name="connsiteX3" fmla="*/ 1550532 w 1661196"/>
              <a:gd name="connsiteY3" fmla="*/ 1899767 h 2161132"/>
              <a:gd name="connsiteX4" fmla="*/ 1661196 w 1661196"/>
              <a:gd name="connsiteY4" fmla="*/ 1877382 h 2161132"/>
              <a:gd name="connsiteX5" fmla="*/ 1478236 w 1661196"/>
              <a:gd name="connsiteY5" fmla="*/ 2161132 h 2161132"/>
              <a:gd name="connsiteX6" fmla="*/ 1436046 w 1661196"/>
              <a:gd name="connsiteY6" fmla="*/ 1825812 h 2161132"/>
              <a:gd name="connsiteX7" fmla="*/ 1529211 w 1661196"/>
              <a:gd name="connsiteY7" fmla="*/ 1894840 h 2161132"/>
              <a:gd name="connsiteX8" fmla="*/ 999492 w 1661196"/>
              <a:gd name="connsiteY8" fmla="*/ 935746 h 2161132"/>
              <a:gd name="connsiteX9" fmla="*/ 788637 w 1661196"/>
              <a:gd name="connsiteY9" fmla="*/ 865497 h 2161132"/>
              <a:gd name="connsiteX10" fmla="*/ 139707 w 1661196"/>
              <a:gd name="connsiteY10" fmla="*/ 938417 h 2161132"/>
              <a:gd name="connsiteX11" fmla="*/ 140807 w 1661196"/>
              <a:gd name="connsiteY11" fmla="*/ 936981 h 2161132"/>
              <a:gd name="connsiteX12" fmla="*/ 138269 w 1661196"/>
              <a:gd name="connsiteY12" fmla="*/ 937316 h 2161132"/>
              <a:gd name="connsiteX13" fmla="*/ 110342 w 1661196"/>
              <a:gd name="connsiteY13" fmla="*/ 902271 h 2161132"/>
              <a:gd name="connsiteX14" fmla="*/ 111442 w 1661196"/>
              <a:gd name="connsiteY14" fmla="*/ 900835 h 2161132"/>
              <a:gd name="connsiteX15" fmla="*/ 116237 w 1661196"/>
              <a:gd name="connsiteY15" fmla="*/ 220981 h 2161132"/>
              <a:gd name="connsiteX16" fmla="*/ 908149 w 1661196"/>
              <a:gd name="connsiteY16" fmla="*/ 116236 h 2161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61196" h="2161132">
                <a:moveTo>
                  <a:pt x="908149" y="116236"/>
                </a:moveTo>
                <a:cubicBezTo>
                  <a:pt x="1141188" y="294601"/>
                  <a:pt x="1196152" y="619193"/>
                  <a:pt x="1045422" y="863815"/>
                </a:cubicBezTo>
                <a:cubicBezTo>
                  <a:pt x="1427287" y="1044447"/>
                  <a:pt x="1652072" y="1451172"/>
                  <a:pt x="1563639" y="1852839"/>
                </a:cubicBezTo>
                <a:cubicBezTo>
                  <a:pt x="1558735" y="1874148"/>
                  <a:pt x="1556875" y="1879559"/>
                  <a:pt x="1550532" y="1899767"/>
                </a:cubicBezTo>
                <a:cubicBezTo>
                  <a:pt x="1550532" y="1899767"/>
                  <a:pt x="1550532" y="1899767"/>
                  <a:pt x="1661196" y="1877382"/>
                </a:cubicBezTo>
                <a:cubicBezTo>
                  <a:pt x="1661196" y="1877382"/>
                  <a:pt x="1661196" y="1877382"/>
                  <a:pt x="1478236" y="2161132"/>
                </a:cubicBezTo>
                <a:cubicBezTo>
                  <a:pt x="1478236" y="2161132"/>
                  <a:pt x="1478236" y="2161132"/>
                  <a:pt x="1436046" y="1825812"/>
                </a:cubicBezTo>
                <a:cubicBezTo>
                  <a:pt x="1436046" y="1825812"/>
                  <a:pt x="1436046" y="1825812"/>
                  <a:pt x="1529211" y="1894840"/>
                </a:cubicBezTo>
                <a:cubicBezTo>
                  <a:pt x="1608930" y="1495617"/>
                  <a:pt x="1380679" y="1111303"/>
                  <a:pt x="999492" y="935746"/>
                </a:cubicBezTo>
                <a:cubicBezTo>
                  <a:pt x="998053" y="934645"/>
                  <a:pt x="923084" y="895492"/>
                  <a:pt x="788637" y="865497"/>
                </a:cubicBezTo>
                <a:cubicBezTo>
                  <a:pt x="559511" y="813161"/>
                  <a:pt x="329975" y="844813"/>
                  <a:pt x="139707" y="938417"/>
                </a:cubicBezTo>
                <a:cubicBezTo>
                  <a:pt x="139707" y="938417"/>
                  <a:pt x="139707" y="938417"/>
                  <a:pt x="140807" y="936981"/>
                </a:cubicBezTo>
                <a:cubicBezTo>
                  <a:pt x="140807" y="936981"/>
                  <a:pt x="140807" y="936981"/>
                  <a:pt x="138269" y="937316"/>
                </a:cubicBezTo>
                <a:cubicBezTo>
                  <a:pt x="128960" y="925635"/>
                  <a:pt x="119651" y="913953"/>
                  <a:pt x="110342" y="902271"/>
                </a:cubicBezTo>
                <a:cubicBezTo>
                  <a:pt x="110342" y="902271"/>
                  <a:pt x="110342" y="902271"/>
                  <a:pt x="111442" y="900835"/>
                </a:cubicBezTo>
                <a:cubicBezTo>
                  <a:pt x="-34877" y="704542"/>
                  <a:pt x="-41015" y="426435"/>
                  <a:pt x="116237" y="220981"/>
                </a:cubicBezTo>
                <a:cubicBezTo>
                  <a:pt x="305379" y="-26139"/>
                  <a:pt x="660724" y="-73140"/>
                  <a:pt x="908149" y="116236"/>
                </a:cubicBez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162" tIns="32582" rIns="65162" bIns="32582" anchor="ctr"/>
          <a:lstStyle/>
          <a:p>
            <a:pPr algn="ctr">
              <a:lnSpc>
                <a:spcPct val="150000"/>
              </a:lnSpc>
              <a:defRPr/>
            </a:pPr>
            <a:endParaRPr lang="zh-CN" altLang="en-US" sz="16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任意多边形 54"/>
          <p:cNvSpPr/>
          <p:nvPr/>
        </p:nvSpPr>
        <p:spPr>
          <a:xfrm rot="5513706">
            <a:off x="7197491" y="2912918"/>
            <a:ext cx="1241923" cy="1502222"/>
          </a:xfrm>
          <a:custGeom>
            <a:avLst/>
            <a:gdLst>
              <a:gd name="connsiteX0" fmla="*/ 126139 w 1624995"/>
              <a:gd name="connsiteY0" fmla="*/ 208394 h 2186941"/>
              <a:gd name="connsiteX1" fmla="*/ 921298 w 1624995"/>
              <a:gd name="connsiteY1" fmla="*/ 126400 h 2186941"/>
              <a:gd name="connsiteX2" fmla="*/ 1037178 w 1624995"/>
              <a:gd name="connsiteY2" fmla="*/ 876855 h 2186941"/>
              <a:gd name="connsiteX3" fmla="*/ 1525619 w 1624995"/>
              <a:gd name="connsiteY3" fmla="*/ 1881233 h 2186941"/>
              <a:gd name="connsiteX4" fmla="*/ 1511096 w 1624995"/>
              <a:gd name="connsiteY4" fmla="*/ 1927805 h 2186941"/>
              <a:gd name="connsiteX5" fmla="*/ 1624995 w 1624995"/>
              <a:gd name="connsiteY5" fmla="*/ 1908333 h 2186941"/>
              <a:gd name="connsiteX6" fmla="*/ 1433455 w 1624995"/>
              <a:gd name="connsiteY6" fmla="*/ 2186941 h 2186941"/>
              <a:gd name="connsiteX7" fmla="*/ 1401376 w 1624995"/>
              <a:gd name="connsiteY7" fmla="*/ 1850258 h 2186941"/>
              <a:gd name="connsiteX8" fmla="*/ 1492468 w 1624995"/>
              <a:gd name="connsiteY8" fmla="*/ 1921999 h 2186941"/>
              <a:gd name="connsiteX9" fmla="*/ 989073 w 1624995"/>
              <a:gd name="connsiteY9" fmla="*/ 947495 h 2186941"/>
              <a:gd name="connsiteX10" fmla="*/ 781720 w 1624995"/>
              <a:gd name="connsiteY10" fmla="*/ 872288 h 2186941"/>
              <a:gd name="connsiteX11" fmla="*/ 130518 w 1624995"/>
              <a:gd name="connsiteY11" fmla="*/ 926560 h 2186941"/>
              <a:gd name="connsiteX12" fmla="*/ 129113 w 1624995"/>
              <a:gd name="connsiteY12" fmla="*/ 925417 h 2186941"/>
              <a:gd name="connsiteX13" fmla="*/ 102241 w 1624995"/>
              <a:gd name="connsiteY13" fmla="*/ 889552 h 2186941"/>
              <a:gd name="connsiteX14" fmla="*/ 126139 w 1624995"/>
              <a:gd name="connsiteY14" fmla="*/ 208394 h 2186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24995" h="2186941">
                <a:moveTo>
                  <a:pt x="126139" y="208394"/>
                </a:moveTo>
                <a:cubicBezTo>
                  <a:pt x="322756" y="-33390"/>
                  <a:pt x="679559" y="-70182"/>
                  <a:pt x="921298" y="126400"/>
                </a:cubicBezTo>
                <a:cubicBezTo>
                  <a:pt x="1150126" y="310147"/>
                  <a:pt x="1196710" y="637608"/>
                  <a:pt x="1037178" y="876855"/>
                </a:cubicBezTo>
                <a:cubicBezTo>
                  <a:pt x="1413637" y="1068560"/>
                  <a:pt x="1628727" y="1481672"/>
                  <a:pt x="1525619" y="1881233"/>
                </a:cubicBezTo>
                <a:cubicBezTo>
                  <a:pt x="1520072" y="1902410"/>
                  <a:pt x="1518048" y="1907770"/>
                  <a:pt x="1511096" y="1927805"/>
                </a:cubicBezTo>
                <a:cubicBezTo>
                  <a:pt x="1511096" y="1927805"/>
                  <a:pt x="1511096" y="1927805"/>
                  <a:pt x="1624995" y="1908333"/>
                </a:cubicBezTo>
                <a:cubicBezTo>
                  <a:pt x="1624995" y="1908333"/>
                  <a:pt x="1624995" y="1908333"/>
                  <a:pt x="1433455" y="2186941"/>
                </a:cubicBezTo>
                <a:cubicBezTo>
                  <a:pt x="1433455" y="2186941"/>
                  <a:pt x="1433455" y="2186941"/>
                  <a:pt x="1401376" y="1850258"/>
                </a:cubicBezTo>
                <a:cubicBezTo>
                  <a:pt x="1401376" y="1850258"/>
                  <a:pt x="1401376" y="1850258"/>
                  <a:pt x="1492468" y="1921999"/>
                </a:cubicBezTo>
                <a:cubicBezTo>
                  <a:pt x="1583096" y="1526301"/>
                  <a:pt x="1366413" y="1135246"/>
                  <a:pt x="989073" y="947495"/>
                </a:cubicBezTo>
                <a:cubicBezTo>
                  <a:pt x="987668" y="946352"/>
                  <a:pt x="913872" y="905024"/>
                  <a:pt x="781720" y="872288"/>
                </a:cubicBezTo>
                <a:cubicBezTo>
                  <a:pt x="553004" y="814739"/>
                  <a:pt x="323631" y="838391"/>
                  <a:pt x="130518" y="926560"/>
                </a:cubicBezTo>
                <a:cubicBezTo>
                  <a:pt x="130518" y="926560"/>
                  <a:pt x="130518" y="926560"/>
                  <a:pt x="129113" y="925417"/>
                </a:cubicBezTo>
                <a:cubicBezTo>
                  <a:pt x="120175" y="913462"/>
                  <a:pt x="111198" y="901507"/>
                  <a:pt x="102241" y="889552"/>
                </a:cubicBezTo>
                <a:cubicBezTo>
                  <a:pt x="-39579" y="687818"/>
                  <a:pt x="-35923" y="410555"/>
                  <a:pt x="126139" y="208394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162" tIns="32582" rIns="65162" bIns="32582" anchor="ctr"/>
          <a:lstStyle/>
          <a:p>
            <a:pPr algn="ctr">
              <a:lnSpc>
                <a:spcPct val="150000"/>
              </a:lnSpc>
              <a:defRPr/>
            </a:pPr>
            <a:endParaRPr lang="zh-CN" altLang="en-US"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任意多边形 55"/>
          <p:cNvSpPr/>
          <p:nvPr/>
        </p:nvSpPr>
        <p:spPr>
          <a:xfrm rot="5513706">
            <a:off x="6071424" y="2686943"/>
            <a:ext cx="1262696" cy="1475534"/>
          </a:xfrm>
          <a:custGeom>
            <a:avLst/>
            <a:gdLst>
              <a:gd name="connsiteX0" fmla="*/ 179163 w 1676437"/>
              <a:gd name="connsiteY0" fmla="*/ 0 h 2149102"/>
              <a:gd name="connsiteX1" fmla="*/ 224993 w 1676437"/>
              <a:gd name="connsiteY1" fmla="*/ 333833 h 2149102"/>
              <a:gd name="connsiteX2" fmla="*/ 130540 w 1676437"/>
              <a:gd name="connsiteY2" fmla="*/ 266364 h 2149102"/>
              <a:gd name="connsiteX3" fmla="*/ 672290 w 1676437"/>
              <a:gd name="connsiteY3" fmla="*/ 1218311 h 2149102"/>
              <a:gd name="connsiteX4" fmla="*/ 882685 w 1676437"/>
              <a:gd name="connsiteY4" fmla="*/ 1286657 h 2149102"/>
              <a:gd name="connsiteX5" fmla="*/ 1530715 w 1676437"/>
              <a:gd name="connsiteY5" fmla="*/ 1204160 h 2149102"/>
              <a:gd name="connsiteX6" fmla="*/ 1532119 w 1676437"/>
              <a:gd name="connsiteY6" fmla="*/ 1205302 h 2149102"/>
              <a:gd name="connsiteX7" fmla="*/ 1561514 w 1676437"/>
              <a:gd name="connsiteY7" fmla="*/ 1240881 h 2149102"/>
              <a:gd name="connsiteX8" fmla="*/ 1564275 w 1676437"/>
              <a:gd name="connsiteY8" fmla="*/ 1920319 h 2149102"/>
              <a:gd name="connsiteX9" fmla="*/ 774275 w 1676437"/>
              <a:gd name="connsiteY9" fmla="*/ 2036816 h 2149102"/>
              <a:gd name="connsiteX10" fmla="*/ 628398 w 1676437"/>
              <a:gd name="connsiteY10" fmla="*/ 1292369 h 2149102"/>
              <a:gd name="connsiteX11" fmla="*/ 97653 w 1676437"/>
              <a:gd name="connsiteY11" fmla="*/ 309675 h 2149102"/>
              <a:gd name="connsiteX12" fmla="*/ 110781 w 1676437"/>
              <a:gd name="connsiteY12" fmla="*/ 261972 h 2149102"/>
              <a:gd name="connsiteX13" fmla="*/ 0 w 1676437"/>
              <a:gd name="connsiteY13" fmla="*/ 286307 h 2149102"/>
              <a:gd name="connsiteX14" fmla="*/ 179163 w 1676437"/>
              <a:gd name="connsiteY14" fmla="*/ 0 h 2149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76437" h="2149102">
                <a:moveTo>
                  <a:pt x="179163" y="0"/>
                </a:moveTo>
                <a:cubicBezTo>
                  <a:pt x="179163" y="0"/>
                  <a:pt x="179163" y="0"/>
                  <a:pt x="224993" y="333833"/>
                </a:cubicBezTo>
                <a:cubicBezTo>
                  <a:pt x="224993" y="333833"/>
                  <a:pt x="224993" y="333833"/>
                  <a:pt x="130540" y="266364"/>
                </a:cubicBezTo>
                <a:cubicBezTo>
                  <a:pt x="57034" y="666613"/>
                  <a:pt x="287980" y="1048235"/>
                  <a:pt x="672290" y="1218311"/>
                </a:cubicBezTo>
                <a:cubicBezTo>
                  <a:pt x="673694" y="1219453"/>
                  <a:pt x="748584" y="1259336"/>
                  <a:pt x="882685" y="1286657"/>
                </a:cubicBezTo>
                <a:cubicBezTo>
                  <a:pt x="1114177" y="1334797"/>
                  <a:pt x="1342402" y="1300885"/>
                  <a:pt x="1530715" y="1204160"/>
                </a:cubicBezTo>
                <a:cubicBezTo>
                  <a:pt x="1530715" y="1204160"/>
                  <a:pt x="1530715" y="1204160"/>
                  <a:pt x="1532119" y="1205302"/>
                </a:cubicBezTo>
                <a:cubicBezTo>
                  <a:pt x="1543615" y="1216986"/>
                  <a:pt x="1552564" y="1228933"/>
                  <a:pt x="1561514" y="1240881"/>
                </a:cubicBezTo>
                <a:cubicBezTo>
                  <a:pt x="1710316" y="1436612"/>
                  <a:pt x="1718162" y="1713868"/>
                  <a:pt x="1564275" y="1920319"/>
                </a:cubicBezTo>
                <a:cubicBezTo>
                  <a:pt x="1377763" y="2172628"/>
                  <a:pt x="1023832" y="2223409"/>
                  <a:pt x="774275" y="2036816"/>
                </a:cubicBezTo>
                <a:cubicBezTo>
                  <a:pt x="538762" y="1861643"/>
                  <a:pt x="478693" y="1539583"/>
                  <a:pt x="628398" y="1292369"/>
                </a:cubicBezTo>
                <a:cubicBezTo>
                  <a:pt x="243304" y="1114650"/>
                  <a:pt x="12814" y="712383"/>
                  <a:pt x="97653" y="309675"/>
                </a:cubicBezTo>
                <a:cubicBezTo>
                  <a:pt x="103204" y="288503"/>
                  <a:pt x="105229" y="283144"/>
                  <a:pt x="110781" y="261972"/>
                </a:cubicBezTo>
                <a:cubicBezTo>
                  <a:pt x="110781" y="261972"/>
                  <a:pt x="110781" y="261972"/>
                  <a:pt x="0" y="286307"/>
                </a:cubicBezTo>
                <a:cubicBezTo>
                  <a:pt x="0" y="286307"/>
                  <a:pt x="0" y="286307"/>
                  <a:pt x="179163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162" tIns="32582" rIns="65162" bIns="32582" anchor="ctr"/>
          <a:lstStyle/>
          <a:p>
            <a:pPr algn="ctr">
              <a:lnSpc>
                <a:spcPct val="150000"/>
              </a:lnSpc>
              <a:defRPr/>
            </a:pPr>
            <a:endParaRPr lang="zh-CN" altLang="en-US" sz="16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887475" y="2340465"/>
            <a:ext cx="7948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对比</a:t>
            </a:r>
          </a:p>
        </p:txBody>
      </p:sp>
      <p:sp>
        <p:nvSpPr>
          <p:cNvPr id="29" name="矩形 28"/>
          <p:cNvSpPr/>
          <p:nvPr/>
        </p:nvSpPr>
        <p:spPr>
          <a:xfrm>
            <a:off x="7936684" y="3283884"/>
            <a:ext cx="6217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筛选</a:t>
            </a:r>
          </a:p>
        </p:txBody>
      </p:sp>
      <p:sp>
        <p:nvSpPr>
          <p:cNvPr id="30" name="矩形 29"/>
          <p:cNvSpPr/>
          <p:nvPr/>
        </p:nvSpPr>
        <p:spPr>
          <a:xfrm>
            <a:off x="6959339" y="4383546"/>
            <a:ext cx="715049" cy="3385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调研</a:t>
            </a:r>
          </a:p>
        </p:txBody>
      </p:sp>
      <p:sp>
        <p:nvSpPr>
          <p:cNvPr id="31" name="矩形 30"/>
          <p:cNvSpPr/>
          <p:nvPr/>
        </p:nvSpPr>
        <p:spPr>
          <a:xfrm>
            <a:off x="5950264" y="3404504"/>
            <a:ext cx="666903" cy="3385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优化</a:t>
            </a:r>
          </a:p>
        </p:txBody>
      </p:sp>
      <p:sp>
        <p:nvSpPr>
          <p:cNvPr id="41" name="矩形 40"/>
          <p:cNvSpPr/>
          <p:nvPr/>
        </p:nvSpPr>
        <p:spPr>
          <a:xfrm>
            <a:off x="8644360" y="1852267"/>
            <a:ext cx="796650" cy="64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对比</a:t>
            </a:r>
          </a:p>
        </p:txBody>
      </p:sp>
      <p:sp>
        <p:nvSpPr>
          <p:cNvPr id="42" name="矩形 41"/>
          <p:cNvSpPr/>
          <p:nvPr/>
        </p:nvSpPr>
        <p:spPr>
          <a:xfrm>
            <a:off x="9433921" y="1855308"/>
            <a:ext cx="2424252" cy="64800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对比主流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安全合规基线技术规范。</a:t>
            </a:r>
          </a:p>
        </p:txBody>
      </p:sp>
      <p:sp>
        <p:nvSpPr>
          <p:cNvPr id="46" name="矩形 45"/>
          <p:cNvSpPr/>
          <p:nvPr/>
        </p:nvSpPr>
        <p:spPr>
          <a:xfrm>
            <a:off x="8644360" y="2723417"/>
            <a:ext cx="796650" cy="64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筛选</a:t>
            </a:r>
          </a:p>
        </p:txBody>
      </p:sp>
      <p:sp>
        <p:nvSpPr>
          <p:cNvPr id="47" name="矩形 46"/>
          <p:cNvSpPr/>
          <p:nvPr/>
        </p:nvSpPr>
        <p:spPr>
          <a:xfrm>
            <a:off x="9433921" y="2725444"/>
            <a:ext cx="2424252" cy="64800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筛选出各安全基线规范中的不同点。</a:t>
            </a:r>
          </a:p>
        </p:txBody>
      </p:sp>
      <p:sp>
        <p:nvSpPr>
          <p:cNvPr id="51" name="矩形 50"/>
          <p:cNvSpPr/>
          <p:nvPr/>
        </p:nvSpPr>
        <p:spPr>
          <a:xfrm>
            <a:off x="8644360" y="3594567"/>
            <a:ext cx="796650" cy="6480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调研</a:t>
            </a:r>
          </a:p>
        </p:txBody>
      </p:sp>
      <p:sp>
        <p:nvSpPr>
          <p:cNvPr id="52" name="矩形 51"/>
          <p:cNvSpPr/>
          <p:nvPr/>
        </p:nvSpPr>
        <p:spPr>
          <a:xfrm>
            <a:off x="9433921" y="3595580"/>
            <a:ext cx="2424252" cy="64800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结合实际需求，对现状进行梳理，自定义安全配置。</a:t>
            </a:r>
          </a:p>
        </p:txBody>
      </p:sp>
      <p:sp>
        <p:nvSpPr>
          <p:cNvPr id="56" name="矩形 55"/>
          <p:cNvSpPr/>
          <p:nvPr/>
        </p:nvSpPr>
        <p:spPr>
          <a:xfrm>
            <a:off x="8644360" y="4465716"/>
            <a:ext cx="796650" cy="6480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优化</a:t>
            </a:r>
          </a:p>
        </p:txBody>
      </p:sp>
      <p:sp>
        <p:nvSpPr>
          <p:cNvPr id="57" name="矩形 56"/>
          <p:cNvSpPr/>
          <p:nvPr/>
        </p:nvSpPr>
        <p:spPr>
          <a:xfrm>
            <a:off x="9433921" y="4465716"/>
            <a:ext cx="2424252" cy="64800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结合业务特点做局部调整，不断完善优化。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编制NFV/5G安全技术规范</a:t>
            </a:r>
            <a:endParaRPr lang="zh-CN" altLang="en-US" dirty="0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5CE3CAB7-EBD5-4B2C-B848-AADB114B7C8D}"/>
              </a:ext>
            </a:extLst>
          </p:cNvPr>
          <p:cNvSpPr/>
          <p:nvPr/>
        </p:nvSpPr>
        <p:spPr>
          <a:xfrm>
            <a:off x="300345" y="5222240"/>
            <a:ext cx="11591310" cy="829420"/>
          </a:xfrm>
          <a:prstGeom prst="roundRect">
            <a:avLst>
              <a:gd name="adj" fmla="val 10542"/>
            </a:avLst>
          </a:prstGeom>
          <a:solidFill>
            <a:schemeClr val="accent5">
              <a:lumMod val="20000"/>
              <a:lumOff val="80000"/>
              <a:alpha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eaLnBrk="0" hangingPunct="0">
              <a:lnSpc>
                <a:spcPct val="150000"/>
              </a:lnSpc>
              <a:buSzPct val="100000"/>
            </a:pP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编制</a:t>
            </a:r>
            <a:r>
              <a:rPr lang="en-US" altLang="zh-CN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《NFV</a:t>
            </a: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特有设备安全基线</a:t>
            </a:r>
            <a:r>
              <a:rPr lang="en-US" altLang="zh-CN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》 </a:t>
            </a: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、</a:t>
            </a:r>
            <a:r>
              <a:rPr lang="en-US" altLang="zh-CN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《5G</a:t>
            </a: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网络安全风险评估规范</a:t>
            </a:r>
            <a:r>
              <a:rPr lang="en-US" altLang="zh-CN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》</a:t>
            </a: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、</a:t>
            </a:r>
            <a:r>
              <a:rPr lang="en-US" altLang="zh-CN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《5G</a:t>
            </a: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网络设备安全配置规范</a:t>
            </a:r>
            <a:r>
              <a:rPr lang="en-US" altLang="zh-CN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》 </a:t>
            </a: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、</a:t>
            </a:r>
            <a:r>
              <a:rPr lang="en-US" altLang="zh-CN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《5G</a:t>
            </a: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网络与业务安全基准测评规范</a:t>
            </a:r>
            <a:r>
              <a:rPr lang="en-US" altLang="zh-CN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》</a:t>
            </a: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等多个</a:t>
            </a:r>
            <a:r>
              <a:rPr lang="en-US" altLang="zh-CN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5G</a:t>
            </a: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安全技术规范。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3261705D-20EE-4723-894D-DE56A56437D1}"/>
              </a:ext>
            </a:extLst>
          </p:cNvPr>
          <p:cNvGrpSpPr/>
          <p:nvPr/>
        </p:nvGrpSpPr>
        <p:grpSpPr>
          <a:xfrm>
            <a:off x="358602" y="1018687"/>
            <a:ext cx="5341914" cy="736253"/>
            <a:chOff x="358602" y="1018687"/>
            <a:chExt cx="4766621" cy="736253"/>
          </a:xfrm>
        </p:grpSpPr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14478108-5552-4647-8488-FF4D8D8B7BDE}"/>
                </a:ext>
              </a:extLst>
            </p:cNvPr>
            <p:cNvSpPr/>
            <p:nvPr/>
          </p:nvSpPr>
          <p:spPr>
            <a:xfrm>
              <a:off x="358602" y="1018687"/>
              <a:ext cx="1182461" cy="736253"/>
            </a:xfrm>
            <a:custGeom>
              <a:avLst/>
              <a:gdLst>
                <a:gd name="connsiteX0" fmla="*/ 0 w 1840634"/>
                <a:gd name="connsiteY0" fmla="*/ 0 h 736253"/>
                <a:gd name="connsiteX1" fmla="*/ 1472508 w 1840634"/>
                <a:gd name="connsiteY1" fmla="*/ 0 h 736253"/>
                <a:gd name="connsiteX2" fmla="*/ 1840634 w 1840634"/>
                <a:gd name="connsiteY2" fmla="*/ 368127 h 736253"/>
                <a:gd name="connsiteX3" fmla="*/ 1472508 w 1840634"/>
                <a:gd name="connsiteY3" fmla="*/ 736253 h 736253"/>
                <a:gd name="connsiteX4" fmla="*/ 0 w 1840634"/>
                <a:gd name="connsiteY4" fmla="*/ 736253 h 736253"/>
                <a:gd name="connsiteX5" fmla="*/ 368127 w 1840634"/>
                <a:gd name="connsiteY5" fmla="*/ 368127 h 736253"/>
                <a:gd name="connsiteX6" fmla="*/ 0 w 1840634"/>
                <a:gd name="connsiteY6" fmla="*/ 0 h 73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0634" h="736253">
                  <a:moveTo>
                    <a:pt x="0" y="0"/>
                  </a:moveTo>
                  <a:lnTo>
                    <a:pt x="1472508" y="0"/>
                  </a:lnTo>
                  <a:lnTo>
                    <a:pt x="1840634" y="368127"/>
                  </a:lnTo>
                  <a:lnTo>
                    <a:pt x="1472508" y="736253"/>
                  </a:lnTo>
                  <a:lnTo>
                    <a:pt x="0" y="736253"/>
                  </a:lnTo>
                  <a:lnTo>
                    <a:pt x="368127" y="368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29087" tIns="30480" rIns="368126" bIns="30480" numCol="1" spcCol="1270" anchor="ctr" anchorCtr="0">
              <a:noAutofit/>
            </a:bodyPr>
            <a:lstStyle/>
            <a:p>
              <a:pPr marL="0" lvl="0" indent="0" algn="ctr" defTabSz="2133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latin typeface="Arial Rounded MT Bold" panose="020F0704030504030204" pitchFamily="34" charset="0"/>
                  <a:cs typeface="Aharoni" panose="02010803020104030203" pitchFamily="2" charset="-79"/>
                </a:rPr>
                <a:t>01</a:t>
              </a:r>
              <a:endParaRPr lang="id-ID" sz="2400" kern="1200" dirty="0">
                <a:latin typeface="Arial Rounded MT Bold" panose="020F070403050403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CCE7F59C-C461-4A24-8D8E-4F66F3B0C784}"/>
                </a:ext>
              </a:extLst>
            </p:cNvPr>
            <p:cNvSpPr/>
            <p:nvPr/>
          </p:nvSpPr>
          <p:spPr>
            <a:xfrm>
              <a:off x="1338550" y="1081268"/>
              <a:ext cx="3786673" cy="611090"/>
            </a:xfrm>
            <a:custGeom>
              <a:avLst/>
              <a:gdLst>
                <a:gd name="connsiteX0" fmla="*/ 0 w 5894382"/>
                <a:gd name="connsiteY0" fmla="*/ 0 h 611090"/>
                <a:gd name="connsiteX1" fmla="*/ 5588837 w 5894382"/>
                <a:gd name="connsiteY1" fmla="*/ 0 h 611090"/>
                <a:gd name="connsiteX2" fmla="*/ 5894382 w 5894382"/>
                <a:gd name="connsiteY2" fmla="*/ 305545 h 611090"/>
                <a:gd name="connsiteX3" fmla="*/ 5588837 w 5894382"/>
                <a:gd name="connsiteY3" fmla="*/ 611090 h 611090"/>
                <a:gd name="connsiteX4" fmla="*/ 0 w 5894382"/>
                <a:gd name="connsiteY4" fmla="*/ 611090 h 611090"/>
                <a:gd name="connsiteX5" fmla="*/ 305545 w 5894382"/>
                <a:gd name="connsiteY5" fmla="*/ 305545 h 611090"/>
                <a:gd name="connsiteX6" fmla="*/ 0 w 5894382"/>
                <a:gd name="connsiteY6" fmla="*/ 0 h 6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94382" h="611090">
                  <a:moveTo>
                    <a:pt x="0" y="0"/>
                  </a:moveTo>
                  <a:lnTo>
                    <a:pt x="5588837" y="0"/>
                  </a:lnTo>
                  <a:lnTo>
                    <a:pt x="5894382" y="305545"/>
                  </a:lnTo>
                  <a:lnTo>
                    <a:pt x="5588837" y="611090"/>
                  </a:lnTo>
                  <a:lnTo>
                    <a:pt x="0" y="611090"/>
                  </a:lnTo>
                  <a:lnTo>
                    <a:pt x="305545" y="3055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9515" tIns="6985" rIns="305545" bIns="6985" numCol="1" spcCol="1270" anchor="ctr" anchorCtr="0">
              <a:noAutofit/>
            </a:bodyPr>
            <a:lstStyle/>
            <a:p>
              <a:pPr lvl="0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haroni" panose="02010803020104030203" pitchFamily="2" charset="-79"/>
                </a:rPr>
                <a:t>输出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haroni" panose="02010803020104030203" pitchFamily="2" charset="-79"/>
                </a:rPr>
                <a:t>17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haroni" panose="02010803020104030203" pitchFamily="2" charset="-79"/>
                </a:rPr>
                <a:t>类组件的安全合规配置规范</a:t>
              </a:r>
              <a:endParaRPr lang="id-ID" sz="1600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278B9F9A-D358-4AA5-999C-13ABA3737B8B}"/>
              </a:ext>
            </a:extLst>
          </p:cNvPr>
          <p:cNvGrpSpPr/>
          <p:nvPr/>
        </p:nvGrpSpPr>
        <p:grpSpPr>
          <a:xfrm>
            <a:off x="5946607" y="1018687"/>
            <a:ext cx="5911566" cy="736253"/>
            <a:chOff x="5946607" y="1018687"/>
            <a:chExt cx="4766621" cy="736253"/>
          </a:xfrm>
        </p:grpSpPr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72D6A597-2758-4370-94BD-0BE4383D02A7}"/>
                </a:ext>
              </a:extLst>
            </p:cNvPr>
            <p:cNvSpPr/>
            <p:nvPr/>
          </p:nvSpPr>
          <p:spPr>
            <a:xfrm>
              <a:off x="5946607" y="1018687"/>
              <a:ext cx="1182461" cy="736253"/>
            </a:xfrm>
            <a:custGeom>
              <a:avLst/>
              <a:gdLst>
                <a:gd name="connsiteX0" fmla="*/ 0 w 1840634"/>
                <a:gd name="connsiteY0" fmla="*/ 0 h 736253"/>
                <a:gd name="connsiteX1" fmla="*/ 1472508 w 1840634"/>
                <a:gd name="connsiteY1" fmla="*/ 0 h 736253"/>
                <a:gd name="connsiteX2" fmla="*/ 1840634 w 1840634"/>
                <a:gd name="connsiteY2" fmla="*/ 368127 h 736253"/>
                <a:gd name="connsiteX3" fmla="*/ 1472508 w 1840634"/>
                <a:gd name="connsiteY3" fmla="*/ 736253 h 736253"/>
                <a:gd name="connsiteX4" fmla="*/ 0 w 1840634"/>
                <a:gd name="connsiteY4" fmla="*/ 736253 h 736253"/>
                <a:gd name="connsiteX5" fmla="*/ 368127 w 1840634"/>
                <a:gd name="connsiteY5" fmla="*/ 368127 h 736253"/>
                <a:gd name="connsiteX6" fmla="*/ 0 w 1840634"/>
                <a:gd name="connsiteY6" fmla="*/ 0 h 73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0634" h="736253">
                  <a:moveTo>
                    <a:pt x="0" y="0"/>
                  </a:moveTo>
                  <a:lnTo>
                    <a:pt x="1472508" y="0"/>
                  </a:lnTo>
                  <a:lnTo>
                    <a:pt x="1840634" y="368127"/>
                  </a:lnTo>
                  <a:lnTo>
                    <a:pt x="1472508" y="736253"/>
                  </a:lnTo>
                  <a:lnTo>
                    <a:pt x="0" y="736253"/>
                  </a:lnTo>
                  <a:lnTo>
                    <a:pt x="368127" y="368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29087" tIns="30480" rIns="368126" bIns="30480" numCol="1" spcCol="1270" anchor="ctr" anchorCtr="0">
              <a:noAutofit/>
            </a:bodyPr>
            <a:lstStyle/>
            <a:p>
              <a:pPr marL="0" lvl="0" indent="0" algn="ctr" defTabSz="2133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latin typeface="Arial Rounded MT Bold" panose="020F0704030504030204" pitchFamily="34" charset="0"/>
                  <a:cs typeface="Aharoni" panose="02010803020104030203" pitchFamily="2" charset="-79"/>
                </a:rPr>
                <a:t>02</a:t>
              </a:r>
              <a:endParaRPr lang="id-ID" sz="2400" kern="1200" dirty="0">
                <a:latin typeface="Arial Rounded MT Bold" panose="020F070403050403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311E7CEC-69D0-44E8-B846-E37391F7448F}"/>
                </a:ext>
              </a:extLst>
            </p:cNvPr>
            <p:cNvSpPr/>
            <p:nvPr/>
          </p:nvSpPr>
          <p:spPr>
            <a:xfrm>
              <a:off x="6926555" y="1081268"/>
              <a:ext cx="3786673" cy="611090"/>
            </a:xfrm>
            <a:custGeom>
              <a:avLst/>
              <a:gdLst>
                <a:gd name="connsiteX0" fmla="*/ 0 w 5894382"/>
                <a:gd name="connsiteY0" fmla="*/ 0 h 611090"/>
                <a:gd name="connsiteX1" fmla="*/ 5588837 w 5894382"/>
                <a:gd name="connsiteY1" fmla="*/ 0 h 611090"/>
                <a:gd name="connsiteX2" fmla="*/ 5894382 w 5894382"/>
                <a:gd name="connsiteY2" fmla="*/ 305545 h 611090"/>
                <a:gd name="connsiteX3" fmla="*/ 5588837 w 5894382"/>
                <a:gd name="connsiteY3" fmla="*/ 611090 h 611090"/>
                <a:gd name="connsiteX4" fmla="*/ 0 w 5894382"/>
                <a:gd name="connsiteY4" fmla="*/ 611090 h 611090"/>
                <a:gd name="connsiteX5" fmla="*/ 305545 w 5894382"/>
                <a:gd name="connsiteY5" fmla="*/ 305545 h 611090"/>
                <a:gd name="connsiteX6" fmla="*/ 0 w 5894382"/>
                <a:gd name="connsiteY6" fmla="*/ 0 h 6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94382" h="611090">
                  <a:moveTo>
                    <a:pt x="0" y="0"/>
                  </a:moveTo>
                  <a:lnTo>
                    <a:pt x="5588837" y="0"/>
                  </a:lnTo>
                  <a:lnTo>
                    <a:pt x="5894382" y="305545"/>
                  </a:lnTo>
                  <a:lnTo>
                    <a:pt x="5588837" y="611090"/>
                  </a:lnTo>
                  <a:lnTo>
                    <a:pt x="0" y="611090"/>
                  </a:lnTo>
                  <a:lnTo>
                    <a:pt x="305545" y="3055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9515" tIns="6985" rIns="305545" bIns="6985" numCol="1" spcCol="1270" anchor="ctr" anchorCtr="0">
              <a:noAutofit/>
            </a:bodyPr>
            <a:lstStyle/>
            <a:p>
              <a:pPr lvl="0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haroni" panose="02010803020104030203" pitchFamily="2" charset="-79"/>
                </a:rPr>
                <a:t>推进安全合规配置可持续优化</a:t>
              </a:r>
              <a:endParaRPr lang="id-ID" sz="1600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05FDBC8E-A0EE-42F6-9111-C32B0B3FB09E}"/>
              </a:ext>
            </a:extLst>
          </p:cNvPr>
          <p:cNvSpPr/>
          <p:nvPr/>
        </p:nvSpPr>
        <p:spPr>
          <a:xfrm>
            <a:off x="7900541" y="4590267"/>
            <a:ext cx="4169536" cy="1453482"/>
          </a:xfrm>
          <a:prstGeom prst="roundRect">
            <a:avLst>
              <a:gd name="adj" fmla="val 4215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6E737C8-ACB3-4A6F-9713-C591F0740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5G+</a:t>
            </a:r>
            <a:r>
              <a:rPr lang="zh-CN" altLang="en-US" dirty="0"/>
              <a:t>行业应用安全试点示范（</a:t>
            </a:r>
            <a:r>
              <a:rPr lang="zh-CN" altLang="en-US" dirty="0">
                <a:sym typeface="+mn-ea"/>
              </a:rPr>
              <a:t>5G智慧港口安全应用</a:t>
            </a:r>
            <a:r>
              <a:rPr lang="zh-CN" altLang="en-US" dirty="0"/>
              <a:t>）</a:t>
            </a:r>
          </a:p>
        </p:txBody>
      </p:sp>
      <p:sp>
        <p:nvSpPr>
          <p:cNvPr id="114" name="圆角矩形 41">
            <a:extLst>
              <a:ext uri="{FF2B5EF4-FFF2-40B4-BE49-F238E27FC236}">
                <a16:creationId xmlns:a16="http://schemas.microsoft.com/office/drawing/2014/main" id="{825AFF9E-0D99-4DEA-9232-4DCB6219D9FA}"/>
              </a:ext>
            </a:extLst>
          </p:cNvPr>
          <p:cNvSpPr/>
          <p:nvPr/>
        </p:nvSpPr>
        <p:spPr>
          <a:xfrm>
            <a:off x="222501" y="3108121"/>
            <a:ext cx="7525980" cy="2476958"/>
          </a:xfrm>
          <a:prstGeom prst="roundRect">
            <a:avLst>
              <a:gd name="adj" fmla="val 2110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83DE8533-8300-4BA5-ABEA-9108B0336E0E}"/>
              </a:ext>
            </a:extLst>
          </p:cNvPr>
          <p:cNvSpPr txBox="1"/>
          <p:nvPr/>
        </p:nvSpPr>
        <p:spPr>
          <a:xfrm>
            <a:off x="719177" y="3196461"/>
            <a:ext cx="50646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8588" indent="-128588">
              <a:buFont typeface="Wingdings" panose="05000000000000000000" pitchFamily="2" charset="2"/>
              <a:buChar char="u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聚焦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特征，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加强对接入的管控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，形成合力，增加产业链话语权；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28588" indent="-128588">
              <a:buFont typeface="Wingdings" panose="05000000000000000000" pitchFamily="2" charset="2"/>
              <a:buChar char="u"/>
            </a:pPr>
            <a:r>
              <a:rPr lang="zh-CN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网络建设与平台部署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，进行</a:t>
            </a:r>
            <a:r>
              <a:rPr lang="zh-CN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数据采集、监控和智能化分析，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形成</a:t>
            </a:r>
            <a:r>
              <a:rPr lang="zh-CN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应用示范研究</a:t>
            </a:r>
            <a:r>
              <a:rPr lang="zh-CN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落实网络安全防护方案。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object 6">
            <a:extLst>
              <a:ext uri="{FF2B5EF4-FFF2-40B4-BE49-F238E27FC236}">
                <a16:creationId xmlns:a16="http://schemas.microsoft.com/office/drawing/2014/main" id="{F6E7F320-E3FE-47FA-A5A6-44CA25D9CCD4}"/>
              </a:ext>
            </a:extLst>
          </p:cNvPr>
          <p:cNvSpPr/>
          <p:nvPr/>
        </p:nvSpPr>
        <p:spPr>
          <a:xfrm>
            <a:off x="712485" y="3846337"/>
            <a:ext cx="1319029" cy="1662411"/>
          </a:xfrm>
          <a:custGeom>
            <a:avLst/>
            <a:gdLst/>
            <a:ahLst/>
            <a:cxnLst/>
            <a:rect l="l" t="t" r="r" b="b"/>
            <a:pathLst>
              <a:path w="3672840" h="2019300">
                <a:moveTo>
                  <a:pt x="0" y="127000"/>
                </a:moveTo>
                <a:lnTo>
                  <a:pt x="9980" y="77581"/>
                </a:lnTo>
                <a:lnTo>
                  <a:pt x="37196" y="37211"/>
                </a:lnTo>
                <a:lnTo>
                  <a:pt x="77565" y="9985"/>
                </a:lnTo>
                <a:lnTo>
                  <a:pt x="127000" y="0"/>
                </a:lnTo>
                <a:lnTo>
                  <a:pt x="3545840" y="0"/>
                </a:lnTo>
                <a:lnTo>
                  <a:pt x="3595258" y="9985"/>
                </a:lnTo>
                <a:lnTo>
                  <a:pt x="3635629" y="37211"/>
                </a:lnTo>
                <a:lnTo>
                  <a:pt x="3662854" y="77581"/>
                </a:lnTo>
                <a:lnTo>
                  <a:pt x="3672840" y="127000"/>
                </a:lnTo>
                <a:lnTo>
                  <a:pt x="3672840" y="1892300"/>
                </a:lnTo>
                <a:lnTo>
                  <a:pt x="3662854" y="1941718"/>
                </a:lnTo>
                <a:lnTo>
                  <a:pt x="3635629" y="1982089"/>
                </a:lnTo>
                <a:lnTo>
                  <a:pt x="3595258" y="2009314"/>
                </a:lnTo>
                <a:lnTo>
                  <a:pt x="3545840" y="2019300"/>
                </a:lnTo>
                <a:lnTo>
                  <a:pt x="127000" y="2019300"/>
                </a:lnTo>
                <a:lnTo>
                  <a:pt x="77565" y="2009314"/>
                </a:lnTo>
                <a:lnTo>
                  <a:pt x="37196" y="1982089"/>
                </a:lnTo>
                <a:lnTo>
                  <a:pt x="9980" y="1941718"/>
                </a:lnTo>
                <a:lnTo>
                  <a:pt x="0" y="1892300"/>
                </a:lnTo>
                <a:lnTo>
                  <a:pt x="0" y="127000"/>
                </a:lnTo>
                <a:close/>
              </a:path>
            </a:pathLst>
          </a:custGeom>
          <a:ln w="127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C253BF9F-DF7F-484C-83DB-6133EEAF81C6}"/>
              </a:ext>
            </a:extLst>
          </p:cNvPr>
          <p:cNvSpPr/>
          <p:nvPr/>
        </p:nvSpPr>
        <p:spPr>
          <a:xfrm>
            <a:off x="906189" y="3749113"/>
            <a:ext cx="1008000" cy="180000"/>
          </a:xfrm>
          <a:prstGeom prst="rect">
            <a:avLst/>
          </a:prstGeom>
          <a:solidFill>
            <a:schemeClr val="bg1"/>
          </a:solidFill>
        </p:spPr>
        <p:txBody>
          <a:bodyPr wrap="square" lIns="68579" tIns="34289" rIns="68579" bIns="34289" anchor="b">
            <a:no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无线安全控制</a:t>
            </a:r>
          </a:p>
        </p:txBody>
      </p:sp>
      <p:sp>
        <p:nvSpPr>
          <p:cNvPr id="129" name="object 6">
            <a:extLst>
              <a:ext uri="{FF2B5EF4-FFF2-40B4-BE49-F238E27FC236}">
                <a16:creationId xmlns:a16="http://schemas.microsoft.com/office/drawing/2014/main" id="{C174DBD2-D7BC-4DD2-978B-9474B6F2F340}"/>
              </a:ext>
            </a:extLst>
          </p:cNvPr>
          <p:cNvSpPr/>
          <p:nvPr/>
        </p:nvSpPr>
        <p:spPr>
          <a:xfrm>
            <a:off x="2075585" y="3832689"/>
            <a:ext cx="1221047" cy="1676059"/>
          </a:xfrm>
          <a:custGeom>
            <a:avLst/>
            <a:gdLst/>
            <a:ahLst/>
            <a:cxnLst/>
            <a:rect l="l" t="t" r="r" b="b"/>
            <a:pathLst>
              <a:path w="3672840" h="2019300">
                <a:moveTo>
                  <a:pt x="0" y="127000"/>
                </a:moveTo>
                <a:lnTo>
                  <a:pt x="9980" y="77581"/>
                </a:lnTo>
                <a:lnTo>
                  <a:pt x="37196" y="37211"/>
                </a:lnTo>
                <a:lnTo>
                  <a:pt x="77565" y="9985"/>
                </a:lnTo>
                <a:lnTo>
                  <a:pt x="127000" y="0"/>
                </a:lnTo>
                <a:lnTo>
                  <a:pt x="3545840" y="0"/>
                </a:lnTo>
                <a:lnTo>
                  <a:pt x="3595258" y="9985"/>
                </a:lnTo>
                <a:lnTo>
                  <a:pt x="3635629" y="37211"/>
                </a:lnTo>
                <a:lnTo>
                  <a:pt x="3662854" y="77581"/>
                </a:lnTo>
                <a:lnTo>
                  <a:pt x="3672840" y="127000"/>
                </a:lnTo>
                <a:lnTo>
                  <a:pt x="3672840" y="1892300"/>
                </a:lnTo>
                <a:lnTo>
                  <a:pt x="3662854" y="1941718"/>
                </a:lnTo>
                <a:lnTo>
                  <a:pt x="3635629" y="1982089"/>
                </a:lnTo>
                <a:lnTo>
                  <a:pt x="3595258" y="2009314"/>
                </a:lnTo>
                <a:lnTo>
                  <a:pt x="3545840" y="2019300"/>
                </a:lnTo>
                <a:lnTo>
                  <a:pt x="127000" y="2019300"/>
                </a:lnTo>
                <a:lnTo>
                  <a:pt x="77565" y="2009314"/>
                </a:lnTo>
                <a:lnTo>
                  <a:pt x="37196" y="1982089"/>
                </a:lnTo>
                <a:lnTo>
                  <a:pt x="9980" y="1941718"/>
                </a:lnTo>
                <a:lnTo>
                  <a:pt x="0" y="1892300"/>
                </a:lnTo>
                <a:lnTo>
                  <a:pt x="0" y="127000"/>
                </a:lnTo>
                <a:close/>
              </a:path>
            </a:pathLst>
          </a:custGeom>
          <a:ln w="127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589511C9-61E1-491F-902C-8DA960CD0C3E}"/>
              </a:ext>
            </a:extLst>
          </p:cNvPr>
          <p:cNvSpPr/>
          <p:nvPr/>
        </p:nvSpPr>
        <p:spPr>
          <a:xfrm>
            <a:off x="2322551" y="3749113"/>
            <a:ext cx="828000" cy="180000"/>
          </a:xfrm>
          <a:prstGeom prst="rect">
            <a:avLst/>
          </a:prstGeom>
          <a:solidFill>
            <a:schemeClr val="bg1"/>
          </a:solidFill>
        </p:spPr>
        <p:txBody>
          <a:bodyPr wrap="square" lIns="68579" tIns="34289" rIns="68579" bIns="34289" anchor="b">
            <a:no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CPE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接入保护</a:t>
            </a:r>
          </a:p>
        </p:txBody>
      </p:sp>
      <p:sp>
        <p:nvSpPr>
          <p:cNvPr id="131" name="object 6">
            <a:extLst>
              <a:ext uri="{FF2B5EF4-FFF2-40B4-BE49-F238E27FC236}">
                <a16:creationId xmlns:a16="http://schemas.microsoft.com/office/drawing/2014/main" id="{1C907910-ECDA-4A46-ADA5-CB95FF417998}"/>
              </a:ext>
            </a:extLst>
          </p:cNvPr>
          <p:cNvSpPr/>
          <p:nvPr/>
        </p:nvSpPr>
        <p:spPr>
          <a:xfrm>
            <a:off x="3340703" y="3846337"/>
            <a:ext cx="1282214" cy="1662411"/>
          </a:xfrm>
          <a:custGeom>
            <a:avLst/>
            <a:gdLst/>
            <a:ahLst/>
            <a:cxnLst/>
            <a:rect l="l" t="t" r="r" b="b"/>
            <a:pathLst>
              <a:path w="3672840" h="2019300">
                <a:moveTo>
                  <a:pt x="0" y="127000"/>
                </a:moveTo>
                <a:lnTo>
                  <a:pt x="9980" y="77581"/>
                </a:lnTo>
                <a:lnTo>
                  <a:pt x="37196" y="37211"/>
                </a:lnTo>
                <a:lnTo>
                  <a:pt x="77565" y="9985"/>
                </a:lnTo>
                <a:lnTo>
                  <a:pt x="127000" y="0"/>
                </a:lnTo>
                <a:lnTo>
                  <a:pt x="3545840" y="0"/>
                </a:lnTo>
                <a:lnTo>
                  <a:pt x="3595258" y="9985"/>
                </a:lnTo>
                <a:lnTo>
                  <a:pt x="3635629" y="37211"/>
                </a:lnTo>
                <a:lnTo>
                  <a:pt x="3662854" y="77581"/>
                </a:lnTo>
                <a:lnTo>
                  <a:pt x="3672840" y="127000"/>
                </a:lnTo>
                <a:lnTo>
                  <a:pt x="3672840" y="1892300"/>
                </a:lnTo>
                <a:lnTo>
                  <a:pt x="3662854" y="1941718"/>
                </a:lnTo>
                <a:lnTo>
                  <a:pt x="3635629" y="1982089"/>
                </a:lnTo>
                <a:lnTo>
                  <a:pt x="3595258" y="2009314"/>
                </a:lnTo>
                <a:lnTo>
                  <a:pt x="3545840" y="2019300"/>
                </a:lnTo>
                <a:lnTo>
                  <a:pt x="127000" y="2019300"/>
                </a:lnTo>
                <a:lnTo>
                  <a:pt x="77565" y="2009314"/>
                </a:lnTo>
                <a:lnTo>
                  <a:pt x="37196" y="1982089"/>
                </a:lnTo>
                <a:lnTo>
                  <a:pt x="9980" y="1941718"/>
                </a:lnTo>
                <a:lnTo>
                  <a:pt x="0" y="1892300"/>
                </a:lnTo>
                <a:lnTo>
                  <a:pt x="0" y="127000"/>
                </a:lnTo>
                <a:close/>
              </a:path>
            </a:pathLst>
          </a:custGeom>
          <a:ln w="127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5BF0404E-7FC1-48AA-923F-4661C76DBBF5}"/>
              </a:ext>
            </a:extLst>
          </p:cNvPr>
          <p:cNvSpPr/>
          <p:nvPr/>
        </p:nvSpPr>
        <p:spPr>
          <a:xfrm>
            <a:off x="3608222" y="3749113"/>
            <a:ext cx="828000" cy="180000"/>
          </a:xfrm>
          <a:prstGeom prst="rect">
            <a:avLst/>
          </a:prstGeom>
          <a:solidFill>
            <a:schemeClr val="bg1"/>
          </a:solidFill>
        </p:spPr>
        <p:txBody>
          <a:bodyPr wrap="square" lIns="68579" tIns="34289" rIns="68579" bIns="34289" anchor="b">
            <a:no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网络边界隔离</a:t>
            </a:r>
          </a:p>
        </p:txBody>
      </p:sp>
      <p:sp>
        <p:nvSpPr>
          <p:cNvPr id="133" name="文本框 132">
            <a:extLst>
              <a:ext uri="{FF2B5EF4-FFF2-40B4-BE49-F238E27FC236}">
                <a16:creationId xmlns:a16="http://schemas.microsoft.com/office/drawing/2014/main" id="{71E3F760-264C-4BB0-AEA4-3292A304A599}"/>
              </a:ext>
            </a:extLst>
          </p:cNvPr>
          <p:cNvSpPr txBox="1"/>
          <p:nvPr/>
        </p:nvSpPr>
        <p:spPr>
          <a:xfrm>
            <a:off x="737858" y="3902595"/>
            <a:ext cx="1286746" cy="3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zh-CN"/>
            </a:defPPr>
            <a:lvl1pPr marL="171450" indent="-171450">
              <a:lnSpc>
                <a:spcPct val="120000"/>
              </a:lnSpc>
              <a:buFont typeface="Wingdings" panose="05000000000000000000" pitchFamily="2" charset="2"/>
              <a:buChar char="ü"/>
              <a:defRPr sz="800" b="0" i="0" u="none" strike="noStrike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zh-CN" altLang="en-US" dirty="0"/>
              <a:t>保障</a:t>
            </a:r>
            <a:r>
              <a:rPr lang="en-US" altLang="zh-CN" dirty="0"/>
              <a:t>5G</a:t>
            </a:r>
            <a:r>
              <a:rPr lang="zh-CN" altLang="zh-CN" dirty="0"/>
              <a:t>终端</a:t>
            </a:r>
            <a:r>
              <a:rPr lang="en-US" altLang="zh-CN" dirty="0"/>
              <a:t>CPE</a:t>
            </a:r>
            <a:r>
              <a:rPr lang="zh-CN" altLang="zh-CN" dirty="0"/>
              <a:t>和</a:t>
            </a:r>
            <a:r>
              <a:rPr lang="en-US" altLang="zh-CN" dirty="0"/>
              <a:t>5G</a:t>
            </a:r>
            <a:r>
              <a:rPr lang="zh-CN" altLang="zh-CN" dirty="0"/>
              <a:t>基站之间无线接口的机密性和完整性</a:t>
            </a:r>
            <a:endParaRPr lang="en-US" altLang="zh-CN" dirty="0"/>
          </a:p>
        </p:txBody>
      </p:sp>
      <p:sp>
        <p:nvSpPr>
          <p:cNvPr id="134" name="文本框 133">
            <a:extLst>
              <a:ext uri="{FF2B5EF4-FFF2-40B4-BE49-F238E27FC236}">
                <a16:creationId xmlns:a16="http://schemas.microsoft.com/office/drawing/2014/main" id="{1DC26B5F-8120-49AD-A4DF-EADEF94B4E2C}"/>
              </a:ext>
            </a:extLst>
          </p:cNvPr>
          <p:cNvSpPr txBox="1"/>
          <p:nvPr/>
        </p:nvSpPr>
        <p:spPr>
          <a:xfrm>
            <a:off x="2105858" y="3902595"/>
            <a:ext cx="1187440" cy="3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zh-CN"/>
            </a:defPPr>
            <a:lvl1pPr marL="171450" indent="-171450">
              <a:lnSpc>
                <a:spcPct val="120000"/>
              </a:lnSpc>
              <a:buFont typeface="Wingdings" panose="05000000000000000000" pitchFamily="2" charset="2"/>
              <a:buChar char="ü"/>
              <a:defRPr sz="800" b="0" i="0" u="none" strike="noStrike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zh-CN" dirty="0"/>
              <a:t>通过</a:t>
            </a:r>
            <a:r>
              <a:rPr lang="en-US" altLang="zh-CN" dirty="0"/>
              <a:t>AAA</a:t>
            </a:r>
            <a:r>
              <a:rPr lang="zh-CN" altLang="zh-CN" dirty="0"/>
              <a:t>服务器进行鉴权，确保合法的应用接入。</a:t>
            </a:r>
            <a:endParaRPr lang="zh-CN" altLang="en-US" dirty="0"/>
          </a:p>
        </p:txBody>
      </p:sp>
      <p:sp>
        <p:nvSpPr>
          <p:cNvPr id="135" name="Rectangle 4">
            <a:extLst>
              <a:ext uri="{FF2B5EF4-FFF2-40B4-BE49-F238E27FC236}">
                <a16:creationId xmlns:a16="http://schemas.microsoft.com/office/drawing/2014/main" id="{02C9DB4D-BE39-4F7E-ABD7-ABE0A90E44F3}"/>
              </a:ext>
            </a:extLst>
          </p:cNvPr>
          <p:cNvSpPr/>
          <p:nvPr/>
        </p:nvSpPr>
        <p:spPr>
          <a:xfrm>
            <a:off x="778065" y="4369034"/>
            <a:ext cx="330212" cy="324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加密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Rectangle 4">
            <a:extLst>
              <a:ext uri="{FF2B5EF4-FFF2-40B4-BE49-F238E27FC236}">
                <a16:creationId xmlns:a16="http://schemas.microsoft.com/office/drawing/2014/main" id="{D81B3B8E-52FD-485D-80D7-87D6CF9B046F}"/>
              </a:ext>
            </a:extLst>
          </p:cNvPr>
          <p:cNvSpPr/>
          <p:nvPr/>
        </p:nvSpPr>
        <p:spPr>
          <a:xfrm>
            <a:off x="2168166" y="4369034"/>
            <a:ext cx="1054396" cy="324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安全保护机制</a:t>
            </a:r>
          </a:p>
        </p:txBody>
      </p:sp>
      <p:sp>
        <p:nvSpPr>
          <p:cNvPr id="139" name="文本框 138">
            <a:extLst>
              <a:ext uri="{FF2B5EF4-FFF2-40B4-BE49-F238E27FC236}">
                <a16:creationId xmlns:a16="http://schemas.microsoft.com/office/drawing/2014/main" id="{7BCD1B6C-5A1E-4BCC-BD33-76B027512F77}"/>
              </a:ext>
            </a:extLst>
          </p:cNvPr>
          <p:cNvSpPr txBox="1"/>
          <p:nvPr/>
        </p:nvSpPr>
        <p:spPr>
          <a:xfrm>
            <a:off x="3412293" y="3902595"/>
            <a:ext cx="1203403" cy="3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zh-CN"/>
            </a:defPPr>
            <a:lvl1pPr marL="171450" indent="-171450">
              <a:lnSpc>
                <a:spcPct val="120000"/>
              </a:lnSpc>
              <a:buFont typeface="Wingdings" panose="05000000000000000000" pitchFamily="2" charset="2"/>
              <a:buChar char="ü"/>
              <a:defRPr sz="800" b="0" i="0" u="none" strike="noStrike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dirty="0"/>
              <a:t>保障</a:t>
            </a:r>
            <a:r>
              <a:rPr lang="en-US" altLang="zh-CN" dirty="0"/>
              <a:t>5G</a:t>
            </a:r>
            <a:r>
              <a:rPr lang="zh-CN" altLang="zh-CN" dirty="0"/>
              <a:t>网络和园区网络边界隔离安全</a:t>
            </a:r>
            <a:endParaRPr lang="zh-CN" altLang="en-US" dirty="0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13608AAE-E17C-4FEF-9F8D-F929AC3E5798}"/>
              </a:ext>
            </a:extLst>
          </p:cNvPr>
          <p:cNvSpPr/>
          <p:nvPr/>
        </p:nvSpPr>
        <p:spPr>
          <a:xfrm>
            <a:off x="3965345" y="5133044"/>
            <a:ext cx="612000" cy="309609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解密、</a:t>
            </a:r>
            <a:r>
              <a: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APT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防御</a:t>
            </a:r>
          </a:p>
        </p:txBody>
      </p:sp>
      <p:sp>
        <p:nvSpPr>
          <p:cNvPr id="143" name="Rectangle 4">
            <a:extLst>
              <a:ext uri="{FF2B5EF4-FFF2-40B4-BE49-F238E27FC236}">
                <a16:creationId xmlns:a16="http://schemas.microsoft.com/office/drawing/2014/main" id="{428E2345-9D31-4598-8293-B6DA9EB03A15}"/>
              </a:ext>
            </a:extLst>
          </p:cNvPr>
          <p:cNvSpPr/>
          <p:nvPr/>
        </p:nvSpPr>
        <p:spPr>
          <a:xfrm>
            <a:off x="1130882" y="4369034"/>
            <a:ext cx="864000" cy="324000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128</a:t>
            </a:r>
            <a:r>
              <a:rPr lang="zh-CN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位加密算法</a:t>
            </a:r>
          </a:p>
        </p:txBody>
      </p:sp>
      <p:sp>
        <p:nvSpPr>
          <p:cNvPr id="144" name="Rectangle 4">
            <a:extLst>
              <a:ext uri="{FF2B5EF4-FFF2-40B4-BE49-F238E27FC236}">
                <a16:creationId xmlns:a16="http://schemas.microsoft.com/office/drawing/2014/main" id="{108F6C66-CB84-45DE-93F4-1CCFD2A63FBB}"/>
              </a:ext>
            </a:extLst>
          </p:cNvPr>
          <p:cNvSpPr/>
          <p:nvPr/>
        </p:nvSpPr>
        <p:spPr>
          <a:xfrm>
            <a:off x="778067" y="4767993"/>
            <a:ext cx="322186" cy="6666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完整性保护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Rectangle 4">
            <a:extLst>
              <a:ext uri="{FF2B5EF4-FFF2-40B4-BE49-F238E27FC236}">
                <a16:creationId xmlns:a16="http://schemas.microsoft.com/office/drawing/2014/main" id="{1010926C-40A5-49CA-A9E6-B0A6596E8A54}"/>
              </a:ext>
            </a:extLst>
          </p:cNvPr>
          <p:cNvSpPr/>
          <p:nvPr/>
        </p:nvSpPr>
        <p:spPr>
          <a:xfrm>
            <a:off x="1130882" y="4767992"/>
            <a:ext cx="864000" cy="368879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支持信令消息和用户面数据提供完整性保护</a:t>
            </a:r>
          </a:p>
        </p:txBody>
      </p:sp>
      <p:sp>
        <p:nvSpPr>
          <p:cNvPr id="146" name="Rectangle 4">
            <a:extLst>
              <a:ext uri="{FF2B5EF4-FFF2-40B4-BE49-F238E27FC236}">
                <a16:creationId xmlns:a16="http://schemas.microsoft.com/office/drawing/2014/main" id="{64B03902-C1DB-4DDB-BF4B-9EE94941F708}"/>
              </a:ext>
            </a:extLst>
          </p:cNvPr>
          <p:cNvSpPr/>
          <p:nvPr/>
        </p:nvSpPr>
        <p:spPr>
          <a:xfrm>
            <a:off x="1122861" y="5177045"/>
            <a:ext cx="864000" cy="257577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校验是否信息被篡改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Rectangle 4">
            <a:extLst>
              <a:ext uri="{FF2B5EF4-FFF2-40B4-BE49-F238E27FC236}">
                <a16:creationId xmlns:a16="http://schemas.microsoft.com/office/drawing/2014/main" id="{35BD3A16-354A-4E25-977C-24BB555754C7}"/>
              </a:ext>
            </a:extLst>
          </p:cNvPr>
          <p:cNvSpPr/>
          <p:nvPr/>
        </p:nvSpPr>
        <p:spPr>
          <a:xfrm>
            <a:off x="2115202" y="4769188"/>
            <a:ext cx="236258" cy="662733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防火墙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Rectangle 4">
            <a:extLst>
              <a:ext uri="{FF2B5EF4-FFF2-40B4-BE49-F238E27FC236}">
                <a16:creationId xmlns:a16="http://schemas.microsoft.com/office/drawing/2014/main" id="{20F76F5D-0D02-4AA5-9DB5-F4268C954574}"/>
              </a:ext>
            </a:extLst>
          </p:cNvPr>
          <p:cNvSpPr/>
          <p:nvPr/>
        </p:nvSpPr>
        <p:spPr>
          <a:xfrm>
            <a:off x="2376803" y="4770111"/>
            <a:ext cx="395193" cy="662733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MAC</a:t>
            </a:r>
            <a:r>
              <a:rPr lang="zh-CN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Rectangle 4">
            <a:extLst>
              <a:ext uri="{FF2B5EF4-FFF2-40B4-BE49-F238E27FC236}">
                <a16:creationId xmlns:a16="http://schemas.microsoft.com/office/drawing/2014/main" id="{5529F09A-C615-4FDF-BEC0-DB24DDEE9445}"/>
              </a:ext>
            </a:extLst>
          </p:cNvPr>
          <p:cNvSpPr/>
          <p:nvPr/>
        </p:nvSpPr>
        <p:spPr>
          <a:xfrm>
            <a:off x="2797237" y="4767992"/>
            <a:ext cx="456233" cy="662733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IPsec</a:t>
            </a:r>
            <a:r>
              <a:rPr lang="zh-CN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Rectangle 4">
            <a:extLst>
              <a:ext uri="{FF2B5EF4-FFF2-40B4-BE49-F238E27FC236}">
                <a16:creationId xmlns:a16="http://schemas.microsoft.com/office/drawing/2014/main" id="{25FDC1F8-E1A0-4B1A-B754-C1BE1724D254}"/>
              </a:ext>
            </a:extLst>
          </p:cNvPr>
          <p:cNvSpPr/>
          <p:nvPr/>
        </p:nvSpPr>
        <p:spPr>
          <a:xfrm>
            <a:off x="3456629" y="4369034"/>
            <a:ext cx="470117" cy="324000"/>
          </a:xfrm>
          <a:prstGeom prst="rect">
            <a:avLst/>
          </a:prstGeom>
          <a:solidFill>
            <a:schemeClr val="accent1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BBU</a:t>
            </a:r>
            <a:r>
              <a:rPr lang="zh-CN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</a:t>
            </a:r>
            <a:r>
              <a:rPr lang="zh-CN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核心网</a:t>
            </a:r>
          </a:p>
        </p:txBody>
      </p:sp>
      <p:sp>
        <p:nvSpPr>
          <p:cNvPr id="149" name="矩形 148">
            <a:extLst>
              <a:ext uri="{FF2B5EF4-FFF2-40B4-BE49-F238E27FC236}">
                <a16:creationId xmlns:a16="http://schemas.microsoft.com/office/drawing/2014/main" id="{A4342489-6DA0-4389-8B1D-6531849689A9}"/>
              </a:ext>
            </a:extLst>
          </p:cNvPr>
          <p:cNvSpPr/>
          <p:nvPr/>
        </p:nvSpPr>
        <p:spPr>
          <a:xfrm>
            <a:off x="3965345" y="4369034"/>
            <a:ext cx="612000" cy="324000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ACL</a:t>
            </a:r>
            <a:r>
              <a:rPr lang="zh-CN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访问控制策略配置</a:t>
            </a:r>
            <a:endParaRPr lang="zh-CN" altLang="en-US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0" name="矩形 149">
            <a:extLst>
              <a:ext uri="{FF2B5EF4-FFF2-40B4-BE49-F238E27FC236}">
                <a16:creationId xmlns:a16="http://schemas.microsoft.com/office/drawing/2014/main" id="{F2DA3124-704F-4959-9CFE-5B9BD874CD29}"/>
              </a:ext>
            </a:extLst>
          </p:cNvPr>
          <p:cNvSpPr/>
          <p:nvPr/>
        </p:nvSpPr>
        <p:spPr>
          <a:xfrm>
            <a:off x="3965345" y="4802827"/>
            <a:ext cx="612000" cy="288000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部署防火墙</a:t>
            </a:r>
          </a:p>
        </p:txBody>
      </p:sp>
      <p:sp>
        <p:nvSpPr>
          <p:cNvPr id="151" name="Rectangle 4">
            <a:extLst>
              <a:ext uri="{FF2B5EF4-FFF2-40B4-BE49-F238E27FC236}">
                <a16:creationId xmlns:a16="http://schemas.microsoft.com/office/drawing/2014/main" id="{F8C0AB4E-7643-4777-99F8-A2DCFFA04AD3}"/>
              </a:ext>
            </a:extLst>
          </p:cNvPr>
          <p:cNvSpPr/>
          <p:nvPr/>
        </p:nvSpPr>
        <p:spPr>
          <a:xfrm>
            <a:off x="3441573" y="4801201"/>
            <a:ext cx="503801" cy="662517"/>
          </a:xfrm>
          <a:prstGeom prst="rect">
            <a:avLst/>
          </a:prstGeom>
          <a:solidFill>
            <a:schemeClr val="accent1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UPF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园区内部网络核心交换机</a:t>
            </a:r>
          </a:p>
        </p:txBody>
      </p:sp>
      <p:sp>
        <p:nvSpPr>
          <p:cNvPr id="152" name="object 6">
            <a:extLst>
              <a:ext uri="{FF2B5EF4-FFF2-40B4-BE49-F238E27FC236}">
                <a16:creationId xmlns:a16="http://schemas.microsoft.com/office/drawing/2014/main" id="{B927860A-1EA9-4554-BB5D-AFF9094A02A7}"/>
              </a:ext>
            </a:extLst>
          </p:cNvPr>
          <p:cNvSpPr/>
          <p:nvPr/>
        </p:nvSpPr>
        <p:spPr>
          <a:xfrm>
            <a:off x="4666987" y="3833936"/>
            <a:ext cx="1230441" cy="1662411"/>
          </a:xfrm>
          <a:custGeom>
            <a:avLst/>
            <a:gdLst/>
            <a:ahLst/>
            <a:cxnLst/>
            <a:rect l="l" t="t" r="r" b="b"/>
            <a:pathLst>
              <a:path w="3672840" h="2019300">
                <a:moveTo>
                  <a:pt x="0" y="127000"/>
                </a:moveTo>
                <a:lnTo>
                  <a:pt x="9980" y="77581"/>
                </a:lnTo>
                <a:lnTo>
                  <a:pt x="37196" y="37211"/>
                </a:lnTo>
                <a:lnTo>
                  <a:pt x="77565" y="9985"/>
                </a:lnTo>
                <a:lnTo>
                  <a:pt x="127000" y="0"/>
                </a:lnTo>
                <a:lnTo>
                  <a:pt x="3545840" y="0"/>
                </a:lnTo>
                <a:lnTo>
                  <a:pt x="3595258" y="9985"/>
                </a:lnTo>
                <a:lnTo>
                  <a:pt x="3635629" y="37211"/>
                </a:lnTo>
                <a:lnTo>
                  <a:pt x="3662854" y="77581"/>
                </a:lnTo>
                <a:lnTo>
                  <a:pt x="3672840" y="127000"/>
                </a:lnTo>
                <a:lnTo>
                  <a:pt x="3672840" y="1892300"/>
                </a:lnTo>
                <a:lnTo>
                  <a:pt x="3662854" y="1941718"/>
                </a:lnTo>
                <a:lnTo>
                  <a:pt x="3635629" y="1982089"/>
                </a:lnTo>
                <a:lnTo>
                  <a:pt x="3595258" y="2009314"/>
                </a:lnTo>
                <a:lnTo>
                  <a:pt x="3545840" y="2019300"/>
                </a:lnTo>
                <a:lnTo>
                  <a:pt x="127000" y="2019300"/>
                </a:lnTo>
                <a:lnTo>
                  <a:pt x="77565" y="2009314"/>
                </a:lnTo>
                <a:lnTo>
                  <a:pt x="37196" y="1982089"/>
                </a:lnTo>
                <a:lnTo>
                  <a:pt x="9980" y="1941718"/>
                </a:lnTo>
                <a:lnTo>
                  <a:pt x="0" y="1892300"/>
                </a:lnTo>
                <a:lnTo>
                  <a:pt x="0" y="127000"/>
                </a:lnTo>
                <a:close/>
              </a:path>
            </a:pathLst>
          </a:custGeom>
          <a:ln w="127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3" name="矩形 152">
            <a:extLst>
              <a:ext uri="{FF2B5EF4-FFF2-40B4-BE49-F238E27FC236}">
                <a16:creationId xmlns:a16="http://schemas.microsoft.com/office/drawing/2014/main" id="{FCC82750-AA54-422D-9510-D5E39803BA57}"/>
              </a:ext>
            </a:extLst>
          </p:cNvPr>
          <p:cNvSpPr/>
          <p:nvPr/>
        </p:nvSpPr>
        <p:spPr>
          <a:xfrm>
            <a:off x="4769155" y="3749113"/>
            <a:ext cx="1008000" cy="180000"/>
          </a:xfrm>
          <a:prstGeom prst="rect">
            <a:avLst/>
          </a:prstGeom>
          <a:solidFill>
            <a:schemeClr val="bg1"/>
          </a:solidFill>
        </p:spPr>
        <p:txBody>
          <a:bodyPr wrap="square" lIns="68579" tIns="34289" rIns="68579" bIns="34289" anchor="b">
            <a:no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MEC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安全防护</a:t>
            </a:r>
          </a:p>
        </p:txBody>
      </p:sp>
      <p:sp>
        <p:nvSpPr>
          <p:cNvPr id="154" name="文本框 153">
            <a:extLst>
              <a:ext uri="{FF2B5EF4-FFF2-40B4-BE49-F238E27FC236}">
                <a16:creationId xmlns:a16="http://schemas.microsoft.com/office/drawing/2014/main" id="{52910B77-75B2-4703-B911-43CCCE2810F3}"/>
              </a:ext>
            </a:extLst>
          </p:cNvPr>
          <p:cNvSpPr txBox="1"/>
          <p:nvPr/>
        </p:nvSpPr>
        <p:spPr>
          <a:xfrm>
            <a:off x="4706673" y="3902595"/>
            <a:ext cx="1184898" cy="3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zh-CN"/>
            </a:defPPr>
            <a:lvl1pPr marL="171450" indent="-171450">
              <a:lnSpc>
                <a:spcPct val="120000"/>
              </a:lnSpc>
              <a:buFont typeface="Wingdings" panose="05000000000000000000" pitchFamily="2" charset="2"/>
              <a:buChar char="ü"/>
              <a:defRPr sz="800" b="0" i="0" u="none" strike="noStrike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dirty="0"/>
              <a:t>物理安全、平台安全、网络安全、运维管理安全增强</a:t>
            </a:r>
          </a:p>
        </p:txBody>
      </p:sp>
      <p:sp>
        <p:nvSpPr>
          <p:cNvPr id="155" name="矩形 154">
            <a:extLst>
              <a:ext uri="{FF2B5EF4-FFF2-40B4-BE49-F238E27FC236}">
                <a16:creationId xmlns:a16="http://schemas.microsoft.com/office/drawing/2014/main" id="{384C5166-DC02-459D-9D6B-A6A985E7F5FA}"/>
              </a:ext>
            </a:extLst>
          </p:cNvPr>
          <p:cNvSpPr/>
          <p:nvPr/>
        </p:nvSpPr>
        <p:spPr>
          <a:xfrm>
            <a:off x="4731174" y="4369034"/>
            <a:ext cx="540000" cy="324000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引入门禁、环境监控</a:t>
            </a:r>
            <a:endParaRPr lang="zh-CN" altLang="en-US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6" name="矩形 155">
            <a:extLst>
              <a:ext uri="{FF2B5EF4-FFF2-40B4-BE49-F238E27FC236}">
                <a16:creationId xmlns:a16="http://schemas.microsoft.com/office/drawing/2014/main" id="{1822F091-DE0A-4AB4-B9C0-73283B682401}"/>
              </a:ext>
            </a:extLst>
          </p:cNvPr>
          <p:cNvSpPr/>
          <p:nvPr/>
        </p:nvSpPr>
        <p:spPr>
          <a:xfrm>
            <a:off x="5311943" y="4369034"/>
            <a:ext cx="540000" cy="324000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设备防盗、防破坏</a:t>
            </a:r>
          </a:p>
        </p:txBody>
      </p:sp>
      <p:sp>
        <p:nvSpPr>
          <p:cNvPr id="157" name="矩形 156">
            <a:extLst>
              <a:ext uri="{FF2B5EF4-FFF2-40B4-BE49-F238E27FC236}">
                <a16:creationId xmlns:a16="http://schemas.microsoft.com/office/drawing/2014/main" id="{4F3F6425-9842-4F2F-8702-87D59689BE09}"/>
              </a:ext>
            </a:extLst>
          </p:cNvPr>
          <p:cNvSpPr/>
          <p:nvPr/>
        </p:nvSpPr>
        <p:spPr>
          <a:xfrm>
            <a:off x="4731174" y="5062896"/>
            <a:ext cx="540000" cy="379757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认证、授权、审计、加密</a:t>
            </a:r>
          </a:p>
        </p:txBody>
      </p:sp>
      <p:sp>
        <p:nvSpPr>
          <p:cNvPr id="158" name="Rectangle 4">
            <a:extLst>
              <a:ext uri="{FF2B5EF4-FFF2-40B4-BE49-F238E27FC236}">
                <a16:creationId xmlns:a16="http://schemas.microsoft.com/office/drawing/2014/main" id="{044DC3FE-510D-459C-9C89-113F03626480}"/>
              </a:ext>
            </a:extLst>
          </p:cNvPr>
          <p:cNvSpPr/>
          <p:nvPr/>
        </p:nvSpPr>
        <p:spPr>
          <a:xfrm>
            <a:off x="4731174" y="4767992"/>
            <a:ext cx="540000" cy="268447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平台加固、虚机隔离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9" name="Rectangle 4">
            <a:extLst>
              <a:ext uri="{FF2B5EF4-FFF2-40B4-BE49-F238E27FC236}">
                <a16:creationId xmlns:a16="http://schemas.microsoft.com/office/drawing/2014/main" id="{1DC8EB97-2579-4856-BFC0-8D49C11727C4}"/>
              </a:ext>
            </a:extLst>
          </p:cNvPr>
          <p:cNvSpPr/>
          <p:nvPr/>
        </p:nvSpPr>
        <p:spPr>
          <a:xfrm>
            <a:off x="5311943" y="4756432"/>
            <a:ext cx="540000" cy="678188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划分安全域，设置入侵检测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0" name="object 6">
            <a:extLst>
              <a:ext uri="{FF2B5EF4-FFF2-40B4-BE49-F238E27FC236}">
                <a16:creationId xmlns:a16="http://schemas.microsoft.com/office/drawing/2014/main" id="{C7FBCB01-60FE-47F2-82F9-A3FB48B19973}"/>
              </a:ext>
            </a:extLst>
          </p:cNvPr>
          <p:cNvSpPr/>
          <p:nvPr/>
        </p:nvSpPr>
        <p:spPr>
          <a:xfrm>
            <a:off x="6049935" y="3166285"/>
            <a:ext cx="1639451" cy="1109777"/>
          </a:xfrm>
          <a:custGeom>
            <a:avLst/>
            <a:gdLst/>
            <a:ahLst/>
            <a:cxnLst/>
            <a:rect l="l" t="t" r="r" b="b"/>
            <a:pathLst>
              <a:path w="3672840" h="2019300">
                <a:moveTo>
                  <a:pt x="0" y="127000"/>
                </a:moveTo>
                <a:lnTo>
                  <a:pt x="9980" y="77581"/>
                </a:lnTo>
                <a:lnTo>
                  <a:pt x="37196" y="37211"/>
                </a:lnTo>
                <a:lnTo>
                  <a:pt x="77565" y="9985"/>
                </a:lnTo>
                <a:lnTo>
                  <a:pt x="127000" y="0"/>
                </a:lnTo>
                <a:lnTo>
                  <a:pt x="3545840" y="0"/>
                </a:lnTo>
                <a:lnTo>
                  <a:pt x="3595258" y="9985"/>
                </a:lnTo>
                <a:lnTo>
                  <a:pt x="3635629" y="37211"/>
                </a:lnTo>
                <a:lnTo>
                  <a:pt x="3662854" y="77581"/>
                </a:lnTo>
                <a:lnTo>
                  <a:pt x="3672840" y="127000"/>
                </a:lnTo>
                <a:lnTo>
                  <a:pt x="3672840" y="1892300"/>
                </a:lnTo>
                <a:lnTo>
                  <a:pt x="3662854" y="1941718"/>
                </a:lnTo>
                <a:lnTo>
                  <a:pt x="3635629" y="1982089"/>
                </a:lnTo>
                <a:lnTo>
                  <a:pt x="3595258" y="2009314"/>
                </a:lnTo>
                <a:lnTo>
                  <a:pt x="3545840" y="2019300"/>
                </a:lnTo>
                <a:lnTo>
                  <a:pt x="127000" y="2019300"/>
                </a:lnTo>
                <a:lnTo>
                  <a:pt x="77565" y="2009314"/>
                </a:lnTo>
                <a:lnTo>
                  <a:pt x="37196" y="1982089"/>
                </a:lnTo>
                <a:lnTo>
                  <a:pt x="9980" y="1941718"/>
                </a:lnTo>
                <a:lnTo>
                  <a:pt x="0" y="1892300"/>
                </a:lnTo>
                <a:lnTo>
                  <a:pt x="0" y="127000"/>
                </a:lnTo>
                <a:close/>
              </a:path>
            </a:pathLst>
          </a:custGeom>
          <a:ln w="127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1" name="矩形 160">
            <a:extLst>
              <a:ext uri="{FF2B5EF4-FFF2-40B4-BE49-F238E27FC236}">
                <a16:creationId xmlns:a16="http://schemas.microsoft.com/office/drawing/2014/main" id="{6C3636BB-7C8B-485E-B68A-AA7A947D6960}"/>
              </a:ext>
            </a:extLst>
          </p:cNvPr>
          <p:cNvSpPr/>
          <p:nvPr/>
        </p:nvSpPr>
        <p:spPr>
          <a:xfrm>
            <a:off x="5957863" y="3337229"/>
            <a:ext cx="216000" cy="821120"/>
          </a:xfrm>
          <a:prstGeom prst="rect">
            <a:avLst/>
          </a:prstGeom>
          <a:solidFill>
            <a:schemeClr val="bg1"/>
          </a:solidFill>
        </p:spPr>
        <p:txBody>
          <a:bodyPr wrap="square" lIns="68579" tIns="34289" rIns="68579" bIns="34289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切片接入</a:t>
            </a:r>
          </a:p>
        </p:txBody>
      </p:sp>
      <p:sp>
        <p:nvSpPr>
          <p:cNvPr id="162" name="文本框 161">
            <a:extLst>
              <a:ext uri="{FF2B5EF4-FFF2-40B4-BE49-F238E27FC236}">
                <a16:creationId xmlns:a16="http://schemas.microsoft.com/office/drawing/2014/main" id="{6DAA9A3F-3342-4185-BAFB-61EA5E59DFDE}"/>
              </a:ext>
            </a:extLst>
          </p:cNvPr>
          <p:cNvSpPr txBox="1"/>
          <p:nvPr/>
        </p:nvSpPr>
        <p:spPr>
          <a:xfrm>
            <a:off x="6235211" y="3309673"/>
            <a:ext cx="1415493" cy="33990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lnSpc>
                <a:spcPct val="120000"/>
              </a:lnSpc>
              <a:defRPr sz="700" b="0" i="0" u="none" strike="noStrike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zh-CN" altLang="en-US" sz="800" dirty="0"/>
              <a:t>提供用户接入切片的认证，由北仑港和移动共同完成</a:t>
            </a:r>
          </a:p>
        </p:txBody>
      </p:sp>
      <p:sp>
        <p:nvSpPr>
          <p:cNvPr id="163" name="文本框 162">
            <a:extLst>
              <a:ext uri="{FF2B5EF4-FFF2-40B4-BE49-F238E27FC236}">
                <a16:creationId xmlns:a16="http://schemas.microsoft.com/office/drawing/2014/main" id="{E64782B2-0AC4-4ABF-810E-466E5A2AEB13}"/>
              </a:ext>
            </a:extLst>
          </p:cNvPr>
          <p:cNvSpPr txBox="1"/>
          <p:nvPr/>
        </p:nvSpPr>
        <p:spPr>
          <a:xfrm>
            <a:off x="6235211" y="3720745"/>
            <a:ext cx="1415493" cy="46916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lnSpc>
                <a:spcPct val="120000"/>
              </a:lnSpc>
              <a:defRPr sz="700" b="0" i="0" u="none" strike="noStrike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zh-CN" altLang="en-US" sz="800" dirty="0"/>
              <a:t>提供切片选择辅助信息隐私保护，</a:t>
            </a:r>
            <a:r>
              <a:rPr lang="zh-CN" altLang="zh-CN" sz="800" dirty="0"/>
              <a:t>区分不同类型、不同用途</a:t>
            </a:r>
            <a:r>
              <a:rPr lang="en-US" altLang="zh-CN" sz="800" dirty="0"/>
              <a:t> </a:t>
            </a:r>
          </a:p>
        </p:txBody>
      </p:sp>
      <p:sp>
        <p:nvSpPr>
          <p:cNvPr id="164" name="object 6">
            <a:extLst>
              <a:ext uri="{FF2B5EF4-FFF2-40B4-BE49-F238E27FC236}">
                <a16:creationId xmlns:a16="http://schemas.microsoft.com/office/drawing/2014/main" id="{B44634C1-41A2-4D98-90E0-5F2A2B7E2F92}"/>
              </a:ext>
            </a:extLst>
          </p:cNvPr>
          <p:cNvSpPr/>
          <p:nvPr/>
        </p:nvSpPr>
        <p:spPr>
          <a:xfrm>
            <a:off x="6061928" y="4363432"/>
            <a:ext cx="1639451" cy="1145316"/>
          </a:xfrm>
          <a:custGeom>
            <a:avLst/>
            <a:gdLst/>
            <a:ahLst/>
            <a:cxnLst/>
            <a:rect l="l" t="t" r="r" b="b"/>
            <a:pathLst>
              <a:path w="3672840" h="2019300">
                <a:moveTo>
                  <a:pt x="0" y="127000"/>
                </a:moveTo>
                <a:lnTo>
                  <a:pt x="9980" y="77581"/>
                </a:lnTo>
                <a:lnTo>
                  <a:pt x="37196" y="37211"/>
                </a:lnTo>
                <a:lnTo>
                  <a:pt x="77565" y="9985"/>
                </a:lnTo>
                <a:lnTo>
                  <a:pt x="127000" y="0"/>
                </a:lnTo>
                <a:lnTo>
                  <a:pt x="3545840" y="0"/>
                </a:lnTo>
                <a:lnTo>
                  <a:pt x="3595258" y="9985"/>
                </a:lnTo>
                <a:lnTo>
                  <a:pt x="3635629" y="37211"/>
                </a:lnTo>
                <a:lnTo>
                  <a:pt x="3662854" y="77581"/>
                </a:lnTo>
                <a:lnTo>
                  <a:pt x="3672840" y="127000"/>
                </a:lnTo>
                <a:lnTo>
                  <a:pt x="3672840" y="1892300"/>
                </a:lnTo>
                <a:lnTo>
                  <a:pt x="3662854" y="1941718"/>
                </a:lnTo>
                <a:lnTo>
                  <a:pt x="3635629" y="1982089"/>
                </a:lnTo>
                <a:lnTo>
                  <a:pt x="3595258" y="2009314"/>
                </a:lnTo>
                <a:lnTo>
                  <a:pt x="3545840" y="2019300"/>
                </a:lnTo>
                <a:lnTo>
                  <a:pt x="127000" y="2019300"/>
                </a:lnTo>
                <a:lnTo>
                  <a:pt x="77565" y="2009314"/>
                </a:lnTo>
                <a:lnTo>
                  <a:pt x="37196" y="1982089"/>
                </a:lnTo>
                <a:lnTo>
                  <a:pt x="9980" y="1941718"/>
                </a:lnTo>
                <a:lnTo>
                  <a:pt x="0" y="1892300"/>
                </a:lnTo>
                <a:lnTo>
                  <a:pt x="0" y="127000"/>
                </a:lnTo>
                <a:close/>
              </a:path>
            </a:pathLst>
          </a:custGeom>
          <a:ln w="127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5" name="矩形 164">
            <a:extLst>
              <a:ext uri="{FF2B5EF4-FFF2-40B4-BE49-F238E27FC236}">
                <a16:creationId xmlns:a16="http://schemas.microsoft.com/office/drawing/2014/main" id="{7736E501-A0A3-4DB1-8E31-83B21A5D492D}"/>
              </a:ext>
            </a:extLst>
          </p:cNvPr>
          <p:cNvSpPr/>
          <p:nvPr/>
        </p:nvSpPr>
        <p:spPr>
          <a:xfrm>
            <a:off x="5957863" y="4525530"/>
            <a:ext cx="216000" cy="821120"/>
          </a:xfrm>
          <a:prstGeom prst="rect">
            <a:avLst/>
          </a:prstGeom>
          <a:solidFill>
            <a:schemeClr val="bg1"/>
          </a:solidFill>
        </p:spPr>
        <p:txBody>
          <a:bodyPr wrap="square" lIns="68579" tIns="34289" rIns="68579" bIns="34289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切片隔离</a:t>
            </a:r>
          </a:p>
        </p:txBody>
      </p:sp>
      <p:sp>
        <p:nvSpPr>
          <p:cNvPr id="166" name="文本框 165">
            <a:extLst>
              <a:ext uri="{FF2B5EF4-FFF2-40B4-BE49-F238E27FC236}">
                <a16:creationId xmlns:a16="http://schemas.microsoft.com/office/drawing/2014/main" id="{04750D95-9E93-4935-812B-B2726DE612AE}"/>
              </a:ext>
            </a:extLst>
          </p:cNvPr>
          <p:cNvSpPr txBox="1"/>
          <p:nvPr/>
        </p:nvSpPr>
        <p:spPr>
          <a:xfrm>
            <a:off x="6235211" y="4415514"/>
            <a:ext cx="1415493" cy="360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defRPr sz="700" b="0" i="0" u="none" strike="noStrike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zh-CN" altLang="en-US" sz="800" dirty="0"/>
              <a:t>建立三级立体化安全隔离体系</a:t>
            </a:r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306A18C2-E7F9-456B-98CC-57C974C39C0E}"/>
              </a:ext>
            </a:extLst>
          </p:cNvPr>
          <p:cNvSpPr/>
          <p:nvPr/>
        </p:nvSpPr>
        <p:spPr>
          <a:xfrm>
            <a:off x="6235211" y="4796815"/>
            <a:ext cx="1415493" cy="180000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切片间隔离</a:t>
            </a:r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3C71B016-0732-406D-BE6A-621EFBD0B6F9}"/>
              </a:ext>
            </a:extLst>
          </p:cNvPr>
          <p:cNvSpPr/>
          <p:nvPr/>
        </p:nvSpPr>
        <p:spPr>
          <a:xfrm>
            <a:off x="6235211" y="5037545"/>
            <a:ext cx="1415493" cy="180000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切片网络与用户隔离</a:t>
            </a:r>
          </a:p>
        </p:txBody>
      </p:sp>
      <p:sp>
        <p:nvSpPr>
          <p:cNvPr id="169" name="矩形 168">
            <a:extLst>
              <a:ext uri="{FF2B5EF4-FFF2-40B4-BE49-F238E27FC236}">
                <a16:creationId xmlns:a16="http://schemas.microsoft.com/office/drawing/2014/main" id="{2B0D5CE0-4D38-44E6-A172-B322805AAF54}"/>
              </a:ext>
            </a:extLst>
          </p:cNvPr>
          <p:cNvSpPr/>
          <p:nvPr/>
        </p:nvSpPr>
        <p:spPr>
          <a:xfrm>
            <a:off x="6235211" y="5278274"/>
            <a:ext cx="1415493" cy="180000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切片内网元间隔离</a:t>
            </a:r>
          </a:p>
        </p:txBody>
      </p:sp>
      <p:sp>
        <p:nvSpPr>
          <p:cNvPr id="174" name="圆角矩形 41">
            <a:extLst>
              <a:ext uri="{FF2B5EF4-FFF2-40B4-BE49-F238E27FC236}">
                <a16:creationId xmlns:a16="http://schemas.microsoft.com/office/drawing/2014/main" id="{ACBDB72C-5765-4D17-A072-CA301B9D0492}"/>
              </a:ext>
            </a:extLst>
          </p:cNvPr>
          <p:cNvSpPr/>
          <p:nvPr/>
        </p:nvSpPr>
        <p:spPr>
          <a:xfrm>
            <a:off x="222501" y="994252"/>
            <a:ext cx="7525979" cy="2040129"/>
          </a:xfrm>
          <a:prstGeom prst="roundRect">
            <a:avLst>
              <a:gd name="adj" fmla="val 1583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6" name="object 6">
            <a:extLst>
              <a:ext uri="{FF2B5EF4-FFF2-40B4-BE49-F238E27FC236}">
                <a16:creationId xmlns:a16="http://schemas.microsoft.com/office/drawing/2014/main" id="{BF1F25C3-B8BF-4086-B030-E2BDC2BD93B1}"/>
              </a:ext>
            </a:extLst>
          </p:cNvPr>
          <p:cNvSpPr/>
          <p:nvPr/>
        </p:nvSpPr>
        <p:spPr>
          <a:xfrm>
            <a:off x="694352" y="1130675"/>
            <a:ext cx="1717904" cy="1836000"/>
          </a:xfrm>
          <a:custGeom>
            <a:avLst/>
            <a:gdLst/>
            <a:ahLst/>
            <a:cxnLst/>
            <a:rect l="l" t="t" r="r" b="b"/>
            <a:pathLst>
              <a:path w="3672840" h="2019300">
                <a:moveTo>
                  <a:pt x="0" y="127000"/>
                </a:moveTo>
                <a:lnTo>
                  <a:pt x="9980" y="77581"/>
                </a:lnTo>
                <a:lnTo>
                  <a:pt x="37196" y="37211"/>
                </a:lnTo>
                <a:lnTo>
                  <a:pt x="77565" y="9985"/>
                </a:lnTo>
                <a:lnTo>
                  <a:pt x="127000" y="0"/>
                </a:lnTo>
                <a:lnTo>
                  <a:pt x="3545840" y="0"/>
                </a:lnTo>
                <a:lnTo>
                  <a:pt x="3595258" y="9985"/>
                </a:lnTo>
                <a:lnTo>
                  <a:pt x="3635629" y="37211"/>
                </a:lnTo>
                <a:lnTo>
                  <a:pt x="3662854" y="77581"/>
                </a:lnTo>
                <a:lnTo>
                  <a:pt x="3672840" y="127000"/>
                </a:lnTo>
                <a:lnTo>
                  <a:pt x="3672840" y="1892300"/>
                </a:lnTo>
                <a:lnTo>
                  <a:pt x="3662854" y="1941718"/>
                </a:lnTo>
                <a:lnTo>
                  <a:pt x="3635629" y="1982089"/>
                </a:lnTo>
                <a:lnTo>
                  <a:pt x="3595258" y="2009314"/>
                </a:lnTo>
                <a:lnTo>
                  <a:pt x="3545840" y="2019300"/>
                </a:lnTo>
                <a:lnTo>
                  <a:pt x="127000" y="2019300"/>
                </a:lnTo>
                <a:lnTo>
                  <a:pt x="77565" y="2009314"/>
                </a:lnTo>
                <a:lnTo>
                  <a:pt x="37196" y="1982089"/>
                </a:lnTo>
                <a:lnTo>
                  <a:pt x="9980" y="1941718"/>
                </a:lnTo>
                <a:lnTo>
                  <a:pt x="0" y="1892300"/>
                </a:lnTo>
                <a:lnTo>
                  <a:pt x="0" y="127000"/>
                </a:lnTo>
                <a:close/>
              </a:path>
            </a:pathLst>
          </a:custGeom>
          <a:ln w="127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7" name="矩形 176">
            <a:extLst>
              <a:ext uri="{FF2B5EF4-FFF2-40B4-BE49-F238E27FC236}">
                <a16:creationId xmlns:a16="http://schemas.microsoft.com/office/drawing/2014/main" id="{B6A806EE-0260-4B35-BCF2-021D6D0CEDEC}"/>
              </a:ext>
            </a:extLst>
          </p:cNvPr>
          <p:cNvSpPr/>
          <p:nvPr/>
        </p:nvSpPr>
        <p:spPr>
          <a:xfrm>
            <a:off x="1116793" y="1016167"/>
            <a:ext cx="873022" cy="244039"/>
          </a:xfrm>
          <a:prstGeom prst="rect">
            <a:avLst/>
          </a:prstGeom>
          <a:solidFill>
            <a:schemeClr val="bg1"/>
          </a:solidFill>
        </p:spPr>
        <p:txBody>
          <a:bodyPr wrap="square" lIns="68579" tIns="34289" rIns="68579" bIns="34289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</a:t>
            </a:r>
          </a:p>
        </p:txBody>
      </p:sp>
      <p:sp>
        <p:nvSpPr>
          <p:cNvPr id="178" name="Rectangle 4">
            <a:extLst>
              <a:ext uri="{FF2B5EF4-FFF2-40B4-BE49-F238E27FC236}">
                <a16:creationId xmlns:a16="http://schemas.microsoft.com/office/drawing/2014/main" id="{28EF4543-E511-417B-A639-2B722F388ACE}"/>
              </a:ext>
            </a:extLst>
          </p:cNvPr>
          <p:cNvSpPr/>
          <p:nvPr/>
        </p:nvSpPr>
        <p:spPr>
          <a:xfrm>
            <a:off x="1411521" y="1262579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认证、加密、完整性保护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9" name="Rectangle 4">
            <a:extLst>
              <a:ext uri="{FF2B5EF4-FFF2-40B4-BE49-F238E27FC236}">
                <a16:creationId xmlns:a16="http://schemas.microsoft.com/office/drawing/2014/main" id="{C7666429-F2FA-4E65-9079-7B34518666B0}"/>
              </a:ext>
            </a:extLst>
          </p:cNvPr>
          <p:cNvSpPr/>
          <p:nvPr/>
        </p:nvSpPr>
        <p:spPr>
          <a:xfrm>
            <a:off x="789385" y="126257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en-US" altLang="zh-CN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基础安全功能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0" name="Rectangle 4">
            <a:extLst>
              <a:ext uri="{FF2B5EF4-FFF2-40B4-BE49-F238E27FC236}">
                <a16:creationId xmlns:a16="http://schemas.microsoft.com/office/drawing/2014/main" id="{70067477-EFC6-4779-9505-9E7F2F82D24E}"/>
              </a:ext>
            </a:extLst>
          </p:cNvPr>
          <p:cNvSpPr/>
          <p:nvPr/>
        </p:nvSpPr>
        <p:spPr>
          <a:xfrm>
            <a:off x="1411521" y="1685309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组网、</a:t>
            </a:r>
            <a:r>
              <a: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NFV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安全、切片安全、边缘计算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1" name="Rectangle 4">
            <a:extLst>
              <a:ext uri="{FF2B5EF4-FFF2-40B4-BE49-F238E27FC236}">
                <a16:creationId xmlns:a16="http://schemas.microsoft.com/office/drawing/2014/main" id="{AA275176-BEBA-4DC2-BE4D-2EE297EAF73A}"/>
              </a:ext>
            </a:extLst>
          </p:cNvPr>
          <p:cNvSpPr/>
          <p:nvPr/>
        </p:nvSpPr>
        <p:spPr>
          <a:xfrm>
            <a:off x="791268" y="168530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en-US" altLang="zh-CN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网络基础安全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2" name="Rectangle 4">
            <a:extLst>
              <a:ext uri="{FF2B5EF4-FFF2-40B4-BE49-F238E27FC236}">
                <a16:creationId xmlns:a16="http://schemas.microsoft.com/office/drawing/2014/main" id="{78A16531-BAB8-47E7-B1C5-4B4B27674AA7}"/>
              </a:ext>
            </a:extLst>
          </p:cNvPr>
          <p:cNvSpPr/>
          <p:nvPr/>
        </p:nvSpPr>
        <p:spPr>
          <a:xfrm>
            <a:off x="1411521" y="2108039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DPI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检测、抗</a:t>
            </a:r>
            <a:r>
              <a:rPr lang="en-US" altLang="zh-CN" sz="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DDoS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、访问控制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3" name="Rectangle 4">
            <a:extLst>
              <a:ext uri="{FF2B5EF4-FFF2-40B4-BE49-F238E27FC236}">
                <a16:creationId xmlns:a16="http://schemas.microsoft.com/office/drawing/2014/main" id="{D50EFB6A-48F1-4C2A-A45B-08B1ED569318}"/>
              </a:ext>
            </a:extLst>
          </p:cNvPr>
          <p:cNvSpPr/>
          <p:nvPr/>
        </p:nvSpPr>
        <p:spPr>
          <a:xfrm>
            <a:off x="791268" y="210803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安全防御能力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4" name="Rectangle 4">
            <a:extLst>
              <a:ext uri="{FF2B5EF4-FFF2-40B4-BE49-F238E27FC236}">
                <a16:creationId xmlns:a16="http://schemas.microsoft.com/office/drawing/2014/main" id="{64D0E35F-1E20-4D03-A28A-81917AD4229E}"/>
              </a:ext>
            </a:extLst>
          </p:cNvPr>
          <p:cNvSpPr/>
          <p:nvPr/>
        </p:nvSpPr>
        <p:spPr>
          <a:xfrm>
            <a:off x="1411521" y="2530770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网元基线、设备安全管控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5" name="Rectangle 4">
            <a:extLst>
              <a:ext uri="{FF2B5EF4-FFF2-40B4-BE49-F238E27FC236}">
                <a16:creationId xmlns:a16="http://schemas.microsoft.com/office/drawing/2014/main" id="{D6B949FA-D4BD-4718-A824-274C56544184}"/>
              </a:ext>
            </a:extLst>
          </p:cNvPr>
          <p:cNvSpPr/>
          <p:nvPr/>
        </p:nvSpPr>
        <p:spPr>
          <a:xfrm>
            <a:off x="791268" y="2530770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系统安全基线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6" name="object 6">
            <a:extLst>
              <a:ext uri="{FF2B5EF4-FFF2-40B4-BE49-F238E27FC236}">
                <a16:creationId xmlns:a16="http://schemas.microsoft.com/office/drawing/2014/main" id="{134AE5B2-0509-4DC2-8C84-C61D923BF6E8}"/>
              </a:ext>
            </a:extLst>
          </p:cNvPr>
          <p:cNvSpPr/>
          <p:nvPr/>
        </p:nvSpPr>
        <p:spPr>
          <a:xfrm>
            <a:off x="2457829" y="1130675"/>
            <a:ext cx="1717904" cy="1836000"/>
          </a:xfrm>
          <a:custGeom>
            <a:avLst/>
            <a:gdLst/>
            <a:ahLst/>
            <a:cxnLst/>
            <a:rect l="l" t="t" r="r" b="b"/>
            <a:pathLst>
              <a:path w="3672840" h="2019300">
                <a:moveTo>
                  <a:pt x="0" y="127000"/>
                </a:moveTo>
                <a:lnTo>
                  <a:pt x="9980" y="77581"/>
                </a:lnTo>
                <a:lnTo>
                  <a:pt x="37196" y="37211"/>
                </a:lnTo>
                <a:lnTo>
                  <a:pt x="77565" y="9985"/>
                </a:lnTo>
                <a:lnTo>
                  <a:pt x="127000" y="0"/>
                </a:lnTo>
                <a:lnTo>
                  <a:pt x="3545840" y="0"/>
                </a:lnTo>
                <a:lnTo>
                  <a:pt x="3595258" y="9985"/>
                </a:lnTo>
                <a:lnTo>
                  <a:pt x="3635629" y="37211"/>
                </a:lnTo>
                <a:lnTo>
                  <a:pt x="3662854" y="77581"/>
                </a:lnTo>
                <a:lnTo>
                  <a:pt x="3672840" y="127000"/>
                </a:lnTo>
                <a:lnTo>
                  <a:pt x="3672840" y="1892300"/>
                </a:lnTo>
                <a:lnTo>
                  <a:pt x="3662854" y="1941718"/>
                </a:lnTo>
                <a:lnTo>
                  <a:pt x="3635629" y="1982089"/>
                </a:lnTo>
                <a:lnTo>
                  <a:pt x="3595258" y="2009314"/>
                </a:lnTo>
                <a:lnTo>
                  <a:pt x="3545840" y="2019300"/>
                </a:lnTo>
                <a:lnTo>
                  <a:pt x="127000" y="2019300"/>
                </a:lnTo>
                <a:lnTo>
                  <a:pt x="77565" y="2009314"/>
                </a:lnTo>
                <a:lnTo>
                  <a:pt x="37196" y="1982089"/>
                </a:lnTo>
                <a:lnTo>
                  <a:pt x="9980" y="1941718"/>
                </a:lnTo>
                <a:lnTo>
                  <a:pt x="0" y="1892300"/>
                </a:lnTo>
                <a:lnTo>
                  <a:pt x="0" y="127000"/>
                </a:lnTo>
                <a:close/>
              </a:path>
            </a:pathLst>
          </a:custGeom>
          <a:ln w="127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7" name="矩形 186">
            <a:extLst>
              <a:ext uri="{FF2B5EF4-FFF2-40B4-BE49-F238E27FC236}">
                <a16:creationId xmlns:a16="http://schemas.microsoft.com/office/drawing/2014/main" id="{C6F45EF0-E3BF-4628-A8E3-0A2C5101360C}"/>
              </a:ext>
            </a:extLst>
          </p:cNvPr>
          <p:cNvSpPr/>
          <p:nvPr/>
        </p:nvSpPr>
        <p:spPr>
          <a:xfrm>
            <a:off x="2880270" y="1016167"/>
            <a:ext cx="873022" cy="244039"/>
          </a:xfrm>
          <a:prstGeom prst="rect">
            <a:avLst/>
          </a:prstGeom>
          <a:solidFill>
            <a:schemeClr val="bg1"/>
          </a:solidFill>
        </p:spPr>
        <p:txBody>
          <a:bodyPr wrap="square" lIns="68579" tIns="34289" rIns="68579" bIns="34289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业务安全</a:t>
            </a:r>
          </a:p>
        </p:txBody>
      </p:sp>
      <p:sp>
        <p:nvSpPr>
          <p:cNvPr id="188" name="Rectangle 4">
            <a:extLst>
              <a:ext uri="{FF2B5EF4-FFF2-40B4-BE49-F238E27FC236}">
                <a16:creationId xmlns:a16="http://schemas.microsoft.com/office/drawing/2014/main" id="{F3B5F8D3-A200-4ABF-B15A-3E4D5366D18C}"/>
              </a:ext>
            </a:extLst>
          </p:cNvPr>
          <p:cNvSpPr/>
          <p:nvPr/>
        </p:nvSpPr>
        <p:spPr>
          <a:xfrm>
            <a:off x="3159757" y="1262579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en-US" altLang="zh-CN" sz="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eMBB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安全、</a:t>
            </a:r>
            <a:r>
              <a:rPr lang="en-US" altLang="zh-CN" sz="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uRLLC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安全、</a:t>
            </a:r>
            <a:r>
              <a:rPr lang="en-US" altLang="zh-CN" sz="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mIoT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安全等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9" name="Rectangle 4">
            <a:extLst>
              <a:ext uri="{FF2B5EF4-FFF2-40B4-BE49-F238E27FC236}">
                <a16:creationId xmlns:a16="http://schemas.microsoft.com/office/drawing/2014/main" id="{21D547FC-45A0-4305-A69A-3A1304E674EF}"/>
              </a:ext>
            </a:extLst>
          </p:cNvPr>
          <p:cNvSpPr/>
          <p:nvPr/>
        </p:nvSpPr>
        <p:spPr>
          <a:xfrm>
            <a:off x="2553803" y="126257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en-US" altLang="zh-CN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业务特性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0" name="Rectangle 4">
            <a:extLst>
              <a:ext uri="{FF2B5EF4-FFF2-40B4-BE49-F238E27FC236}">
                <a16:creationId xmlns:a16="http://schemas.microsoft.com/office/drawing/2014/main" id="{28983043-709E-4A38-B279-30E329164F35}"/>
              </a:ext>
            </a:extLst>
          </p:cNvPr>
          <p:cNvSpPr/>
          <p:nvPr/>
        </p:nvSpPr>
        <p:spPr>
          <a:xfrm>
            <a:off x="3159757" y="1685309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用户属性、信息主题、信息传播、日志留存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1" name="Rectangle 4">
            <a:extLst>
              <a:ext uri="{FF2B5EF4-FFF2-40B4-BE49-F238E27FC236}">
                <a16:creationId xmlns:a16="http://schemas.microsoft.com/office/drawing/2014/main" id="{5F75654E-2796-4861-8DA5-6740DCC6F8EA}"/>
              </a:ext>
            </a:extLst>
          </p:cNvPr>
          <p:cNvSpPr/>
          <p:nvPr/>
        </p:nvSpPr>
        <p:spPr>
          <a:xfrm>
            <a:off x="2553803" y="168530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业务应用安全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2" name="Rectangle 4">
            <a:extLst>
              <a:ext uri="{FF2B5EF4-FFF2-40B4-BE49-F238E27FC236}">
                <a16:creationId xmlns:a16="http://schemas.microsoft.com/office/drawing/2014/main" id="{628728E7-FDFC-4CCF-88BF-36C290D26E9E}"/>
              </a:ext>
            </a:extLst>
          </p:cNvPr>
          <p:cNvSpPr/>
          <p:nvPr/>
        </p:nvSpPr>
        <p:spPr>
          <a:xfrm>
            <a:off x="3159757" y="2108039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设备分布、资源调度、业务合作、开放接口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3" name="Rectangle 4">
            <a:extLst>
              <a:ext uri="{FF2B5EF4-FFF2-40B4-BE49-F238E27FC236}">
                <a16:creationId xmlns:a16="http://schemas.microsoft.com/office/drawing/2014/main" id="{E9865985-ED89-45C6-B05B-3D11B77ED5A9}"/>
              </a:ext>
            </a:extLst>
          </p:cNvPr>
          <p:cNvSpPr/>
          <p:nvPr/>
        </p:nvSpPr>
        <p:spPr>
          <a:xfrm>
            <a:off x="2553803" y="210803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业务平台安全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" name="Rectangle 4">
            <a:extLst>
              <a:ext uri="{FF2B5EF4-FFF2-40B4-BE49-F238E27FC236}">
                <a16:creationId xmlns:a16="http://schemas.microsoft.com/office/drawing/2014/main" id="{2B931CAB-2ACD-477C-BBF2-5BB105684830}"/>
              </a:ext>
            </a:extLst>
          </p:cNvPr>
          <p:cNvSpPr/>
          <p:nvPr/>
        </p:nvSpPr>
        <p:spPr>
          <a:xfrm>
            <a:off x="3159757" y="2530770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个人信息安全、业务逻辑安全、通讯安全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5" name="Rectangle 4">
            <a:extLst>
              <a:ext uri="{FF2B5EF4-FFF2-40B4-BE49-F238E27FC236}">
                <a16:creationId xmlns:a16="http://schemas.microsoft.com/office/drawing/2014/main" id="{1A5D07AD-84CB-49CA-926B-41E533AC7EFF}"/>
              </a:ext>
            </a:extLst>
          </p:cNvPr>
          <p:cNvSpPr/>
          <p:nvPr/>
        </p:nvSpPr>
        <p:spPr>
          <a:xfrm>
            <a:off x="2553803" y="2530770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业务运行安全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6" name="object 6">
            <a:extLst>
              <a:ext uri="{FF2B5EF4-FFF2-40B4-BE49-F238E27FC236}">
                <a16:creationId xmlns:a16="http://schemas.microsoft.com/office/drawing/2014/main" id="{F79AB9E9-D2F5-4330-9816-D0D4303278DC}"/>
              </a:ext>
            </a:extLst>
          </p:cNvPr>
          <p:cNvSpPr/>
          <p:nvPr/>
        </p:nvSpPr>
        <p:spPr>
          <a:xfrm>
            <a:off x="4221100" y="1130675"/>
            <a:ext cx="1717904" cy="1836000"/>
          </a:xfrm>
          <a:custGeom>
            <a:avLst/>
            <a:gdLst/>
            <a:ahLst/>
            <a:cxnLst/>
            <a:rect l="l" t="t" r="r" b="b"/>
            <a:pathLst>
              <a:path w="3672840" h="2019300">
                <a:moveTo>
                  <a:pt x="0" y="127000"/>
                </a:moveTo>
                <a:lnTo>
                  <a:pt x="9980" y="77581"/>
                </a:lnTo>
                <a:lnTo>
                  <a:pt x="37196" y="37211"/>
                </a:lnTo>
                <a:lnTo>
                  <a:pt x="77565" y="9985"/>
                </a:lnTo>
                <a:lnTo>
                  <a:pt x="127000" y="0"/>
                </a:lnTo>
                <a:lnTo>
                  <a:pt x="3545840" y="0"/>
                </a:lnTo>
                <a:lnTo>
                  <a:pt x="3595258" y="9985"/>
                </a:lnTo>
                <a:lnTo>
                  <a:pt x="3635629" y="37211"/>
                </a:lnTo>
                <a:lnTo>
                  <a:pt x="3662854" y="77581"/>
                </a:lnTo>
                <a:lnTo>
                  <a:pt x="3672840" y="127000"/>
                </a:lnTo>
                <a:lnTo>
                  <a:pt x="3672840" y="1892300"/>
                </a:lnTo>
                <a:lnTo>
                  <a:pt x="3662854" y="1941718"/>
                </a:lnTo>
                <a:lnTo>
                  <a:pt x="3635629" y="1982089"/>
                </a:lnTo>
                <a:lnTo>
                  <a:pt x="3595258" y="2009314"/>
                </a:lnTo>
                <a:lnTo>
                  <a:pt x="3545840" y="2019300"/>
                </a:lnTo>
                <a:lnTo>
                  <a:pt x="127000" y="2019300"/>
                </a:lnTo>
                <a:lnTo>
                  <a:pt x="77565" y="2009314"/>
                </a:lnTo>
                <a:lnTo>
                  <a:pt x="37196" y="1982089"/>
                </a:lnTo>
                <a:lnTo>
                  <a:pt x="9980" y="1941718"/>
                </a:lnTo>
                <a:lnTo>
                  <a:pt x="0" y="1892300"/>
                </a:lnTo>
                <a:lnTo>
                  <a:pt x="0" y="127000"/>
                </a:lnTo>
                <a:close/>
              </a:path>
            </a:pathLst>
          </a:custGeom>
          <a:ln w="127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9A5E53CC-CDF5-45C0-A2AC-3B8BBF9BCB5F}"/>
              </a:ext>
            </a:extLst>
          </p:cNvPr>
          <p:cNvSpPr/>
          <p:nvPr/>
        </p:nvSpPr>
        <p:spPr>
          <a:xfrm>
            <a:off x="4643541" y="1016167"/>
            <a:ext cx="873022" cy="244039"/>
          </a:xfrm>
          <a:prstGeom prst="rect">
            <a:avLst/>
          </a:prstGeom>
          <a:solidFill>
            <a:schemeClr val="bg1"/>
          </a:solidFill>
        </p:spPr>
        <p:txBody>
          <a:bodyPr wrap="square" lIns="68579" tIns="34289" rIns="68579" bIns="34289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信息安全</a:t>
            </a:r>
          </a:p>
        </p:txBody>
      </p:sp>
      <p:sp>
        <p:nvSpPr>
          <p:cNvPr id="198" name="Rectangle 4">
            <a:extLst>
              <a:ext uri="{FF2B5EF4-FFF2-40B4-BE49-F238E27FC236}">
                <a16:creationId xmlns:a16="http://schemas.microsoft.com/office/drawing/2014/main" id="{AD4C7362-B78B-4788-90B2-3DCC5237E252}"/>
              </a:ext>
            </a:extLst>
          </p:cNvPr>
          <p:cNvSpPr/>
          <p:nvPr/>
        </p:nvSpPr>
        <p:spPr>
          <a:xfrm>
            <a:off x="4933588" y="1260429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上网日志、话单留存、安全审计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9" name="Rectangle 4">
            <a:extLst>
              <a:ext uri="{FF2B5EF4-FFF2-40B4-BE49-F238E27FC236}">
                <a16:creationId xmlns:a16="http://schemas.microsoft.com/office/drawing/2014/main" id="{420A9C47-5746-4C53-B18A-8CEA47E397B3}"/>
              </a:ext>
            </a:extLst>
          </p:cNvPr>
          <p:cNvSpPr/>
          <p:nvPr/>
        </p:nvSpPr>
        <p:spPr>
          <a:xfrm>
            <a:off x="4318855" y="126257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信息安全管控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0" name="Rectangle 4">
            <a:extLst>
              <a:ext uri="{FF2B5EF4-FFF2-40B4-BE49-F238E27FC236}">
                <a16:creationId xmlns:a16="http://schemas.microsoft.com/office/drawing/2014/main" id="{0DEA15D7-43F4-4BC2-84E7-2453E1E16269}"/>
              </a:ext>
            </a:extLst>
          </p:cNvPr>
          <p:cNvSpPr/>
          <p:nvPr/>
        </p:nvSpPr>
        <p:spPr>
          <a:xfrm>
            <a:off x="4933588" y="1683876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数据采集、数据存储、数据传输、数据加工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1" name="Rectangle 4">
            <a:extLst>
              <a:ext uri="{FF2B5EF4-FFF2-40B4-BE49-F238E27FC236}">
                <a16:creationId xmlns:a16="http://schemas.microsoft.com/office/drawing/2014/main" id="{91183444-B775-423A-9E10-6360A1AD8B2A}"/>
              </a:ext>
            </a:extLst>
          </p:cNvPr>
          <p:cNvSpPr/>
          <p:nvPr/>
        </p:nvSpPr>
        <p:spPr>
          <a:xfrm>
            <a:off x="4320738" y="168530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数据安全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2" name="Rectangle 4">
            <a:extLst>
              <a:ext uri="{FF2B5EF4-FFF2-40B4-BE49-F238E27FC236}">
                <a16:creationId xmlns:a16="http://schemas.microsoft.com/office/drawing/2014/main" id="{DD8755D8-034D-48C9-B68C-C9A9896C33EB}"/>
              </a:ext>
            </a:extLst>
          </p:cNvPr>
          <p:cNvSpPr/>
          <p:nvPr/>
        </p:nvSpPr>
        <p:spPr>
          <a:xfrm>
            <a:off x="4933588" y="2107323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关键设备、关键功能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3" name="Rectangle 4">
            <a:extLst>
              <a:ext uri="{FF2B5EF4-FFF2-40B4-BE49-F238E27FC236}">
                <a16:creationId xmlns:a16="http://schemas.microsoft.com/office/drawing/2014/main" id="{B820D0C7-29CF-4F39-9F95-7491A72E23EE}"/>
              </a:ext>
            </a:extLst>
          </p:cNvPr>
          <p:cNvSpPr/>
          <p:nvPr/>
        </p:nvSpPr>
        <p:spPr>
          <a:xfrm>
            <a:off x="4320738" y="210803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自主可控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4" name="object 6">
            <a:extLst>
              <a:ext uri="{FF2B5EF4-FFF2-40B4-BE49-F238E27FC236}">
                <a16:creationId xmlns:a16="http://schemas.microsoft.com/office/drawing/2014/main" id="{6AEA7B17-4814-44D1-B66C-E7086E6C8DBC}"/>
              </a:ext>
            </a:extLst>
          </p:cNvPr>
          <p:cNvSpPr/>
          <p:nvPr/>
        </p:nvSpPr>
        <p:spPr>
          <a:xfrm>
            <a:off x="5984501" y="1130675"/>
            <a:ext cx="1717904" cy="1836000"/>
          </a:xfrm>
          <a:custGeom>
            <a:avLst/>
            <a:gdLst/>
            <a:ahLst/>
            <a:cxnLst/>
            <a:rect l="l" t="t" r="r" b="b"/>
            <a:pathLst>
              <a:path w="3672840" h="2019300">
                <a:moveTo>
                  <a:pt x="0" y="127000"/>
                </a:moveTo>
                <a:lnTo>
                  <a:pt x="9980" y="77581"/>
                </a:lnTo>
                <a:lnTo>
                  <a:pt x="37196" y="37211"/>
                </a:lnTo>
                <a:lnTo>
                  <a:pt x="77565" y="9985"/>
                </a:lnTo>
                <a:lnTo>
                  <a:pt x="127000" y="0"/>
                </a:lnTo>
                <a:lnTo>
                  <a:pt x="3545840" y="0"/>
                </a:lnTo>
                <a:lnTo>
                  <a:pt x="3595258" y="9985"/>
                </a:lnTo>
                <a:lnTo>
                  <a:pt x="3635629" y="37211"/>
                </a:lnTo>
                <a:lnTo>
                  <a:pt x="3662854" y="77581"/>
                </a:lnTo>
                <a:lnTo>
                  <a:pt x="3672840" y="127000"/>
                </a:lnTo>
                <a:lnTo>
                  <a:pt x="3672840" y="1892300"/>
                </a:lnTo>
                <a:lnTo>
                  <a:pt x="3662854" y="1941718"/>
                </a:lnTo>
                <a:lnTo>
                  <a:pt x="3635629" y="1982089"/>
                </a:lnTo>
                <a:lnTo>
                  <a:pt x="3595258" y="2009314"/>
                </a:lnTo>
                <a:lnTo>
                  <a:pt x="3545840" y="2019300"/>
                </a:lnTo>
                <a:lnTo>
                  <a:pt x="127000" y="2019300"/>
                </a:lnTo>
                <a:lnTo>
                  <a:pt x="77565" y="2009314"/>
                </a:lnTo>
                <a:lnTo>
                  <a:pt x="37196" y="1982089"/>
                </a:lnTo>
                <a:lnTo>
                  <a:pt x="9980" y="1941718"/>
                </a:lnTo>
                <a:lnTo>
                  <a:pt x="0" y="1892300"/>
                </a:lnTo>
                <a:lnTo>
                  <a:pt x="0" y="127000"/>
                </a:lnTo>
                <a:close/>
              </a:path>
            </a:pathLst>
          </a:custGeom>
          <a:ln w="127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5" name="矩形 204">
            <a:extLst>
              <a:ext uri="{FF2B5EF4-FFF2-40B4-BE49-F238E27FC236}">
                <a16:creationId xmlns:a16="http://schemas.microsoft.com/office/drawing/2014/main" id="{E86CDFFF-4134-4A62-B86C-CC4E23CC7591}"/>
              </a:ext>
            </a:extLst>
          </p:cNvPr>
          <p:cNvSpPr/>
          <p:nvPr/>
        </p:nvSpPr>
        <p:spPr>
          <a:xfrm>
            <a:off x="6406942" y="1016167"/>
            <a:ext cx="873022" cy="244039"/>
          </a:xfrm>
          <a:prstGeom prst="rect">
            <a:avLst/>
          </a:prstGeom>
          <a:solidFill>
            <a:schemeClr val="bg1"/>
          </a:solidFill>
        </p:spPr>
        <p:txBody>
          <a:bodyPr wrap="square" lIns="68579" tIns="34289" rIns="68579" bIns="34289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终端安全</a:t>
            </a:r>
          </a:p>
        </p:txBody>
      </p:sp>
      <p:sp>
        <p:nvSpPr>
          <p:cNvPr id="206" name="Rectangle 4">
            <a:extLst>
              <a:ext uri="{FF2B5EF4-FFF2-40B4-BE49-F238E27FC236}">
                <a16:creationId xmlns:a16="http://schemas.microsoft.com/office/drawing/2014/main" id="{9F4EAE37-28E7-4A0E-958D-AAF20CD8D723}"/>
              </a:ext>
            </a:extLst>
          </p:cNvPr>
          <p:cNvSpPr/>
          <p:nvPr/>
        </p:nvSpPr>
        <p:spPr>
          <a:xfrm>
            <a:off x="6699147" y="1262579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登陆安全、状态指示、调试接口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7" name="Rectangle 4">
            <a:extLst>
              <a:ext uri="{FF2B5EF4-FFF2-40B4-BE49-F238E27FC236}">
                <a16:creationId xmlns:a16="http://schemas.microsoft.com/office/drawing/2014/main" id="{6EFA136B-9493-422C-86B2-B71F6A18CCA5}"/>
              </a:ext>
            </a:extLst>
          </p:cNvPr>
          <p:cNvSpPr/>
          <p:nvPr/>
        </p:nvSpPr>
        <p:spPr>
          <a:xfrm>
            <a:off x="6077384" y="126257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硬件安全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8" name="Rectangle 4">
            <a:extLst>
              <a:ext uri="{FF2B5EF4-FFF2-40B4-BE49-F238E27FC236}">
                <a16:creationId xmlns:a16="http://schemas.microsoft.com/office/drawing/2014/main" id="{0272212F-CAF4-427C-83E5-D5F658F3415A}"/>
              </a:ext>
            </a:extLst>
          </p:cNvPr>
          <p:cNvSpPr/>
          <p:nvPr/>
        </p:nvSpPr>
        <p:spPr>
          <a:xfrm>
            <a:off x="6699147" y="1685309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更新设置、系统漏洞、管理通道安全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9" name="Rectangle 4">
            <a:extLst>
              <a:ext uri="{FF2B5EF4-FFF2-40B4-BE49-F238E27FC236}">
                <a16:creationId xmlns:a16="http://schemas.microsoft.com/office/drawing/2014/main" id="{125B6FD0-9EFC-4A11-A2BE-294198818F94}"/>
              </a:ext>
            </a:extLst>
          </p:cNvPr>
          <p:cNvSpPr/>
          <p:nvPr/>
        </p:nvSpPr>
        <p:spPr>
          <a:xfrm>
            <a:off x="6077384" y="168530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系统安全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0" name="Rectangle 4">
            <a:extLst>
              <a:ext uri="{FF2B5EF4-FFF2-40B4-BE49-F238E27FC236}">
                <a16:creationId xmlns:a16="http://schemas.microsoft.com/office/drawing/2014/main" id="{577316B5-16E6-4CA9-B33D-2A949E08A481}"/>
              </a:ext>
            </a:extLst>
          </p:cNvPr>
          <p:cNvSpPr/>
          <p:nvPr/>
        </p:nvSpPr>
        <p:spPr>
          <a:xfrm>
            <a:off x="6699147" y="2108039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敏感信息存储、云端认证、传输安全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1" name="Rectangle 4">
            <a:extLst>
              <a:ext uri="{FF2B5EF4-FFF2-40B4-BE49-F238E27FC236}">
                <a16:creationId xmlns:a16="http://schemas.microsoft.com/office/drawing/2014/main" id="{93E623C8-F0E1-4C41-844E-C455DB9DEDFB}"/>
              </a:ext>
            </a:extLst>
          </p:cNvPr>
          <p:cNvSpPr/>
          <p:nvPr/>
        </p:nvSpPr>
        <p:spPr>
          <a:xfrm>
            <a:off x="6077384" y="2108039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应用安全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2" name="Rectangle 4">
            <a:extLst>
              <a:ext uri="{FF2B5EF4-FFF2-40B4-BE49-F238E27FC236}">
                <a16:creationId xmlns:a16="http://schemas.microsoft.com/office/drawing/2014/main" id="{C188B04A-7166-4507-87C2-BB5CD2AF2CA5}"/>
              </a:ext>
            </a:extLst>
          </p:cNvPr>
          <p:cNvSpPr/>
          <p:nvPr/>
        </p:nvSpPr>
        <p:spPr>
          <a:xfrm>
            <a:off x="6699147" y="2530770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日志留存、日志防篡改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3" name="Rectangle 4">
            <a:extLst>
              <a:ext uri="{FF2B5EF4-FFF2-40B4-BE49-F238E27FC236}">
                <a16:creationId xmlns:a16="http://schemas.microsoft.com/office/drawing/2014/main" id="{84B6E4CC-10D7-49B8-B5C1-82651088EC0C}"/>
              </a:ext>
            </a:extLst>
          </p:cNvPr>
          <p:cNvSpPr/>
          <p:nvPr/>
        </p:nvSpPr>
        <p:spPr>
          <a:xfrm>
            <a:off x="6077384" y="2530770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数据安全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4" name="Rectangle 4">
            <a:extLst>
              <a:ext uri="{FF2B5EF4-FFF2-40B4-BE49-F238E27FC236}">
                <a16:creationId xmlns:a16="http://schemas.microsoft.com/office/drawing/2014/main" id="{0B5DF380-5C5D-4C97-B8A7-33553B2403C1}"/>
              </a:ext>
            </a:extLst>
          </p:cNvPr>
          <p:cNvSpPr/>
          <p:nvPr/>
        </p:nvSpPr>
        <p:spPr>
          <a:xfrm>
            <a:off x="4933729" y="2530770"/>
            <a:ext cx="936000" cy="360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应急处置、内容管理，账号审核，日常监测</a:t>
            </a:r>
            <a:endParaRPr lang="zh-CN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" name="Rectangle 4">
            <a:extLst>
              <a:ext uri="{FF2B5EF4-FFF2-40B4-BE49-F238E27FC236}">
                <a16:creationId xmlns:a16="http://schemas.microsoft.com/office/drawing/2014/main" id="{1A2D506D-2383-4C2A-98A6-F74A3FBFECB6}"/>
              </a:ext>
            </a:extLst>
          </p:cNvPr>
          <p:cNvSpPr/>
          <p:nvPr/>
        </p:nvSpPr>
        <p:spPr>
          <a:xfrm>
            <a:off x="4320825" y="2530770"/>
            <a:ext cx="612000" cy="3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配套措施</a:t>
            </a:r>
            <a:endParaRPr lang="zh-CN" altLang="zh-CN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54D4D770-6551-427C-B73E-052F9A53A0B5}"/>
              </a:ext>
            </a:extLst>
          </p:cNvPr>
          <p:cNvSpPr/>
          <p:nvPr/>
        </p:nvSpPr>
        <p:spPr>
          <a:xfrm>
            <a:off x="285132" y="1130675"/>
            <a:ext cx="372356" cy="1836000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安全评估矩阵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8" name="矩形: 圆角 107">
            <a:extLst>
              <a:ext uri="{FF2B5EF4-FFF2-40B4-BE49-F238E27FC236}">
                <a16:creationId xmlns:a16="http://schemas.microsoft.com/office/drawing/2014/main" id="{DF5BD583-7DFB-4A32-B788-31CB130F1C1D}"/>
              </a:ext>
            </a:extLst>
          </p:cNvPr>
          <p:cNvSpPr/>
          <p:nvPr/>
        </p:nvSpPr>
        <p:spPr>
          <a:xfrm>
            <a:off x="285132" y="3170803"/>
            <a:ext cx="372356" cy="233794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安全风险控制矩阵</a:t>
            </a:r>
            <a:endParaRPr lang="en-US" altLang="zh-CN" sz="1200" b="1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6" name="文本框 58">
            <a:extLst>
              <a:ext uri="{FF2B5EF4-FFF2-40B4-BE49-F238E27FC236}">
                <a16:creationId xmlns:a16="http://schemas.microsoft.com/office/drawing/2014/main" id="{51FCFE94-1B1D-4E76-BD25-604AC0CD2D39}"/>
              </a:ext>
            </a:extLst>
          </p:cNvPr>
          <p:cNvSpPr txBox="1"/>
          <p:nvPr/>
        </p:nvSpPr>
        <p:spPr>
          <a:xfrm>
            <a:off x="7900541" y="4763483"/>
            <a:ext cx="2389242" cy="1181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172800" indent="-17280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>
                <a:latin typeface="微软雅黑" pitchFamily="34" charset="-122"/>
                <a:ea typeface="微软雅黑" pitchFamily="34" charset="-122"/>
              </a:defRPr>
            </a:lvl1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200" dirty="0"/>
              <a:t>“基于</a:t>
            </a:r>
            <a:r>
              <a:rPr lang="en-US" altLang="zh-CN" sz="1200" dirty="0"/>
              <a:t>5G</a:t>
            </a:r>
            <a:r>
              <a:rPr lang="zh-CN" altLang="en-US" sz="1200" dirty="0"/>
              <a:t>边缘计算的智慧港口安全应用”项目成为</a:t>
            </a:r>
            <a:r>
              <a:rPr lang="zh-CN" altLang="en-US" sz="1200" dirty="0">
                <a:solidFill>
                  <a:srgbClr val="C00000"/>
                </a:solidFill>
              </a:rPr>
              <a:t>唯一入选全球移动通信系统协会（</a:t>
            </a:r>
            <a:r>
              <a:rPr lang="en-US" altLang="zh-CN" sz="1200" dirty="0">
                <a:solidFill>
                  <a:srgbClr val="C00000"/>
                </a:solidFill>
              </a:rPr>
              <a:t>GSMA</a:t>
            </a:r>
            <a:r>
              <a:rPr lang="zh-CN" altLang="en-US" sz="1200" dirty="0">
                <a:solidFill>
                  <a:srgbClr val="C00000"/>
                </a:solidFill>
              </a:rPr>
              <a:t>）</a:t>
            </a:r>
            <a:r>
              <a:rPr lang="en-US" altLang="zh-CN" sz="1200" dirty="0">
                <a:solidFill>
                  <a:srgbClr val="C00000"/>
                </a:solidFill>
              </a:rPr>
              <a:t>《5G</a:t>
            </a:r>
            <a:r>
              <a:rPr lang="zh-CN" altLang="en-US" sz="1200" dirty="0">
                <a:solidFill>
                  <a:srgbClr val="C00000"/>
                </a:solidFill>
              </a:rPr>
              <a:t>独立组网驱动应用案例集</a:t>
            </a:r>
            <a:r>
              <a:rPr lang="en-US" altLang="zh-CN" sz="1200" dirty="0">
                <a:solidFill>
                  <a:srgbClr val="C00000"/>
                </a:solidFill>
              </a:rPr>
              <a:t>》</a:t>
            </a:r>
            <a:r>
              <a:rPr lang="zh-CN" altLang="en-US" sz="1200" dirty="0">
                <a:solidFill>
                  <a:srgbClr val="C00000"/>
                </a:solidFill>
              </a:rPr>
              <a:t>的</a:t>
            </a:r>
            <a:r>
              <a:rPr lang="en-US" altLang="zh-CN" sz="1200" dirty="0">
                <a:solidFill>
                  <a:srgbClr val="C00000"/>
                </a:solidFill>
              </a:rPr>
              <a:t>5G</a:t>
            </a:r>
            <a:r>
              <a:rPr lang="zh-CN" altLang="en-US" sz="1200" dirty="0">
                <a:solidFill>
                  <a:srgbClr val="C00000"/>
                </a:solidFill>
              </a:rPr>
              <a:t>安全案例。</a:t>
            </a:r>
            <a:endParaRPr lang="en-US" altLang="zh-CN" sz="1200" dirty="0">
              <a:solidFill>
                <a:srgbClr val="C00000"/>
              </a:solidFill>
            </a:endParaRPr>
          </a:p>
        </p:txBody>
      </p:sp>
      <p:pic>
        <p:nvPicPr>
          <p:cNvPr id="118" name="图片 117">
            <a:extLst>
              <a:ext uri="{FF2B5EF4-FFF2-40B4-BE49-F238E27FC236}">
                <a16:creationId xmlns:a16="http://schemas.microsoft.com/office/drawing/2014/main" id="{1B208A12-6D13-48CD-8864-6C5DBD949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3803" y="5179396"/>
            <a:ext cx="1358083" cy="73909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E597736-3E13-42AE-BC1A-DB817A0C4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5453" y="4743321"/>
            <a:ext cx="1297157" cy="853914"/>
          </a:xfrm>
          <a:prstGeom prst="rect">
            <a:avLst/>
          </a:prstGeom>
        </p:spPr>
      </p:pic>
      <p:sp>
        <p:nvSpPr>
          <p:cNvPr id="314" name="圆角矩形 69">
            <a:extLst>
              <a:ext uri="{FF2B5EF4-FFF2-40B4-BE49-F238E27FC236}">
                <a16:creationId xmlns:a16="http://schemas.microsoft.com/office/drawing/2014/main" id="{5A0F3B6F-CA95-458F-BF7C-679208543760}"/>
              </a:ext>
            </a:extLst>
          </p:cNvPr>
          <p:cNvSpPr/>
          <p:nvPr/>
        </p:nvSpPr>
        <p:spPr>
          <a:xfrm>
            <a:off x="7928431" y="1068794"/>
            <a:ext cx="1899963" cy="4320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19685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5" name="文本框 314">
            <a:extLst>
              <a:ext uri="{FF2B5EF4-FFF2-40B4-BE49-F238E27FC236}">
                <a16:creationId xmlns:a16="http://schemas.microsoft.com/office/drawing/2014/main" id="{EDCFD927-8772-49E1-BB49-17A9DD36D95A}"/>
              </a:ext>
            </a:extLst>
          </p:cNvPr>
          <p:cNvSpPr txBox="1"/>
          <p:nvPr/>
        </p:nvSpPr>
        <p:spPr bwMode="auto">
          <a:xfrm>
            <a:off x="7901621" y="1527332"/>
            <a:ext cx="1953582" cy="8730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结合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网络及港口业务特点，对港口引入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新功能新设施引入后，面临的安全问题进行探讨和评估实践。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6" name="矩形 315">
            <a:extLst>
              <a:ext uri="{FF2B5EF4-FFF2-40B4-BE49-F238E27FC236}">
                <a16:creationId xmlns:a16="http://schemas.microsoft.com/office/drawing/2014/main" id="{05CE80A6-50FF-433F-A8E3-9F710239D15D}"/>
              </a:ext>
            </a:extLst>
          </p:cNvPr>
          <p:cNvSpPr/>
          <p:nvPr/>
        </p:nvSpPr>
        <p:spPr>
          <a:xfrm>
            <a:off x="8197160" y="1068794"/>
            <a:ext cx="1362505" cy="43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深度融合行业基础设施</a:t>
            </a:r>
          </a:p>
        </p:txBody>
      </p:sp>
      <p:sp>
        <p:nvSpPr>
          <p:cNvPr id="329" name="圆角矩形 69">
            <a:extLst>
              <a:ext uri="{FF2B5EF4-FFF2-40B4-BE49-F238E27FC236}">
                <a16:creationId xmlns:a16="http://schemas.microsoft.com/office/drawing/2014/main" id="{229535C2-B707-4605-AAD7-329325970EEE}"/>
              </a:ext>
            </a:extLst>
          </p:cNvPr>
          <p:cNvSpPr/>
          <p:nvPr/>
        </p:nvSpPr>
        <p:spPr>
          <a:xfrm>
            <a:off x="10035154" y="1068794"/>
            <a:ext cx="1899963" cy="432000"/>
          </a:xfrm>
          <a:prstGeom prst="roundRect">
            <a:avLst>
              <a:gd name="adj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19685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0" name="文本框 329">
            <a:extLst>
              <a:ext uri="{FF2B5EF4-FFF2-40B4-BE49-F238E27FC236}">
                <a16:creationId xmlns:a16="http://schemas.microsoft.com/office/drawing/2014/main" id="{52786842-24A0-41BF-B935-7649B0CAE876}"/>
              </a:ext>
            </a:extLst>
          </p:cNvPr>
          <p:cNvSpPr txBox="1"/>
          <p:nvPr/>
        </p:nvSpPr>
        <p:spPr bwMode="auto">
          <a:xfrm>
            <a:off x="10008344" y="1527332"/>
            <a:ext cx="1953582" cy="10731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MEC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安全性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indent="-1714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URLLC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保障措施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indent="-1714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切片安全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indent="-1714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园区数据安全保护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indent="-1714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公共安全的影响及应急处置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31" name="矩形 330">
            <a:extLst>
              <a:ext uri="{FF2B5EF4-FFF2-40B4-BE49-F238E27FC236}">
                <a16:creationId xmlns:a16="http://schemas.microsoft.com/office/drawing/2014/main" id="{75258C2E-05F9-4437-98F8-D6C0E1090445}"/>
              </a:ext>
            </a:extLst>
          </p:cNvPr>
          <p:cNvSpPr/>
          <p:nvPr/>
        </p:nvSpPr>
        <p:spPr>
          <a:xfrm>
            <a:off x="10303883" y="1068794"/>
            <a:ext cx="1362505" cy="43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发掘新形态安全风险点</a:t>
            </a:r>
          </a:p>
        </p:txBody>
      </p:sp>
      <p:sp>
        <p:nvSpPr>
          <p:cNvPr id="352" name="圆角矩形 69">
            <a:extLst>
              <a:ext uri="{FF2B5EF4-FFF2-40B4-BE49-F238E27FC236}">
                <a16:creationId xmlns:a16="http://schemas.microsoft.com/office/drawing/2014/main" id="{0B473050-F183-45CB-B97F-EE40301E2C55}"/>
              </a:ext>
            </a:extLst>
          </p:cNvPr>
          <p:cNvSpPr/>
          <p:nvPr/>
        </p:nvSpPr>
        <p:spPr>
          <a:xfrm>
            <a:off x="7928431" y="2906566"/>
            <a:ext cx="1899963" cy="432000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  <a:scene3d>
            <a:camera prst="orthographicFront"/>
            <a:lightRig rig="threePt" dir="t"/>
          </a:scene3d>
          <a:sp3d>
            <a:bevelT w="19685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3" name="文本框 352">
            <a:extLst>
              <a:ext uri="{FF2B5EF4-FFF2-40B4-BE49-F238E27FC236}">
                <a16:creationId xmlns:a16="http://schemas.microsoft.com/office/drawing/2014/main" id="{E3A10950-F746-4C11-A085-7A7A4E41CE50}"/>
              </a:ext>
            </a:extLst>
          </p:cNvPr>
          <p:cNvSpPr txBox="1"/>
          <p:nvPr/>
        </p:nvSpPr>
        <p:spPr bwMode="auto">
          <a:xfrm>
            <a:off x="7901621" y="3356395"/>
            <a:ext cx="1953582" cy="67300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 algn="just">
              <a:lnSpc>
                <a:spcPct val="130000"/>
              </a:lnSpc>
              <a:buFont typeface="Arial" panose="020B0604020202020204" pitchFamily="34" charset="0"/>
              <a:buChar char="•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+mn-ea"/>
              </a:rPr>
              <a:t>构建安全指标评估体系</a:t>
            </a:r>
            <a:endParaRPr lang="en-US" altLang="zh-CN" dirty="0">
              <a:sym typeface="+mn-ea"/>
            </a:endParaRPr>
          </a:p>
          <a:p>
            <a:r>
              <a:rPr lang="zh-CN" altLang="en-US" dirty="0">
                <a:sym typeface="+mn-ea"/>
              </a:rPr>
              <a:t>加强业务</a:t>
            </a:r>
            <a:r>
              <a:rPr lang="en-US" altLang="zh-CN" dirty="0">
                <a:sym typeface="+mn-ea"/>
              </a:rPr>
              <a:t>SLA</a:t>
            </a:r>
            <a:r>
              <a:rPr lang="zh-CN" altLang="en-US" dirty="0">
                <a:sym typeface="+mn-ea"/>
              </a:rPr>
              <a:t>运维管控，落实低时延安全保证</a:t>
            </a:r>
            <a:r>
              <a:rPr lang="en-US" altLang="zh-CN" dirty="0">
                <a:sym typeface="+mn-ea"/>
              </a:rPr>
              <a:t> </a:t>
            </a:r>
            <a:endParaRPr lang="zh-CN" altLang="en-US" dirty="0">
              <a:sym typeface="+mn-ea"/>
            </a:endParaRPr>
          </a:p>
        </p:txBody>
      </p:sp>
      <p:sp>
        <p:nvSpPr>
          <p:cNvPr id="354" name="矩形 353">
            <a:extLst>
              <a:ext uri="{FF2B5EF4-FFF2-40B4-BE49-F238E27FC236}">
                <a16:creationId xmlns:a16="http://schemas.microsoft.com/office/drawing/2014/main" id="{8104C94E-0B0B-40AF-B65C-925BB40F3719}"/>
              </a:ext>
            </a:extLst>
          </p:cNvPr>
          <p:cNvSpPr/>
          <p:nvPr/>
        </p:nvSpPr>
        <p:spPr>
          <a:xfrm>
            <a:off x="8197160" y="2906566"/>
            <a:ext cx="1362505" cy="43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建立安全管理协作机制</a:t>
            </a:r>
          </a:p>
        </p:txBody>
      </p:sp>
      <p:sp>
        <p:nvSpPr>
          <p:cNvPr id="355" name="圆角矩形 69">
            <a:extLst>
              <a:ext uri="{FF2B5EF4-FFF2-40B4-BE49-F238E27FC236}">
                <a16:creationId xmlns:a16="http://schemas.microsoft.com/office/drawing/2014/main" id="{A1FC845C-3C3B-4D44-94B2-1339E3D7B6D7}"/>
              </a:ext>
            </a:extLst>
          </p:cNvPr>
          <p:cNvSpPr/>
          <p:nvPr/>
        </p:nvSpPr>
        <p:spPr>
          <a:xfrm>
            <a:off x="10035154" y="2906566"/>
            <a:ext cx="1899963" cy="432000"/>
          </a:xfrm>
          <a:prstGeom prst="roundRect">
            <a:avLst>
              <a:gd name="adj" fmla="val 50000"/>
            </a:avLst>
          </a:prstGeom>
          <a:solidFill>
            <a:schemeClr val="accent6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19685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6" name="文本框 355">
            <a:extLst>
              <a:ext uri="{FF2B5EF4-FFF2-40B4-BE49-F238E27FC236}">
                <a16:creationId xmlns:a16="http://schemas.microsoft.com/office/drawing/2014/main" id="{5B17CA3D-4D20-4F9B-AE16-7EB4314B26D1}"/>
              </a:ext>
            </a:extLst>
          </p:cNvPr>
          <p:cNvSpPr txBox="1"/>
          <p:nvPr/>
        </p:nvSpPr>
        <p:spPr bwMode="auto">
          <a:xfrm>
            <a:off x="10008344" y="3356395"/>
            <a:ext cx="1953582" cy="67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以安全评估为抓手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indent="-1714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整合业务、内容、网络 、运维等多维安全要素</a:t>
            </a:r>
          </a:p>
        </p:txBody>
      </p:sp>
      <p:sp>
        <p:nvSpPr>
          <p:cNvPr id="357" name="矩形 356">
            <a:extLst>
              <a:ext uri="{FF2B5EF4-FFF2-40B4-BE49-F238E27FC236}">
                <a16:creationId xmlns:a16="http://schemas.microsoft.com/office/drawing/2014/main" id="{0819123B-12AC-4ED8-8E64-12DD58B384F4}"/>
              </a:ext>
            </a:extLst>
          </p:cNvPr>
          <p:cNvSpPr/>
          <p:nvPr/>
        </p:nvSpPr>
        <p:spPr>
          <a:xfrm>
            <a:off x="10303883" y="2906566"/>
            <a:ext cx="1362505" cy="43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形成总体安全解决方案</a:t>
            </a:r>
          </a:p>
        </p:txBody>
      </p:sp>
      <p:sp>
        <p:nvSpPr>
          <p:cNvPr id="358" name="矩形: 圆角 357">
            <a:extLst>
              <a:ext uri="{FF2B5EF4-FFF2-40B4-BE49-F238E27FC236}">
                <a16:creationId xmlns:a16="http://schemas.microsoft.com/office/drawing/2014/main" id="{6D7DD4D5-277F-48AF-B53B-F5042C4C8556}"/>
              </a:ext>
            </a:extLst>
          </p:cNvPr>
          <p:cNvSpPr/>
          <p:nvPr/>
        </p:nvSpPr>
        <p:spPr>
          <a:xfrm>
            <a:off x="239382" y="5633720"/>
            <a:ext cx="7509098" cy="383104"/>
          </a:xfrm>
          <a:prstGeom prst="roundRect">
            <a:avLst>
              <a:gd name="adj" fmla="val 10542"/>
            </a:avLst>
          </a:prstGeom>
          <a:solidFill>
            <a:schemeClr val="accent5">
              <a:lumMod val="20000"/>
              <a:lumOff val="80000"/>
              <a:alpha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eaLnBrk="0" hangingPunct="0">
              <a:lnSpc>
                <a:spcPct val="150000"/>
              </a:lnSpc>
              <a:buSzPct val="100000"/>
            </a:pP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形成</a:t>
            </a:r>
            <a:r>
              <a:rPr lang="en-US" altLang="zh-CN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5G</a:t>
            </a:r>
            <a:r>
              <a:rPr lang="zh-CN" altLang="en-US" kern="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安全评估矩阵和安全风险控制矩阵</a:t>
            </a:r>
          </a:p>
        </p:txBody>
      </p:sp>
    </p:spTree>
    <p:extLst>
      <p:ext uri="{BB962C8B-B14F-4D97-AF65-F5344CB8AC3E}">
        <p14:creationId xmlns:p14="http://schemas.microsoft.com/office/powerpoint/2010/main" val="113126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61" b="13596"/>
          <a:stretch>
            <a:fillRect/>
          </a:stretch>
        </p:blipFill>
        <p:spPr>
          <a:xfrm>
            <a:off x="0" y="1037137"/>
            <a:ext cx="12192000" cy="2766889"/>
          </a:xfrm>
          <a:custGeom>
            <a:avLst/>
            <a:gdLst>
              <a:gd name="connsiteX0" fmla="*/ 0 w 12044855"/>
              <a:gd name="connsiteY0" fmla="*/ 0 h 3379065"/>
              <a:gd name="connsiteX1" fmla="*/ 12044855 w 12044855"/>
              <a:gd name="connsiteY1" fmla="*/ 0 h 3379065"/>
              <a:gd name="connsiteX2" fmla="*/ 12044855 w 12044855"/>
              <a:gd name="connsiteY2" fmla="*/ 3379065 h 3379065"/>
              <a:gd name="connsiteX3" fmla="*/ 0 w 12044855"/>
              <a:gd name="connsiteY3" fmla="*/ 3379065 h 3379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44855" h="3379065">
                <a:moveTo>
                  <a:pt x="0" y="0"/>
                </a:moveTo>
                <a:lnTo>
                  <a:pt x="12044855" y="0"/>
                </a:lnTo>
                <a:lnTo>
                  <a:pt x="12044855" y="3379065"/>
                </a:lnTo>
                <a:lnTo>
                  <a:pt x="0" y="3379065"/>
                </a:lnTo>
                <a:close/>
              </a:path>
            </a:pathLst>
          </a:custGeom>
        </p:spPr>
      </p:pic>
      <p:sp>
        <p:nvSpPr>
          <p:cNvPr id="10" name="矩形 9"/>
          <p:cNvSpPr/>
          <p:nvPr/>
        </p:nvSpPr>
        <p:spPr>
          <a:xfrm>
            <a:off x="0" y="1041297"/>
            <a:ext cx="12192000" cy="275856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结束语</a:t>
            </a:r>
            <a:endParaRPr lang="zh-CN" altLang="en-US" dirty="0"/>
          </a:p>
        </p:txBody>
      </p:sp>
      <p:sp>
        <p:nvSpPr>
          <p:cNvPr id="29" name="Oval 11">
            <a:extLst>
              <a:ext uri="{FF2B5EF4-FFF2-40B4-BE49-F238E27FC236}">
                <a16:creationId xmlns:a16="http://schemas.microsoft.com/office/drawing/2014/main" id="{ED04C2DF-C598-4BB5-A304-D9A772F628D6}"/>
              </a:ext>
            </a:extLst>
          </p:cNvPr>
          <p:cNvSpPr/>
          <p:nvPr/>
        </p:nvSpPr>
        <p:spPr>
          <a:xfrm flipH="1">
            <a:off x="4500337" y="5051902"/>
            <a:ext cx="648000" cy="648000"/>
          </a:xfrm>
          <a:prstGeom prst="ellipse">
            <a:avLst/>
          </a:prstGeom>
          <a:noFill/>
          <a:ln w="57150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chemeClr val="accent2"/>
                </a:solidFill>
                <a:latin typeface="微软雅黑" panose="020B0503020204020204" pitchFamily="34" charset="-122"/>
              </a:rPr>
              <a:t>2</a:t>
            </a:r>
            <a:endParaRPr lang="id-ID" altLang="zh-CN" sz="2800" b="1" dirty="0">
              <a:solidFill>
                <a:schemeClr val="accent2"/>
              </a:solidFill>
              <a:latin typeface="微软雅黑" panose="020B0503020204020204" pitchFamily="34" charset="-122"/>
            </a:endParaRPr>
          </a:p>
        </p:txBody>
      </p:sp>
      <p:sp>
        <p:nvSpPr>
          <p:cNvPr id="30" name="TextBox 42">
            <a:extLst>
              <a:ext uri="{FF2B5EF4-FFF2-40B4-BE49-F238E27FC236}">
                <a16:creationId xmlns:a16="http://schemas.microsoft.com/office/drawing/2014/main" id="{13557A5C-CBBA-4E94-8252-EA99FA7AE641}"/>
              </a:ext>
            </a:extLst>
          </p:cNvPr>
          <p:cNvSpPr txBox="1"/>
          <p:nvPr/>
        </p:nvSpPr>
        <p:spPr>
          <a:xfrm>
            <a:off x="5101148" y="4853902"/>
            <a:ext cx="2628000" cy="1044000"/>
          </a:xfrm>
          <a:prstGeom prst="rect">
            <a:avLst/>
          </a:prstGeom>
          <a:noFill/>
        </p:spPr>
        <p:txBody>
          <a:bodyPr wrap="square" lIns="219419" tIns="109710" rIns="219419" bIns="109710" rtlCol="0" anchor="ctr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parajita" panose="020B0604020202020204" pitchFamily="34" charset="0"/>
              </a:defRPr>
            </a:lvl1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/>
              <a:t>5G</a:t>
            </a:r>
            <a:r>
              <a:rPr lang="zh-CN" altLang="en-US" sz="1200" dirty="0"/>
              <a:t>处在一个开放的环境，</a:t>
            </a:r>
            <a:r>
              <a:rPr lang="en-US" altLang="zh-CN" sz="1200" dirty="0"/>
              <a:t>5G</a:t>
            </a:r>
            <a:r>
              <a:rPr lang="zh-CN" altLang="en-US" sz="1200" dirty="0"/>
              <a:t>产业链的安全需要各行各业的广泛参与。</a:t>
            </a:r>
            <a:endParaRPr lang="en-US" sz="1200" dirty="0"/>
          </a:p>
        </p:txBody>
      </p:sp>
      <p:sp>
        <p:nvSpPr>
          <p:cNvPr id="37" name="Oval 45">
            <a:extLst>
              <a:ext uri="{FF2B5EF4-FFF2-40B4-BE49-F238E27FC236}">
                <a16:creationId xmlns:a16="http://schemas.microsoft.com/office/drawing/2014/main" id="{52E5C82F-6859-414D-8D06-10DC2BD9F529}"/>
              </a:ext>
            </a:extLst>
          </p:cNvPr>
          <p:cNvSpPr/>
          <p:nvPr/>
        </p:nvSpPr>
        <p:spPr>
          <a:xfrm flipH="1">
            <a:off x="8169004" y="5051902"/>
            <a:ext cx="648000" cy="648000"/>
          </a:xfrm>
          <a:prstGeom prst="ellipse">
            <a:avLst/>
          </a:prstGeom>
          <a:noFill/>
          <a:ln w="57150" cmpd="sng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</a:rPr>
              <a:t>3</a:t>
            </a:r>
            <a:endParaRPr lang="id-ID" altLang="zh-CN" sz="2800" b="1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41" name="TextBox 46">
            <a:extLst>
              <a:ext uri="{FF2B5EF4-FFF2-40B4-BE49-F238E27FC236}">
                <a16:creationId xmlns:a16="http://schemas.microsoft.com/office/drawing/2014/main" id="{B1C9B024-3E8B-46B6-BC1C-33CE6C85D861}"/>
              </a:ext>
            </a:extLst>
          </p:cNvPr>
          <p:cNvSpPr txBox="1"/>
          <p:nvPr/>
        </p:nvSpPr>
        <p:spPr>
          <a:xfrm>
            <a:off x="8769815" y="4853902"/>
            <a:ext cx="2628000" cy="1044000"/>
          </a:xfrm>
          <a:prstGeom prst="rect">
            <a:avLst/>
          </a:prstGeom>
          <a:noFill/>
        </p:spPr>
        <p:txBody>
          <a:bodyPr wrap="square" lIns="219419" tIns="109710" rIns="219419" bIns="109710" rtlCol="0" anchor="ctr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parajita" panose="020B0604020202020204" pitchFamily="34" charset="0"/>
              </a:defRPr>
            </a:lvl1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/>
              <a:t>未来</a:t>
            </a:r>
            <a:r>
              <a:rPr lang="en-US" altLang="zh-CN" sz="1200" dirty="0"/>
              <a:t>5G</a:t>
            </a:r>
            <a:r>
              <a:rPr lang="zh-CN" altLang="en-US" sz="1200" dirty="0"/>
              <a:t>不断演进，引入新风险、形成新需求，给</a:t>
            </a:r>
            <a:r>
              <a:rPr lang="en-US" altLang="zh-CN" sz="1200" dirty="0"/>
              <a:t>5G</a:t>
            </a:r>
            <a:r>
              <a:rPr lang="zh-CN" altLang="en-US" sz="1200" dirty="0"/>
              <a:t>安全产业带来新的机遇与挑战。</a:t>
            </a:r>
            <a:endParaRPr lang="en-US" sz="1200" dirty="0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E2051E46-A790-4FDC-812D-3CEEAB9E3A46}"/>
              </a:ext>
            </a:extLst>
          </p:cNvPr>
          <p:cNvSpPr/>
          <p:nvPr/>
        </p:nvSpPr>
        <p:spPr>
          <a:xfrm flipH="1">
            <a:off x="772843" y="5051902"/>
            <a:ext cx="648000" cy="648000"/>
          </a:xfrm>
          <a:prstGeom prst="ellipse">
            <a:avLst/>
          </a:prstGeom>
          <a:noFill/>
          <a:ln w="57150" cmpd="sng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</a:rPr>
              <a:t>1</a:t>
            </a:r>
            <a:endParaRPr lang="id-ID" altLang="zh-CN" sz="2800" b="1" dirty="0">
              <a:solidFill>
                <a:schemeClr val="accen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9" name="TextBox 50">
            <a:extLst>
              <a:ext uri="{FF2B5EF4-FFF2-40B4-BE49-F238E27FC236}">
                <a16:creationId xmlns:a16="http://schemas.microsoft.com/office/drawing/2014/main" id="{E2F66EC9-2B36-4A47-A65E-B97DD3A217B7}"/>
              </a:ext>
            </a:extLst>
          </p:cNvPr>
          <p:cNvSpPr txBox="1"/>
          <p:nvPr/>
        </p:nvSpPr>
        <p:spPr>
          <a:xfrm>
            <a:off x="1373654" y="4853902"/>
            <a:ext cx="2628000" cy="1044000"/>
          </a:xfrm>
          <a:prstGeom prst="rect">
            <a:avLst/>
          </a:prstGeom>
          <a:noFill/>
        </p:spPr>
        <p:txBody>
          <a:bodyPr wrap="square" lIns="219419" tIns="109710" rIns="219419" bIns="109710" rtlCol="0" anchor="ctr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parajita" panose="020B0604020202020204" pitchFamily="34" charset="0"/>
              </a:rPr>
              <a:t>中国移动积极实施“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parajita" panose="020B0604020202020204" pitchFamily="34" charset="0"/>
              </a:rPr>
              <a:t>5G+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parajita" panose="020B0604020202020204" pitchFamily="34" charset="0"/>
              </a:rPr>
              <a:t>”计划，全力推进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parajita" panose="020B0604020202020204" pitchFamily="34" charset="0"/>
              </a:rPr>
              <a:t>5G+AICDE+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parajita" panose="020B0604020202020204" pitchFamily="34" charset="0"/>
              </a:rPr>
              <a:t>安全。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parajita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9C4B06E-90C4-418A-A76C-2B9E1BB106E1}"/>
              </a:ext>
            </a:extLst>
          </p:cNvPr>
          <p:cNvSpPr/>
          <p:nvPr/>
        </p:nvSpPr>
        <p:spPr>
          <a:xfrm>
            <a:off x="4110521" y="3865302"/>
            <a:ext cx="397095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parajita" panose="020B0604020202020204" pitchFamily="34" charset="0"/>
              </a:rPr>
              <a:t>共建</a:t>
            </a:r>
            <a:r>
              <a:rPr lang="en-US" altLang="zh-CN" sz="4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parajita" panose="020B0604020202020204" pitchFamily="34" charset="0"/>
              </a:rPr>
              <a:t>5G</a:t>
            </a:r>
            <a:r>
              <a:rPr lang="zh-CN" altLang="en-US" sz="4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parajita" panose="020B0604020202020204" pitchFamily="34" charset="0"/>
              </a:rPr>
              <a:t>安全生态</a:t>
            </a:r>
            <a:endParaRPr lang="id-ID" altLang="zh-CN" sz="40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parajita" panose="020B060402020202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302CDA8-BEEE-4FF8-996D-63A65A7C5C72}"/>
              </a:ext>
            </a:extLst>
          </p:cNvPr>
          <p:cNvCxnSpPr>
            <a:cxnSpLocks/>
          </p:cNvCxnSpPr>
          <p:nvPr/>
        </p:nvCxnSpPr>
        <p:spPr>
          <a:xfrm>
            <a:off x="5394000" y="4645496"/>
            <a:ext cx="1404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906883" y="2415540"/>
            <a:ext cx="4378234" cy="2026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谢 谢！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8521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151566" y="1870043"/>
            <a:ext cx="9888868" cy="2222171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kumimoji="1" lang="zh-CN" altLang="en-US" sz="5400" spc="600" dirty="0"/>
              <a:t>运营商视角下的</a:t>
            </a:r>
            <a:r>
              <a:rPr kumimoji="1" lang="en-US" altLang="zh-CN" sz="5400" spc="600" dirty="0"/>
              <a:t>5G</a:t>
            </a:r>
            <a:r>
              <a:rPr kumimoji="1" lang="zh-CN" altLang="en-US" sz="5400" spc="600" dirty="0"/>
              <a:t>安全</a:t>
            </a:r>
            <a:endParaRPr kumimoji="1" lang="en-US" altLang="zh-CN" sz="5400" spc="600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kumimoji="1" lang="zh-CN" altLang="en-US" sz="5400" spc="600" dirty="0"/>
              <a:t>思考与实践</a:t>
            </a:r>
            <a:endParaRPr kumimoji="1" lang="zh-CN" altLang="en-US" sz="5400" spc="6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2"/>
          </p:nvPr>
        </p:nvSpPr>
        <p:spPr>
          <a:xfrm>
            <a:off x="4401019" y="5122481"/>
            <a:ext cx="2880915" cy="504849"/>
          </a:xfrm>
        </p:spPr>
        <p:txBody>
          <a:bodyPr/>
          <a:lstStyle/>
          <a:p>
            <a:pPr algn="ctr"/>
            <a:r>
              <a:rPr kumimoji="1" lang="zh-CN" altLang="en-US" dirty="0">
                <a:solidFill>
                  <a:schemeClr val="bg1"/>
                </a:solidFill>
              </a:rPr>
              <a:t>方国强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>
            <a:fillRect/>
          </a:stretch>
        </p:blipFill>
        <p:spPr>
          <a:xfrm>
            <a:off x="497840" y="421641"/>
            <a:ext cx="4124960" cy="906276"/>
          </a:xfrm>
          <a:prstGeom prst="rect">
            <a:avLst/>
          </a:prstGeom>
        </p:spPr>
      </p:pic>
      <p:sp>
        <p:nvSpPr>
          <p:cNvPr id="6" name="文本占位符 4"/>
          <p:cNvSpPr>
            <a:spLocks noGrp="1"/>
          </p:cNvSpPr>
          <p:nvPr>
            <p:ph type="body" sz="quarter" idx="12"/>
          </p:nvPr>
        </p:nvSpPr>
        <p:spPr>
          <a:xfrm>
            <a:off x="3271101" y="5901345"/>
            <a:ext cx="5313303" cy="504849"/>
          </a:xfrm>
        </p:spPr>
        <p:txBody>
          <a:bodyPr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</a:rPr>
              <a:t>中国移动通信集团浙江有限公司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0325699" y="466141"/>
            <a:ext cx="16121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>
            <a:fillRect/>
          </a:stretch>
        </p:blipFill>
        <p:spPr>
          <a:xfrm>
            <a:off x="497840" y="421641"/>
            <a:ext cx="4124960" cy="906276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8067413" y="602340"/>
            <a:ext cx="2395207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265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Contents</a:t>
            </a:r>
            <a:endParaRPr lang="zh-CN" altLang="en-US" sz="4265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770F023-4295-4446-B627-68D1C9442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8329" y="2922483"/>
            <a:ext cx="5895343" cy="261541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圆角矩形 102"/>
          <p:cNvSpPr/>
          <p:nvPr/>
        </p:nvSpPr>
        <p:spPr>
          <a:xfrm>
            <a:off x="391050" y="1074359"/>
            <a:ext cx="4711339" cy="4028855"/>
          </a:xfrm>
          <a:prstGeom prst="roundRect">
            <a:avLst>
              <a:gd name="adj" fmla="val 2950"/>
            </a:avLst>
          </a:prstGeom>
          <a:solidFill>
            <a:schemeClr val="accent3">
              <a:lumMod val="20000"/>
              <a:lumOff val="80000"/>
              <a:alpha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新能力赋能新产业</a:t>
            </a: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A689E7F4-D2B6-42DA-AFF8-18471C0C3FBA}"/>
              </a:ext>
            </a:extLst>
          </p:cNvPr>
          <p:cNvSpPr/>
          <p:nvPr/>
        </p:nvSpPr>
        <p:spPr>
          <a:xfrm>
            <a:off x="0" y="5562028"/>
            <a:ext cx="12192000" cy="2520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5G</a:t>
            </a:r>
            <a:r>
              <a:rPr lang="zh-CN" altLang="en-US" dirty="0"/>
              <a:t>：为万物互联的愿景而生</a:t>
            </a:r>
          </a:p>
        </p:txBody>
      </p:sp>
      <p:sp>
        <p:nvSpPr>
          <p:cNvPr id="6" name="矩形 5"/>
          <p:cNvSpPr/>
          <p:nvPr/>
        </p:nvSpPr>
        <p:spPr>
          <a:xfrm>
            <a:off x="436726" y="5160935"/>
            <a:ext cx="1728000" cy="87985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体验速率</a:t>
            </a:r>
            <a:r>
              <a:rPr lang="zh-CN" altLang="en-US" sz="20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更快</a:t>
            </a:r>
            <a:endParaRPr lang="en-US" altLang="zh-CN" sz="16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4G x 100</a:t>
            </a:r>
          </a:p>
        </p:txBody>
      </p:sp>
      <p:sp>
        <p:nvSpPr>
          <p:cNvPr id="91" name="TextBox 10"/>
          <p:cNvSpPr txBox="1">
            <a:spLocks noChangeArrowheads="1"/>
          </p:cNvSpPr>
          <p:nvPr/>
        </p:nvSpPr>
        <p:spPr bwMode="auto">
          <a:xfrm>
            <a:off x="2683697" y="5160935"/>
            <a:ext cx="1728000" cy="879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  <a:buNone/>
            </a:pPr>
            <a:r>
              <a:rPr kumimoji="0"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连接数密度</a:t>
            </a:r>
            <a:r>
              <a:rPr lang="zh-CN" altLang="en-US" sz="20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更大</a:t>
            </a:r>
            <a:r>
              <a:rPr kumimoji="0"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4G x 10</a:t>
            </a:r>
          </a:p>
        </p:txBody>
      </p:sp>
      <p:sp>
        <p:nvSpPr>
          <p:cNvPr id="96" name="TextBox 91"/>
          <p:cNvSpPr txBox="1">
            <a:spLocks noChangeArrowheads="1"/>
          </p:cNvSpPr>
          <p:nvPr/>
        </p:nvSpPr>
        <p:spPr bwMode="auto">
          <a:xfrm>
            <a:off x="4930668" y="5140929"/>
            <a:ext cx="1728000" cy="879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  <a:buNone/>
            </a:pPr>
            <a:r>
              <a:rPr kumimoji="0"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空口时延</a:t>
            </a:r>
            <a:r>
              <a:rPr lang="zh-CN" altLang="en-US" sz="20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更低</a:t>
            </a:r>
            <a:endParaRPr lang="en-US" altLang="zh-CN" sz="20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  <a:p>
            <a:pPr algn="ctr">
              <a:lnSpc>
                <a:spcPct val="150000"/>
              </a:lnSpc>
              <a:spcBef>
                <a:spcPts val="0"/>
              </a:spcBef>
              <a:buNone/>
            </a:pPr>
            <a:r>
              <a:rPr kumimoji="0"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 </a:t>
            </a:r>
            <a:r>
              <a:rPr kumimoji="0"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4G x 1/5</a:t>
            </a:r>
          </a:p>
        </p:txBody>
      </p:sp>
      <p:sp>
        <p:nvSpPr>
          <p:cNvPr id="97" name="矩形 96"/>
          <p:cNvSpPr/>
          <p:nvPr/>
        </p:nvSpPr>
        <p:spPr>
          <a:xfrm>
            <a:off x="9424609" y="5160935"/>
            <a:ext cx="1587502" cy="87985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能源效率</a:t>
            </a:r>
            <a:r>
              <a:rPr lang="zh-CN" altLang="en-US" sz="20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更高</a:t>
            </a:r>
            <a:endParaRPr lang="en-US" altLang="zh-CN" sz="20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4G x 100</a:t>
            </a:r>
          </a:p>
        </p:txBody>
      </p:sp>
      <p:sp>
        <p:nvSpPr>
          <p:cNvPr id="100" name="矩形 99"/>
          <p:cNvSpPr/>
          <p:nvPr/>
        </p:nvSpPr>
        <p:spPr>
          <a:xfrm>
            <a:off x="7177639" y="5160935"/>
            <a:ext cx="1728000" cy="87985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频谱效率</a:t>
            </a:r>
            <a:r>
              <a:rPr lang="zh-CN" altLang="en-US" sz="20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更高</a:t>
            </a:r>
            <a:endParaRPr lang="en-US" altLang="zh-CN" sz="20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4G x 3~5</a:t>
            </a:r>
          </a:p>
        </p:txBody>
      </p:sp>
      <p:sp>
        <p:nvSpPr>
          <p:cNvPr id="150" name="右箭头 149"/>
          <p:cNvSpPr/>
          <p:nvPr/>
        </p:nvSpPr>
        <p:spPr>
          <a:xfrm>
            <a:off x="2424903" y="1869913"/>
            <a:ext cx="764969" cy="321845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1" name="文本框 150"/>
          <p:cNvSpPr txBox="1"/>
          <p:nvPr/>
        </p:nvSpPr>
        <p:spPr>
          <a:xfrm>
            <a:off x="750729" y="2416705"/>
            <a:ext cx="9717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4G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</a:t>
            </a:r>
          </a:p>
        </p:txBody>
      </p:sp>
      <p:sp>
        <p:nvSpPr>
          <p:cNvPr id="152" name="文本框 151"/>
          <p:cNvSpPr txBox="1"/>
          <p:nvPr/>
        </p:nvSpPr>
        <p:spPr>
          <a:xfrm>
            <a:off x="3790537" y="2416705"/>
            <a:ext cx="9717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9DD131D0-4213-4130-8FF3-78F5C8FCBA99}"/>
              </a:ext>
            </a:extLst>
          </p:cNvPr>
          <p:cNvGrpSpPr/>
          <p:nvPr/>
        </p:nvGrpSpPr>
        <p:grpSpPr>
          <a:xfrm>
            <a:off x="768142" y="1653143"/>
            <a:ext cx="1001025" cy="755385"/>
            <a:chOff x="942315" y="1794313"/>
            <a:chExt cx="1001025" cy="755385"/>
          </a:xfrm>
        </p:grpSpPr>
        <p:sp>
          <p:nvSpPr>
            <p:cNvPr id="210" name="圆角矩形 104"/>
            <p:cNvSpPr/>
            <p:nvPr/>
          </p:nvSpPr>
          <p:spPr>
            <a:xfrm>
              <a:off x="942315" y="1794313"/>
              <a:ext cx="1001025" cy="755385"/>
            </a:xfrm>
            <a:prstGeom prst="roundRect">
              <a:avLst/>
            </a:prstGeom>
            <a:solidFill>
              <a:srgbClr val="238099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76200" dist="63500" dir="8100000" algn="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flat" dir="t"/>
            </a:scene3d>
          </p:spPr>
          <p:txBody>
            <a:bodyPr lIns="91407" tIns="45703" rIns="91407" bIns="45703" anchor="ctr" anchorCtr="0"/>
            <a:lstStyle/>
            <a:p>
              <a:pPr algn="ctr">
                <a:defRPr/>
              </a:pPr>
              <a:endParaRPr lang="zh-CN" altLang="en-US" sz="5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endParaRPr>
            </a:p>
          </p:txBody>
        </p:sp>
        <p:sp>
          <p:nvSpPr>
            <p:cNvPr id="211" name="Freeform 10"/>
            <p:cNvSpPr>
              <a:spLocks noEditPoints="1"/>
            </p:cNvSpPr>
            <p:nvPr/>
          </p:nvSpPr>
          <p:spPr bwMode="auto">
            <a:xfrm>
              <a:off x="1008947" y="1981805"/>
              <a:ext cx="342643" cy="380400"/>
            </a:xfrm>
            <a:custGeom>
              <a:avLst/>
              <a:gdLst>
                <a:gd name="T0" fmla="*/ 2147483647 w 91"/>
                <a:gd name="T1" fmla="*/ 2147483647 h 168"/>
                <a:gd name="T2" fmla="*/ 2147483647 w 91"/>
                <a:gd name="T3" fmla="*/ 2147483647 h 168"/>
                <a:gd name="T4" fmla="*/ 2147483647 w 91"/>
                <a:gd name="T5" fmla="*/ 2147483647 h 168"/>
                <a:gd name="T6" fmla="*/ 2147483647 w 91"/>
                <a:gd name="T7" fmla="*/ 2147483647 h 168"/>
                <a:gd name="T8" fmla="*/ 2147483647 w 91"/>
                <a:gd name="T9" fmla="*/ 2147483647 h 168"/>
                <a:gd name="T10" fmla="*/ 2147483647 w 91"/>
                <a:gd name="T11" fmla="*/ 2147483647 h 168"/>
                <a:gd name="T12" fmla="*/ 2147483647 w 91"/>
                <a:gd name="T13" fmla="*/ 2147483647 h 168"/>
                <a:gd name="T14" fmla="*/ 2147483647 w 91"/>
                <a:gd name="T15" fmla="*/ 2147483647 h 168"/>
                <a:gd name="T16" fmla="*/ 2147483647 w 91"/>
                <a:gd name="T17" fmla="*/ 2147483647 h 168"/>
                <a:gd name="T18" fmla="*/ 2147483647 w 91"/>
                <a:gd name="T19" fmla="*/ 2147483647 h 168"/>
                <a:gd name="T20" fmla="*/ 2147483647 w 91"/>
                <a:gd name="T21" fmla="*/ 0 h 168"/>
                <a:gd name="T22" fmla="*/ 2147483647 w 91"/>
                <a:gd name="T23" fmla="*/ 0 h 168"/>
                <a:gd name="T24" fmla="*/ 2147483647 w 91"/>
                <a:gd name="T25" fmla="*/ 2147483647 h 168"/>
                <a:gd name="T26" fmla="*/ 2147483647 w 91"/>
                <a:gd name="T27" fmla="*/ 2147483647 h 168"/>
                <a:gd name="T28" fmla="*/ 2147483647 w 91"/>
                <a:gd name="T29" fmla="*/ 2147483647 h 168"/>
                <a:gd name="T30" fmla="*/ 2147483647 w 91"/>
                <a:gd name="T31" fmla="*/ 2147483647 h 168"/>
                <a:gd name="T32" fmla="*/ 0 w 91"/>
                <a:gd name="T33" fmla="*/ 2147483647 h 168"/>
                <a:gd name="T34" fmla="*/ 0 w 91"/>
                <a:gd name="T35" fmla="*/ 2147483647 h 168"/>
                <a:gd name="T36" fmla="*/ 2147483647 w 91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91"/>
                <a:gd name="T58" fmla="*/ 0 h 168"/>
                <a:gd name="T59" fmla="*/ 91 w 91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91" h="168">
                  <a:moveTo>
                    <a:pt x="84" y="22"/>
                  </a:moveTo>
                  <a:cubicBezTo>
                    <a:pt x="8" y="21"/>
                    <a:pt x="8" y="21"/>
                    <a:pt x="8" y="21"/>
                  </a:cubicBezTo>
                  <a:cubicBezTo>
                    <a:pt x="7" y="147"/>
                    <a:pt x="7" y="147"/>
                    <a:pt x="7" y="147"/>
                  </a:cubicBezTo>
                  <a:cubicBezTo>
                    <a:pt x="84" y="147"/>
                    <a:pt x="84" y="147"/>
                    <a:pt x="84" y="147"/>
                  </a:cubicBezTo>
                  <a:lnTo>
                    <a:pt x="84" y="22"/>
                  </a:lnTo>
                  <a:close/>
                  <a:moveTo>
                    <a:pt x="51" y="157"/>
                  </a:moveTo>
                  <a:cubicBezTo>
                    <a:pt x="51" y="154"/>
                    <a:pt x="49" y="151"/>
                    <a:pt x="45" y="151"/>
                  </a:cubicBezTo>
                  <a:cubicBezTo>
                    <a:pt x="42" y="151"/>
                    <a:pt x="40" y="154"/>
                    <a:pt x="40" y="157"/>
                  </a:cubicBezTo>
                  <a:cubicBezTo>
                    <a:pt x="40" y="160"/>
                    <a:pt x="42" y="163"/>
                    <a:pt x="45" y="163"/>
                  </a:cubicBezTo>
                  <a:cubicBezTo>
                    <a:pt x="49" y="163"/>
                    <a:pt x="51" y="160"/>
                    <a:pt x="51" y="157"/>
                  </a:cubicBezTo>
                  <a:close/>
                  <a:moveTo>
                    <a:pt x="16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84" y="0"/>
                    <a:pt x="91" y="7"/>
                    <a:pt x="91" y="16"/>
                  </a:cubicBezTo>
                  <a:cubicBezTo>
                    <a:pt x="91" y="152"/>
                    <a:pt x="91" y="152"/>
                    <a:pt x="91" y="152"/>
                  </a:cubicBezTo>
                  <a:cubicBezTo>
                    <a:pt x="91" y="161"/>
                    <a:pt x="84" y="168"/>
                    <a:pt x="75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7" y="168"/>
                    <a:pt x="0" y="161"/>
                    <a:pt x="0" y="152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defTabSz="1217616">
                <a:defRPr/>
              </a:pPr>
              <a:endParaRPr lang="zh-CN" altLang="en-US" sz="900" ker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12" name="Freeform 51"/>
            <p:cNvSpPr>
              <a:spLocks noEditPoints="1"/>
            </p:cNvSpPr>
            <p:nvPr/>
          </p:nvSpPr>
          <p:spPr bwMode="auto">
            <a:xfrm>
              <a:off x="1445749" y="2022767"/>
              <a:ext cx="435351" cy="298476"/>
            </a:xfrm>
            <a:custGeom>
              <a:avLst/>
              <a:gdLst/>
              <a:ahLst/>
              <a:cxnLst>
                <a:cxn ang="0">
                  <a:pos x="236" y="128"/>
                </a:cxn>
                <a:cxn ang="0">
                  <a:pos x="234" y="128"/>
                </a:cxn>
                <a:cxn ang="0">
                  <a:pos x="234" y="8"/>
                </a:cxn>
                <a:cxn ang="0">
                  <a:pos x="234" y="8"/>
                </a:cxn>
                <a:cxn ang="0">
                  <a:pos x="232" y="2"/>
                </a:cxn>
                <a:cxn ang="0">
                  <a:pos x="232" y="2"/>
                </a:cxn>
                <a:cxn ang="0">
                  <a:pos x="226" y="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6" y="8"/>
                </a:cxn>
                <a:cxn ang="0">
                  <a:pos x="16" y="128"/>
                </a:cxn>
                <a:cxn ang="0">
                  <a:pos x="12" y="128"/>
                </a:cxn>
                <a:cxn ang="0">
                  <a:pos x="12" y="128"/>
                </a:cxn>
                <a:cxn ang="0">
                  <a:pos x="8" y="130"/>
                </a:cxn>
                <a:cxn ang="0">
                  <a:pos x="4" y="132"/>
                </a:cxn>
                <a:cxn ang="0">
                  <a:pos x="0" y="136"/>
                </a:cxn>
                <a:cxn ang="0">
                  <a:pos x="0" y="142"/>
                </a:cxn>
                <a:cxn ang="0">
                  <a:pos x="0" y="142"/>
                </a:cxn>
                <a:cxn ang="0">
                  <a:pos x="0" y="148"/>
                </a:cxn>
                <a:cxn ang="0">
                  <a:pos x="4" y="152"/>
                </a:cxn>
                <a:cxn ang="0">
                  <a:pos x="8" y="154"/>
                </a:cxn>
                <a:cxn ang="0">
                  <a:pos x="12" y="156"/>
                </a:cxn>
                <a:cxn ang="0">
                  <a:pos x="236" y="156"/>
                </a:cxn>
                <a:cxn ang="0">
                  <a:pos x="236" y="156"/>
                </a:cxn>
                <a:cxn ang="0">
                  <a:pos x="242" y="154"/>
                </a:cxn>
                <a:cxn ang="0">
                  <a:pos x="246" y="152"/>
                </a:cxn>
                <a:cxn ang="0">
                  <a:pos x="248" y="148"/>
                </a:cxn>
                <a:cxn ang="0">
                  <a:pos x="250" y="142"/>
                </a:cxn>
                <a:cxn ang="0">
                  <a:pos x="250" y="142"/>
                </a:cxn>
                <a:cxn ang="0">
                  <a:pos x="248" y="136"/>
                </a:cxn>
                <a:cxn ang="0">
                  <a:pos x="246" y="132"/>
                </a:cxn>
                <a:cxn ang="0">
                  <a:pos x="242" y="130"/>
                </a:cxn>
                <a:cxn ang="0">
                  <a:pos x="236" y="128"/>
                </a:cxn>
                <a:cxn ang="0">
                  <a:pos x="236" y="128"/>
                </a:cxn>
                <a:cxn ang="0">
                  <a:pos x="168" y="146"/>
                </a:cxn>
                <a:cxn ang="0">
                  <a:pos x="168" y="146"/>
                </a:cxn>
                <a:cxn ang="0">
                  <a:pos x="166" y="148"/>
                </a:cxn>
                <a:cxn ang="0">
                  <a:pos x="84" y="148"/>
                </a:cxn>
                <a:cxn ang="0">
                  <a:pos x="84" y="148"/>
                </a:cxn>
                <a:cxn ang="0">
                  <a:pos x="82" y="146"/>
                </a:cxn>
                <a:cxn ang="0">
                  <a:pos x="82" y="134"/>
                </a:cxn>
                <a:cxn ang="0">
                  <a:pos x="82" y="134"/>
                </a:cxn>
                <a:cxn ang="0">
                  <a:pos x="84" y="132"/>
                </a:cxn>
                <a:cxn ang="0">
                  <a:pos x="166" y="132"/>
                </a:cxn>
                <a:cxn ang="0">
                  <a:pos x="166" y="132"/>
                </a:cxn>
                <a:cxn ang="0">
                  <a:pos x="168" y="134"/>
                </a:cxn>
                <a:cxn ang="0">
                  <a:pos x="168" y="146"/>
                </a:cxn>
                <a:cxn ang="0">
                  <a:pos x="224" y="128"/>
                </a:cxn>
                <a:cxn ang="0">
                  <a:pos x="26" y="128"/>
                </a:cxn>
                <a:cxn ang="0">
                  <a:pos x="26" y="10"/>
                </a:cxn>
                <a:cxn ang="0">
                  <a:pos x="224" y="10"/>
                </a:cxn>
                <a:cxn ang="0">
                  <a:pos x="224" y="128"/>
                </a:cxn>
              </a:cxnLst>
              <a:rect l="0" t="0" r="r" b="b"/>
              <a:pathLst>
                <a:path w="250" h="156">
                  <a:moveTo>
                    <a:pt x="236" y="128"/>
                  </a:moveTo>
                  <a:lnTo>
                    <a:pt x="234" y="128"/>
                  </a:lnTo>
                  <a:lnTo>
                    <a:pt x="234" y="8"/>
                  </a:lnTo>
                  <a:lnTo>
                    <a:pt x="234" y="8"/>
                  </a:lnTo>
                  <a:lnTo>
                    <a:pt x="232" y="2"/>
                  </a:lnTo>
                  <a:lnTo>
                    <a:pt x="232" y="2"/>
                  </a:lnTo>
                  <a:lnTo>
                    <a:pt x="2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8"/>
                  </a:lnTo>
                  <a:lnTo>
                    <a:pt x="16" y="128"/>
                  </a:lnTo>
                  <a:lnTo>
                    <a:pt x="12" y="128"/>
                  </a:lnTo>
                  <a:lnTo>
                    <a:pt x="12" y="128"/>
                  </a:lnTo>
                  <a:lnTo>
                    <a:pt x="8" y="130"/>
                  </a:lnTo>
                  <a:lnTo>
                    <a:pt x="4" y="132"/>
                  </a:lnTo>
                  <a:lnTo>
                    <a:pt x="0" y="136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0" y="148"/>
                  </a:lnTo>
                  <a:lnTo>
                    <a:pt x="4" y="152"/>
                  </a:lnTo>
                  <a:lnTo>
                    <a:pt x="8" y="154"/>
                  </a:lnTo>
                  <a:lnTo>
                    <a:pt x="12" y="156"/>
                  </a:lnTo>
                  <a:lnTo>
                    <a:pt x="236" y="156"/>
                  </a:lnTo>
                  <a:lnTo>
                    <a:pt x="236" y="156"/>
                  </a:lnTo>
                  <a:lnTo>
                    <a:pt x="242" y="154"/>
                  </a:lnTo>
                  <a:lnTo>
                    <a:pt x="246" y="152"/>
                  </a:lnTo>
                  <a:lnTo>
                    <a:pt x="248" y="148"/>
                  </a:lnTo>
                  <a:lnTo>
                    <a:pt x="250" y="142"/>
                  </a:lnTo>
                  <a:lnTo>
                    <a:pt x="250" y="142"/>
                  </a:lnTo>
                  <a:lnTo>
                    <a:pt x="248" y="136"/>
                  </a:lnTo>
                  <a:lnTo>
                    <a:pt x="246" y="132"/>
                  </a:lnTo>
                  <a:lnTo>
                    <a:pt x="242" y="130"/>
                  </a:lnTo>
                  <a:lnTo>
                    <a:pt x="236" y="128"/>
                  </a:lnTo>
                  <a:lnTo>
                    <a:pt x="236" y="128"/>
                  </a:lnTo>
                  <a:close/>
                  <a:moveTo>
                    <a:pt x="168" y="146"/>
                  </a:moveTo>
                  <a:lnTo>
                    <a:pt x="168" y="146"/>
                  </a:lnTo>
                  <a:lnTo>
                    <a:pt x="166" y="148"/>
                  </a:lnTo>
                  <a:lnTo>
                    <a:pt x="84" y="148"/>
                  </a:lnTo>
                  <a:lnTo>
                    <a:pt x="84" y="148"/>
                  </a:lnTo>
                  <a:lnTo>
                    <a:pt x="82" y="146"/>
                  </a:lnTo>
                  <a:lnTo>
                    <a:pt x="82" y="134"/>
                  </a:lnTo>
                  <a:lnTo>
                    <a:pt x="82" y="134"/>
                  </a:lnTo>
                  <a:lnTo>
                    <a:pt x="84" y="132"/>
                  </a:lnTo>
                  <a:lnTo>
                    <a:pt x="166" y="132"/>
                  </a:lnTo>
                  <a:lnTo>
                    <a:pt x="166" y="132"/>
                  </a:lnTo>
                  <a:lnTo>
                    <a:pt x="168" y="134"/>
                  </a:lnTo>
                  <a:lnTo>
                    <a:pt x="168" y="146"/>
                  </a:lnTo>
                  <a:close/>
                  <a:moveTo>
                    <a:pt x="224" y="128"/>
                  </a:moveTo>
                  <a:lnTo>
                    <a:pt x="26" y="128"/>
                  </a:lnTo>
                  <a:lnTo>
                    <a:pt x="26" y="10"/>
                  </a:lnTo>
                  <a:lnTo>
                    <a:pt x="224" y="10"/>
                  </a:lnTo>
                  <a:lnTo>
                    <a:pt x="224" y="12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204">
                <a:defRPr/>
              </a:pPr>
              <a:endParaRPr lang="zh-CN" altLang="en-US" sz="1400" kern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04AA229B-AC74-4F1C-B931-67C22B06FA64}"/>
              </a:ext>
            </a:extLst>
          </p:cNvPr>
          <p:cNvGrpSpPr/>
          <p:nvPr/>
        </p:nvGrpSpPr>
        <p:grpSpPr>
          <a:xfrm>
            <a:off x="3756695" y="1653143"/>
            <a:ext cx="1001025" cy="755385"/>
            <a:chOff x="3930868" y="1794313"/>
            <a:chExt cx="1001025" cy="755385"/>
          </a:xfrm>
        </p:grpSpPr>
        <p:sp>
          <p:nvSpPr>
            <p:cNvPr id="213" name="圆角矩形 104"/>
            <p:cNvSpPr/>
            <p:nvPr/>
          </p:nvSpPr>
          <p:spPr>
            <a:xfrm>
              <a:off x="3930868" y="1794313"/>
              <a:ext cx="1001025" cy="755385"/>
            </a:xfrm>
            <a:prstGeom prst="roundRect">
              <a:avLst/>
            </a:prstGeom>
            <a:solidFill>
              <a:srgbClr val="238099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76200" dist="63500" dir="8100000" algn="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flat" dir="t"/>
            </a:scene3d>
          </p:spPr>
          <p:txBody>
            <a:bodyPr lIns="91407" tIns="45703" rIns="91407" bIns="45703" anchor="ctr" anchorCtr="0"/>
            <a:lstStyle/>
            <a:p>
              <a:pPr algn="ctr">
                <a:defRPr/>
              </a:pPr>
              <a:endParaRPr lang="zh-CN" altLang="en-US" sz="5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endParaRPr>
            </a:p>
          </p:txBody>
        </p:sp>
        <p:sp>
          <p:nvSpPr>
            <p:cNvPr id="214" name="Freeform 49"/>
            <p:cNvSpPr>
              <a:spLocks noEditPoints="1"/>
            </p:cNvSpPr>
            <p:nvPr/>
          </p:nvSpPr>
          <p:spPr bwMode="auto">
            <a:xfrm>
              <a:off x="3977344" y="2214733"/>
              <a:ext cx="435465" cy="245474"/>
            </a:xfrm>
            <a:custGeom>
              <a:avLst/>
              <a:gdLst/>
              <a:ahLst/>
              <a:cxnLst>
                <a:cxn ang="0">
                  <a:pos x="578" y="412"/>
                </a:cxn>
                <a:cxn ang="0">
                  <a:pos x="52" y="274"/>
                </a:cxn>
                <a:cxn ang="0">
                  <a:pos x="100" y="310"/>
                </a:cxn>
                <a:cxn ang="0">
                  <a:pos x="130" y="320"/>
                </a:cxn>
                <a:cxn ang="0">
                  <a:pos x="138" y="312"/>
                </a:cxn>
                <a:cxn ang="0">
                  <a:pos x="112" y="278"/>
                </a:cxn>
                <a:cxn ang="0">
                  <a:pos x="96" y="238"/>
                </a:cxn>
                <a:cxn ang="0">
                  <a:pos x="230" y="198"/>
                </a:cxn>
                <a:cxn ang="0">
                  <a:pos x="260" y="242"/>
                </a:cxn>
                <a:cxn ang="0">
                  <a:pos x="278" y="198"/>
                </a:cxn>
                <a:cxn ang="0">
                  <a:pos x="414" y="72"/>
                </a:cxn>
                <a:cxn ang="0">
                  <a:pos x="484" y="258"/>
                </a:cxn>
                <a:cxn ang="0">
                  <a:pos x="448" y="250"/>
                </a:cxn>
                <a:cxn ang="0">
                  <a:pos x="416" y="240"/>
                </a:cxn>
                <a:cxn ang="0">
                  <a:pos x="384" y="250"/>
                </a:cxn>
                <a:cxn ang="0">
                  <a:pos x="360" y="284"/>
                </a:cxn>
                <a:cxn ang="0">
                  <a:pos x="470" y="404"/>
                </a:cxn>
                <a:cxn ang="0">
                  <a:pos x="516" y="386"/>
                </a:cxn>
                <a:cxn ang="0">
                  <a:pos x="548" y="332"/>
                </a:cxn>
                <a:cxn ang="0">
                  <a:pos x="546" y="284"/>
                </a:cxn>
                <a:cxn ang="0">
                  <a:pos x="510" y="232"/>
                </a:cxn>
                <a:cxn ang="0">
                  <a:pos x="450" y="62"/>
                </a:cxn>
                <a:cxn ang="0">
                  <a:pos x="460" y="38"/>
                </a:cxn>
                <a:cxn ang="0">
                  <a:pos x="450" y="12"/>
                </a:cxn>
                <a:cxn ang="0">
                  <a:pos x="424" y="0"/>
                </a:cxn>
                <a:cxn ang="0">
                  <a:pos x="394" y="16"/>
                </a:cxn>
                <a:cxn ang="0">
                  <a:pos x="102" y="158"/>
                </a:cxn>
                <a:cxn ang="0">
                  <a:pos x="92" y="138"/>
                </a:cxn>
                <a:cxn ang="0">
                  <a:pos x="60" y="124"/>
                </a:cxn>
                <a:cxn ang="0">
                  <a:pos x="26" y="136"/>
                </a:cxn>
                <a:cxn ang="0">
                  <a:pos x="16" y="150"/>
                </a:cxn>
                <a:cxn ang="0">
                  <a:pos x="12" y="184"/>
                </a:cxn>
                <a:cxn ang="0">
                  <a:pos x="28" y="236"/>
                </a:cxn>
                <a:cxn ang="0">
                  <a:pos x="454" y="332"/>
                </a:cxn>
                <a:cxn ang="0">
                  <a:pos x="438" y="316"/>
                </a:cxn>
                <a:cxn ang="0">
                  <a:pos x="446" y="302"/>
                </a:cxn>
                <a:cxn ang="0">
                  <a:pos x="464" y="304"/>
                </a:cxn>
                <a:cxn ang="0">
                  <a:pos x="468" y="322"/>
                </a:cxn>
                <a:cxn ang="0">
                  <a:pos x="454" y="332"/>
                </a:cxn>
                <a:cxn ang="0">
                  <a:pos x="438" y="22"/>
                </a:cxn>
                <a:cxn ang="0">
                  <a:pos x="444" y="44"/>
                </a:cxn>
                <a:cxn ang="0">
                  <a:pos x="426" y="56"/>
                </a:cxn>
                <a:cxn ang="0">
                  <a:pos x="406" y="36"/>
                </a:cxn>
                <a:cxn ang="0">
                  <a:pos x="418" y="18"/>
                </a:cxn>
                <a:cxn ang="0">
                  <a:pos x="246" y="124"/>
                </a:cxn>
                <a:cxn ang="0">
                  <a:pos x="262" y="142"/>
                </a:cxn>
                <a:cxn ang="0">
                  <a:pos x="252" y="156"/>
                </a:cxn>
                <a:cxn ang="0">
                  <a:pos x="234" y="154"/>
                </a:cxn>
                <a:cxn ang="0">
                  <a:pos x="230" y="134"/>
                </a:cxn>
                <a:cxn ang="0">
                  <a:pos x="246" y="124"/>
                </a:cxn>
                <a:cxn ang="0">
                  <a:pos x="74" y="152"/>
                </a:cxn>
                <a:cxn ang="0">
                  <a:pos x="80" y="180"/>
                </a:cxn>
                <a:cxn ang="0">
                  <a:pos x="56" y="196"/>
                </a:cxn>
                <a:cxn ang="0">
                  <a:pos x="28" y="170"/>
                </a:cxn>
                <a:cxn ang="0">
                  <a:pos x="46" y="146"/>
                </a:cxn>
              </a:cxnLst>
              <a:rect l="0" t="0" r="r" b="b"/>
              <a:pathLst>
                <a:path w="578" h="452">
                  <a:moveTo>
                    <a:pt x="0" y="412"/>
                  </a:moveTo>
                  <a:lnTo>
                    <a:pt x="0" y="452"/>
                  </a:lnTo>
                  <a:lnTo>
                    <a:pt x="578" y="452"/>
                  </a:lnTo>
                  <a:lnTo>
                    <a:pt x="578" y="412"/>
                  </a:lnTo>
                  <a:lnTo>
                    <a:pt x="36" y="412"/>
                  </a:lnTo>
                  <a:lnTo>
                    <a:pt x="38" y="254"/>
                  </a:lnTo>
                  <a:lnTo>
                    <a:pt x="38" y="254"/>
                  </a:lnTo>
                  <a:lnTo>
                    <a:pt x="52" y="274"/>
                  </a:lnTo>
                  <a:lnTo>
                    <a:pt x="74" y="292"/>
                  </a:lnTo>
                  <a:lnTo>
                    <a:pt x="74" y="292"/>
                  </a:lnTo>
                  <a:lnTo>
                    <a:pt x="88" y="302"/>
                  </a:lnTo>
                  <a:lnTo>
                    <a:pt x="100" y="310"/>
                  </a:lnTo>
                  <a:lnTo>
                    <a:pt x="112" y="316"/>
                  </a:lnTo>
                  <a:lnTo>
                    <a:pt x="112" y="316"/>
                  </a:lnTo>
                  <a:lnTo>
                    <a:pt x="122" y="320"/>
                  </a:lnTo>
                  <a:lnTo>
                    <a:pt x="130" y="320"/>
                  </a:lnTo>
                  <a:lnTo>
                    <a:pt x="132" y="320"/>
                  </a:lnTo>
                  <a:lnTo>
                    <a:pt x="136" y="316"/>
                  </a:lnTo>
                  <a:lnTo>
                    <a:pt x="136" y="316"/>
                  </a:lnTo>
                  <a:lnTo>
                    <a:pt x="138" y="312"/>
                  </a:lnTo>
                  <a:lnTo>
                    <a:pt x="136" y="306"/>
                  </a:lnTo>
                  <a:lnTo>
                    <a:pt x="134" y="302"/>
                  </a:lnTo>
                  <a:lnTo>
                    <a:pt x="130" y="296"/>
                  </a:lnTo>
                  <a:lnTo>
                    <a:pt x="112" y="278"/>
                  </a:lnTo>
                  <a:lnTo>
                    <a:pt x="112" y="278"/>
                  </a:lnTo>
                  <a:lnTo>
                    <a:pt x="104" y="264"/>
                  </a:lnTo>
                  <a:lnTo>
                    <a:pt x="98" y="252"/>
                  </a:lnTo>
                  <a:lnTo>
                    <a:pt x="96" y="238"/>
                  </a:lnTo>
                  <a:lnTo>
                    <a:pt x="96" y="222"/>
                  </a:lnTo>
                  <a:lnTo>
                    <a:pt x="218" y="162"/>
                  </a:lnTo>
                  <a:lnTo>
                    <a:pt x="218" y="198"/>
                  </a:lnTo>
                  <a:lnTo>
                    <a:pt x="230" y="198"/>
                  </a:lnTo>
                  <a:lnTo>
                    <a:pt x="176" y="402"/>
                  </a:lnTo>
                  <a:lnTo>
                    <a:pt x="202" y="402"/>
                  </a:lnTo>
                  <a:lnTo>
                    <a:pt x="236" y="242"/>
                  </a:lnTo>
                  <a:lnTo>
                    <a:pt x="260" y="242"/>
                  </a:lnTo>
                  <a:lnTo>
                    <a:pt x="296" y="402"/>
                  </a:lnTo>
                  <a:lnTo>
                    <a:pt x="320" y="402"/>
                  </a:lnTo>
                  <a:lnTo>
                    <a:pt x="266" y="198"/>
                  </a:lnTo>
                  <a:lnTo>
                    <a:pt x="278" y="198"/>
                  </a:lnTo>
                  <a:lnTo>
                    <a:pt x="278" y="132"/>
                  </a:lnTo>
                  <a:lnTo>
                    <a:pt x="406" y="70"/>
                  </a:lnTo>
                  <a:lnTo>
                    <a:pt x="406" y="70"/>
                  </a:lnTo>
                  <a:lnTo>
                    <a:pt x="414" y="72"/>
                  </a:lnTo>
                  <a:lnTo>
                    <a:pt x="424" y="74"/>
                  </a:lnTo>
                  <a:lnTo>
                    <a:pt x="424" y="74"/>
                  </a:lnTo>
                  <a:lnTo>
                    <a:pt x="434" y="72"/>
                  </a:lnTo>
                  <a:lnTo>
                    <a:pt x="484" y="258"/>
                  </a:lnTo>
                  <a:lnTo>
                    <a:pt x="468" y="274"/>
                  </a:lnTo>
                  <a:lnTo>
                    <a:pt x="468" y="274"/>
                  </a:lnTo>
                  <a:lnTo>
                    <a:pt x="460" y="260"/>
                  </a:lnTo>
                  <a:lnTo>
                    <a:pt x="448" y="250"/>
                  </a:lnTo>
                  <a:lnTo>
                    <a:pt x="440" y="246"/>
                  </a:lnTo>
                  <a:lnTo>
                    <a:pt x="432" y="242"/>
                  </a:lnTo>
                  <a:lnTo>
                    <a:pt x="424" y="240"/>
                  </a:lnTo>
                  <a:lnTo>
                    <a:pt x="416" y="240"/>
                  </a:lnTo>
                  <a:lnTo>
                    <a:pt x="416" y="240"/>
                  </a:lnTo>
                  <a:lnTo>
                    <a:pt x="404" y="242"/>
                  </a:lnTo>
                  <a:lnTo>
                    <a:pt x="394" y="244"/>
                  </a:lnTo>
                  <a:lnTo>
                    <a:pt x="384" y="250"/>
                  </a:lnTo>
                  <a:lnTo>
                    <a:pt x="376" y="256"/>
                  </a:lnTo>
                  <a:lnTo>
                    <a:pt x="368" y="264"/>
                  </a:lnTo>
                  <a:lnTo>
                    <a:pt x="362" y="274"/>
                  </a:lnTo>
                  <a:lnTo>
                    <a:pt x="360" y="284"/>
                  </a:lnTo>
                  <a:lnTo>
                    <a:pt x="358" y="296"/>
                  </a:lnTo>
                  <a:lnTo>
                    <a:pt x="358" y="296"/>
                  </a:lnTo>
                  <a:lnTo>
                    <a:pt x="358" y="404"/>
                  </a:lnTo>
                  <a:lnTo>
                    <a:pt x="470" y="404"/>
                  </a:lnTo>
                  <a:lnTo>
                    <a:pt x="470" y="358"/>
                  </a:lnTo>
                  <a:lnTo>
                    <a:pt x="504" y="396"/>
                  </a:lnTo>
                  <a:lnTo>
                    <a:pt x="504" y="396"/>
                  </a:lnTo>
                  <a:lnTo>
                    <a:pt x="516" y="386"/>
                  </a:lnTo>
                  <a:lnTo>
                    <a:pt x="528" y="374"/>
                  </a:lnTo>
                  <a:lnTo>
                    <a:pt x="536" y="362"/>
                  </a:lnTo>
                  <a:lnTo>
                    <a:pt x="544" y="348"/>
                  </a:lnTo>
                  <a:lnTo>
                    <a:pt x="548" y="332"/>
                  </a:lnTo>
                  <a:lnTo>
                    <a:pt x="550" y="318"/>
                  </a:lnTo>
                  <a:lnTo>
                    <a:pt x="550" y="300"/>
                  </a:lnTo>
                  <a:lnTo>
                    <a:pt x="546" y="284"/>
                  </a:lnTo>
                  <a:lnTo>
                    <a:pt x="546" y="284"/>
                  </a:lnTo>
                  <a:lnTo>
                    <a:pt x="540" y="268"/>
                  </a:lnTo>
                  <a:lnTo>
                    <a:pt x="532" y="254"/>
                  </a:lnTo>
                  <a:lnTo>
                    <a:pt x="522" y="242"/>
                  </a:lnTo>
                  <a:lnTo>
                    <a:pt x="510" y="232"/>
                  </a:lnTo>
                  <a:lnTo>
                    <a:pt x="492" y="250"/>
                  </a:lnTo>
                  <a:lnTo>
                    <a:pt x="442" y="68"/>
                  </a:lnTo>
                  <a:lnTo>
                    <a:pt x="442" y="68"/>
                  </a:lnTo>
                  <a:lnTo>
                    <a:pt x="450" y="62"/>
                  </a:lnTo>
                  <a:lnTo>
                    <a:pt x="456" y="54"/>
                  </a:lnTo>
                  <a:lnTo>
                    <a:pt x="458" y="46"/>
                  </a:lnTo>
                  <a:lnTo>
                    <a:pt x="460" y="38"/>
                  </a:lnTo>
                  <a:lnTo>
                    <a:pt x="460" y="38"/>
                  </a:lnTo>
                  <a:lnTo>
                    <a:pt x="460" y="30"/>
                  </a:lnTo>
                  <a:lnTo>
                    <a:pt x="458" y="24"/>
                  </a:lnTo>
                  <a:lnTo>
                    <a:pt x="454" y="18"/>
                  </a:lnTo>
                  <a:lnTo>
                    <a:pt x="450" y="12"/>
                  </a:lnTo>
                  <a:lnTo>
                    <a:pt x="444" y="8"/>
                  </a:lnTo>
                  <a:lnTo>
                    <a:pt x="438" y="4"/>
                  </a:lnTo>
                  <a:lnTo>
                    <a:pt x="430" y="2"/>
                  </a:lnTo>
                  <a:lnTo>
                    <a:pt x="424" y="0"/>
                  </a:lnTo>
                  <a:lnTo>
                    <a:pt x="424" y="0"/>
                  </a:lnTo>
                  <a:lnTo>
                    <a:pt x="412" y="2"/>
                  </a:lnTo>
                  <a:lnTo>
                    <a:pt x="402" y="8"/>
                  </a:lnTo>
                  <a:lnTo>
                    <a:pt x="394" y="16"/>
                  </a:lnTo>
                  <a:lnTo>
                    <a:pt x="390" y="26"/>
                  </a:lnTo>
                  <a:lnTo>
                    <a:pt x="102" y="168"/>
                  </a:lnTo>
                  <a:lnTo>
                    <a:pt x="102" y="168"/>
                  </a:lnTo>
                  <a:lnTo>
                    <a:pt x="102" y="158"/>
                  </a:lnTo>
                  <a:lnTo>
                    <a:pt x="102" y="158"/>
                  </a:lnTo>
                  <a:lnTo>
                    <a:pt x="98" y="148"/>
                  </a:lnTo>
                  <a:lnTo>
                    <a:pt x="92" y="138"/>
                  </a:lnTo>
                  <a:lnTo>
                    <a:pt x="92" y="138"/>
                  </a:lnTo>
                  <a:lnTo>
                    <a:pt x="84" y="132"/>
                  </a:lnTo>
                  <a:lnTo>
                    <a:pt x="76" y="128"/>
                  </a:lnTo>
                  <a:lnTo>
                    <a:pt x="68" y="126"/>
                  </a:lnTo>
                  <a:lnTo>
                    <a:pt x="60" y="124"/>
                  </a:lnTo>
                  <a:lnTo>
                    <a:pt x="50" y="124"/>
                  </a:lnTo>
                  <a:lnTo>
                    <a:pt x="42" y="126"/>
                  </a:lnTo>
                  <a:lnTo>
                    <a:pt x="34" y="130"/>
                  </a:lnTo>
                  <a:lnTo>
                    <a:pt x="26" y="136"/>
                  </a:lnTo>
                  <a:lnTo>
                    <a:pt x="26" y="136"/>
                  </a:lnTo>
                  <a:lnTo>
                    <a:pt x="20" y="142"/>
                  </a:lnTo>
                  <a:lnTo>
                    <a:pt x="20" y="142"/>
                  </a:lnTo>
                  <a:lnTo>
                    <a:pt x="16" y="150"/>
                  </a:lnTo>
                  <a:lnTo>
                    <a:pt x="16" y="150"/>
                  </a:lnTo>
                  <a:lnTo>
                    <a:pt x="14" y="162"/>
                  </a:lnTo>
                  <a:lnTo>
                    <a:pt x="12" y="184"/>
                  </a:lnTo>
                  <a:lnTo>
                    <a:pt x="12" y="184"/>
                  </a:lnTo>
                  <a:lnTo>
                    <a:pt x="14" y="196"/>
                  </a:lnTo>
                  <a:lnTo>
                    <a:pt x="18" y="208"/>
                  </a:lnTo>
                  <a:lnTo>
                    <a:pt x="22" y="222"/>
                  </a:lnTo>
                  <a:lnTo>
                    <a:pt x="28" y="236"/>
                  </a:lnTo>
                  <a:lnTo>
                    <a:pt x="26" y="412"/>
                  </a:lnTo>
                  <a:lnTo>
                    <a:pt x="0" y="412"/>
                  </a:lnTo>
                  <a:close/>
                  <a:moveTo>
                    <a:pt x="454" y="332"/>
                  </a:moveTo>
                  <a:lnTo>
                    <a:pt x="454" y="332"/>
                  </a:lnTo>
                  <a:lnTo>
                    <a:pt x="446" y="330"/>
                  </a:lnTo>
                  <a:lnTo>
                    <a:pt x="442" y="326"/>
                  </a:lnTo>
                  <a:lnTo>
                    <a:pt x="438" y="322"/>
                  </a:lnTo>
                  <a:lnTo>
                    <a:pt x="438" y="316"/>
                  </a:lnTo>
                  <a:lnTo>
                    <a:pt x="438" y="316"/>
                  </a:lnTo>
                  <a:lnTo>
                    <a:pt x="438" y="310"/>
                  </a:lnTo>
                  <a:lnTo>
                    <a:pt x="442" y="304"/>
                  </a:lnTo>
                  <a:lnTo>
                    <a:pt x="446" y="302"/>
                  </a:lnTo>
                  <a:lnTo>
                    <a:pt x="454" y="300"/>
                  </a:lnTo>
                  <a:lnTo>
                    <a:pt x="454" y="300"/>
                  </a:lnTo>
                  <a:lnTo>
                    <a:pt x="460" y="302"/>
                  </a:lnTo>
                  <a:lnTo>
                    <a:pt x="464" y="304"/>
                  </a:lnTo>
                  <a:lnTo>
                    <a:pt x="468" y="310"/>
                  </a:lnTo>
                  <a:lnTo>
                    <a:pt x="468" y="316"/>
                  </a:lnTo>
                  <a:lnTo>
                    <a:pt x="468" y="316"/>
                  </a:lnTo>
                  <a:lnTo>
                    <a:pt x="468" y="322"/>
                  </a:lnTo>
                  <a:lnTo>
                    <a:pt x="464" y="326"/>
                  </a:lnTo>
                  <a:lnTo>
                    <a:pt x="460" y="330"/>
                  </a:lnTo>
                  <a:lnTo>
                    <a:pt x="454" y="332"/>
                  </a:lnTo>
                  <a:lnTo>
                    <a:pt x="454" y="332"/>
                  </a:lnTo>
                  <a:close/>
                  <a:moveTo>
                    <a:pt x="426" y="16"/>
                  </a:moveTo>
                  <a:lnTo>
                    <a:pt x="426" y="16"/>
                  </a:lnTo>
                  <a:lnTo>
                    <a:pt x="432" y="18"/>
                  </a:lnTo>
                  <a:lnTo>
                    <a:pt x="438" y="22"/>
                  </a:lnTo>
                  <a:lnTo>
                    <a:pt x="444" y="28"/>
                  </a:lnTo>
                  <a:lnTo>
                    <a:pt x="444" y="36"/>
                  </a:lnTo>
                  <a:lnTo>
                    <a:pt x="444" y="36"/>
                  </a:lnTo>
                  <a:lnTo>
                    <a:pt x="444" y="44"/>
                  </a:lnTo>
                  <a:lnTo>
                    <a:pt x="438" y="50"/>
                  </a:lnTo>
                  <a:lnTo>
                    <a:pt x="432" y="54"/>
                  </a:lnTo>
                  <a:lnTo>
                    <a:pt x="426" y="56"/>
                  </a:lnTo>
                  <a:lnTo>
                    <a:pt x="426" y="56"/>
                  </a:lnTo>
                  <a:lnTo>
                    <a:pt x="418" y="54"/>
                  </a:lnTo>
                  <a:lnTo>
                    <a:pt x="412" y="50"/>
                  </a:lnTo>
                  <a:lnTo>
                    <a:pt x="408" y="44"/>
                  </a:lnTo>
                  <a:lnTo>
                    <a:pt x="406" y="36"/>
                  </a:lnTo>
                  <a:lnTo>
                    <a:pt x="406" y="36"/>
                  </a:lnTo>
                  <a:lnTo>
                    <a:pt x="408" y="28"/>
                  </a:lnTo>
                  <a:lnTo>
                    <a:pt x="412" y="22"/>
                  </a:lnTo>
                  <a:lnTo>
                    <a:pt x="418" y="18"/>
                  </a:lnTo>
                  <a:lnTo>
                    <a:pt x="426" y="16"/>
                  </a:lnTo>
                  <a:lnTo>
                    <a:pt x="426" y="16"/>
                  </a:lnTo>
                  <a:close/>
                  <a:moveTo>
                    <a:pt x="246" y="124"/>
                  </a:moveTo>
                  <a:lnTo>
                    <a:pt x="246" y="124"/>
                  </a:lnTo>
                  <a:lnTo>
                    <a:pt x="252" y="126"/>
                  </a:lnTo>
                  <a:lnTo>
                    <a:pt x="258" y="130"/>
                  </a:lnTo>
                  <a:lnTo>
                    <a:pt x="262" y="134"/>
                  </a:lnTo>
                  <a:lnTo>
                    <a:pt x="262" y="142"/>
                  </a:lnTo>
                  <a:lnTo>
                    <a:pt x="262" y="142"/>
                  </a:lnTo>
                  <a:lnTo>
                    <a:pt x="262" y="148"/>
                  </a:lnTo>
                  <a:lnTo>
                    <a:pt x="258" y="154"/>
                  </a:lnTo>
                  <a:lnTo>
                    <a:pt x="252" y="156"/>
                  </a:lnTo>
                  <a:lnTo>
                    <a:pt x="246" y="158"/>
                  </a:lnTo>
                  <a:lnTo>
                    <a:pt x="246" y="158"/>
                  </a:lnTo>
                  <a:lnTo>
                    <a:pt x="240" y="156"/>
                  </a:lnTo>
                  <a:lnTo>
                    <a:pt x="234" y="154"/>
                  </a:lnTo>
                  <a:lnTo>
                    <a:pt x="230" y="148"/>
                  </a:lnTo>
                  <a:lnTo>
                    <a:pt x="228" y="142"/>
                  </a:lnTo>
                  <a:lnTo>
                    <a:pt x="228" y="142"/>
                  </a:lnTo>
                  <a:lnTo>
                    <a:pt x="230" y="134"/>
                  </a:lnTo>
                  <a:lnTo>
                    <a:pt x="234" y="130"/>
                  </a:lnTo>
                  <a:lnTo>
                    <a:pt x="240" y="126"/>
                  </a:lnTo>
                  <a:lnTo>
                    <a:pt x="246" y="124"/>
                  </a:lnTo>
                  <a:lnTo>
                    <a:pt x="246" y="124"/>
                  </a:lnTo>
                  <a:close/>
                  <a:moveTo>
                    <a:pt x="56" y="144"/>
                  </a:moveTo>
                  <a:lnTo>
                    <a:pt x="56" y="144"/>
                  </a:lnTo>
                  <a:lnTo>
                    <a:pt x="66" y="146"/>
                  </a:lnTo>
                  <a:lnTo>
                    <a:pt x="74" y="152"/>
                  </a:lnTo>
                  <a:lnTo>
                    <a:pt x="80" y="160"/>
                  </a:lnTo>
                  <a:lnTo>
                    <a:pt x="82" y="170"/>
                  </a:lnTo>
                  <a:lnTo>
                    <a:pt x="82" y="170"/>
                  </a:lnTo>
                  <a:lnTo>
                    <a:pt x="80" y="180"/>
                  </a:lnTo>
                  <a:lnTo>
                    <a:pt x="74" y="190"/>
                  </a:lnTo>
                  <a:lnTo>
                    <a:pt x="66" y="194"/>
                  </a:lnTo>
                  <a:lnTo>
                    <a:pt x="56" y="196"/>
                  </a:lnTo>
                  <a:lnTo>
                    <a:pt x="56" y="196"/>
                  </a:lnTo>
                  <a:lnTo>
                    <a:pt x="46" y="194"/>
                  </a:lnTo>
                  <a:lnTo>
                    <a:pt x="36" y="190"/>
                  </a:lnTo>
                  <a:lnTo>
                    <a:pt x="30" y="180"/>
                  </a:lnTo>
                  <a:lnTo>
                    <a:pt x="28" y="170"/>
                  </a:lnTo>
                  <a:lnTo>
                    <a:pt x="28" y="170"/>
                  </a:lnTo>
                  <a:lnTo>
                    <a:pt x="30" y="160"/>
                  </a:lnTo>
                  <a:lnTo>
                    <a:pt x="36" y="152"/>
                  </a:lnTo>
                  <a:lnTo>
                    <a:pt x="46" y="146"/>
                  </a:lnTo>
                  <a:lnTo>
                    <a:pt x="56" y="144"/>
                  </a:lnTo>
                  <a:lnTo>
                    <a:pt x="56" y="14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2575">
                <a:defRPr/>
              </a:pPr>
              <a:endParaRPr lang="zh-CN" altLang="en-US" sz="500" kern="0">
                <a:solidFill>
                  <a:srgbClr val="1F497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  <p:pic>
          <p:nvPicPr>
            <p:cNvPr id="215" name="Picture 1" descr="C:\Users\l00334961\Desktop\robotics-512.png"/>
            <p:cNvPicPr>
              <a:picLocks noChangeAspect="1" noChangeArrowheads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54498" y="2194935"/>
              <a:ext cx="476095" cy="285070"/>
            </a:xfrm>
            <a:prstGeom prst="rect">
              <a:avLst/>
            </a:prstGeom>
            <a:noFill/>
          </p:spPr>
        </p:pic>
        <p:pic>
          <p:nvPicPr>
            <p:cNvPr id="216" name="Picture 7"/>
            <p:cNvPicPr>
              <a:picLocks noChangeAspect="1"/>
            </p:cNvPicPr>
            <p:nvPr/>
          </p:nvPicPr>
          <p:blipFill>
            <a:blip r:embed="rId3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458715" y="1860990"/>
              <a:ext cx="423826" cy="3085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图片 18"/>
            <p:cNvPicPr>
              <a:picLocks noChangeAspect="1"/>
            </p:cNvPicPr>
            <p:nvPr/>
          </p:nvPicPr>
          <p:blipFill>
            <a:blip r:embed="rId4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980036" y="1871048"/>
              <a:ext cx="396189" cy="288395"/>
            </a:xfrm>
            <a:prstGeom prst="rect">
              <a:avLst/>
            </a:prstGeom>
          </p:spPr>
        </p:pic>
      </p:grpSp>
      <p:sp>
        <p:nvSpPr>
          <p:cNvPr id="154" name="文本框 153"/>
          <p:cNvSpPr txBox="1"/>
          <p:nvPr/>
        </p:nvSpPr>
        <p:spPr>
          <a:xfrm>
            <a:off x="1095560" y="3610467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大流量</a:t>
            </a:r>
          </a:p>
        </p:txBody>
      </p:sp>
      <p:sp>
        <p:nvSpPr>
          <p:cNvPr id="155" name="文本框 154"/>
          <p:cNvSpPr txBox="1"/>
          <p:nvPr/>
        </p:nvSpPr>
        <p:spPr>
          <a:xfrm>
            <a:off x="2593383" y="3610467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广联接</a:t>
            </a:r>
          </a:p>
        </p:txBody>
      </p:sp>
      <p:sp>
        <p:nvSpPr>
          <p:cNvPr id="156" name="文本框 155"/>
          <p:cNvSpPr txBox="1"/>
          <p:nvPr/>
        </p:nvSpPr>
        <p:spPr>
          <a:xfrm>
            <a:off x="1095560" y="4726525"/>
            <a:ext cx="607859" cy="2616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服务化</a:t>
            </a:r>
          </a:p>
        </p:txBody>
      </p:sp>
      <p:sp>
        <p:nvSpPr>
          <p:cNvPr id="157" name="文本框 156"/>
          <p:cNvSpPr txBox="1"/>
          <p:nvPr/>
        </p:nvSpPr>
        <p:spPr>
          <a:xfrm>
            <a:off x="2593383" y="4726525"/>
            <a:ext cx="607859" cy="2616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边缘化</a:t>
            </a:r>
          </a:p>
        </p:txBody>
      </p:sp>
      <p:sp>
        <p:nvSpPr>
          <p:cNvPr id="158" name="文本框 157"/>
          <p:cNvSpPr txBox="1"/>
          <p:nvPr/>
        </p:nvSpPr>
        <p:spPr>
          <a:xfrm>
            <a:off x="4010242" y="4726525"/>
            <a:ext cx="748923" cy="2616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能力开放</a:t>
            </a:r>
          </a:p>
        </p:txBody>
      </p:sp>
      <p:sp>
        <p:nvSpPr>
          <p:cNvPr id="159" name="文本框 158"/>
          <p:cNvSpPr txBox="1"/>
          <p:nvPr/>
        </p:nvSpPr>
        <p:spPr>
          <a:xfrm>
            <a:off x="4010242" y="3610467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低时延</a:t>
            </a:r>
          </a:p>
        </p:txBody>
      </p:sp>
      <p:sp>
        <p:nvSpPr>
          <p:cNvPr id="160" name="文本框 159"/>
          <p:cNvSpPr txBox="1"/>
          <p:nvPr/>
        </p:nvSpPr>
        <p:spPr>
          <a:xfrm>
            <a:off x="907477" y="2986077"/>
            <a:ext cx="726789" cy="476276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0095" tIns="30095" rIns="30095" bIns="30095" numCol="1" spcCol="38100" rtlCol="0" anchor="ctr">
            <a:spAutoFit/>
          </a:bodyPr>
          <a:lstStyle/>
          <a:p>
            <a:pPr algn="ctr" defTabSz="2632682"/>
            <a:r>
              <a:rPr lang="en-US" altLang="zh-CN" sz="1400" b="1" dirty="0">
                <a:solidFill>
                  <a:srgbClr val="27579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  <a:r>
              <a:rPr lang="en-US" altLang="zh-CN" sz="1600" b="1" dirty="0">
                <a:solidFill>
                  <a:srgbClr val="27579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</a:p>
          <a:p>
            <a:pPr algn="ctr" defTabSz="2632682"/>
            <a:r>
              <a:rPr lang="en-US" altLang="zh-CN" sz="1050" b="1" dirty="0" err="1">
                <a:solidFill>
                  <a:srgbClr val="27579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Gbps</a:t>
            </a:r>
            <a:endParaRPr lang="zh-CN" altLang="en-US" sz="1200" b="1" dirty="0">
              <a:solidFill>
                <a:srgbClr val="27579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3853772" y="3001466"/>
            <a:ext cx="814645" cy="44549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0095" tIns="30095" rIns="30095" bIns="30095" numCol="1" spcCol="38100" rtlCol="0" anchor="ctr">
            <a:spAutoFit/>
          </a:bodyPr>
          <a:lstStyle/>
          <a:p>
            <a:pPr algn="ctr" defTabSz="2632682"/>
            <a:r>
              <a:rPr lang="en-US" altLang="zh-CN" sz="1400" b="1" dirty="0">
                <a:solidFill>
                  <a:srgbClr val="27579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 </a:t>
            </a:r>
          </a:p>
          <a:p>
            <a:pPr algn="ctr" defTabSz="2632682"/>
            <a:r>
              <a:rPr lang="en-US" altLang="zh-CN" sz="1050" b="1" dirty="0" err="1">
                <a:solidFill>
                  <a:srgbClr val="27579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ms</a:t>
            </a:r>
            <a:endParaRPr lang="zh-CN" altLang="en-US" sz="1050" b="1" dirty="0">
              <a:solidFill>
                <a:srgbClr val="27579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2" name="矩形 161"/>
          <p:cNvSpPr/>
          <p:nvPr/>
        </p:nvSpPr>
        <p:spPr>
          <a:xfrm>
            <a:off x="2492674" y="2985688"/>
            <a:ext cx="71205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126"/>
            <a:r>
              <a:rPr lang="en-US" altLang="zh-CN" sz="1400" b="1" dirty="0">
                <a:solidFill>
                  <a:srgbClr val="27579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1000 </a:t>
            </a:r>
          </a:p>
          <a:p>
            <a:pPr algn="ctr" defTabSz="914126"/>
            <a:r>
              <a:rPr lang="en-US" altLang="zh-CN" sz="1050" b="1" dirty="0">
                <a:solidFill>
                  <a:srgbClr val="27579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K / km</a:t>
            </a:r>
            <a:r>
              <a:rPr lang="en-US" altLang="zh-CN" sz="1050" b="1" baseline="30000" dirty="0">
                <a:solidFill>
                  <a:srgbClr val="27579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</a:t>
            </a:r>
            <a:endParaRPr lang="zh-CN" altLang="en-US" sz="1050" dirty="0">
              <a:solidFill>
                <a:srgbClr val="27579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" name="圆角矩形 2"/>
          <p:cNvSpPr/>
          <p:nvPr/>
        </p:nvSpPr>
        <p:spPr>
          <a:xfrm>
            <a:off x="2303217" y="3975491"/>
            <a:ext cx="1001025" cy="669457"/>
          </a:xfrm>
          <a:prstGeom prst="roundRect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76200" dist="635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at" dir="t"/>
          </a:scene3d>
        </p:spPr>
        <p:txBody>
          <a:bodyPr lIns="91407" tIns="45703" rIns="91407" bIns="45703" anchor="ctr" anchorCtr="0"/>
          <a:lstStyle/>
          <a:p>
            <a:pPr algn="ctr">
              <a:defRPr/>
            </a:pPr>
            <a:endParaRPr lang="zh-CN" altLang="en-US" sz="5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itchFamily="34" charset="0"/>
            </a:endParaRPr>
          </a:p>
        </p:txBody>
      </p:sp>
      <p:sp>
        <p:nvSpPr>
          <p:cNvPr id="165" name="TextBox 177"/>
          <p:cNvSpPr txBox="1"/>
          <p:nvPr/>
        </p:nvSpPr>
        <p:spPr>
          <a:xfrm>
            <a:off x="2185691" y="4413364"/>
            <a:ext cx="1263493" cy="230800"/>
          </a:xfrm>
          <a:prstGeom prst="rect">
            <a:avLst/>
          </a:prstGeom>
          <a:noFill/>
        </p:spPr>
        <p:txBody>
          <a:bodyPr wrap="square" lIns="91409" tIns="45704" rIns="91409" bIns="45704" rtlCol="0">
            <a:spAutoFit/>
          </a:bodyPr>
          <a:lstStyle/>
          <a:p>
            <a:pPr algn="ctr"/>
            <a:r>
              <a:rPr lang="en-US" sz="900" b="1" dirty="0">
                <a:solidFill>
                  <a:srgbClr val="27579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rPr>
              <a:t>Distributed Core</a:t>
            </a:r>
          </a:p>
        </p:txBody>
      </p:sp>
      <p:sp>
        <p:nvSpPr>
          <p:cNvPr id="166" name="Freeform 10"/>
          <p:cNvSpPr>
            <a:spLocks noEditPoints="1"/>
          </p:cNvSpPr>
          <p:nvPr/>
        </p:nvSpPr>
        <p:spPr bwMode="auto">
          <a:xfrm>
            <a:off x="2321241" y="4051943"/>
            <a:ext cx="936344" cy="330052"/>
          </a:xfrm>
          <a:custGeom>
            <a:avLst/>
            <a:gdLst/>
            <a:ahLst/>
            <a:cxnLst>
              <a:cxn ang="0">
                <a:pos x="344" y="372"/>
              </a:cxn>
              <a:cxn ang="0">
                <a:pos x="452" y="246"/>
              </a:cxn>
              <a:cxn ang="0">
                <a:pos x="508" y="404"/>
              </a:cxn>
              <a:cxn ang="0">
                <a:pos x="428" y="0"/>
              </a:cxn>
              <a:cxn ang="0">
                <a:pos x="460" y="6"/>
              </a:cxn>
              <a:cxn ang="0">
                <a:pos x="500" y="28"/>
              </a:cxn>
              <a:cxn ang="0">
                <a:pos x="526" y="66"/>
              </a:cxn>
              <a:cxn ang="0">
                <a:pos x="530" y="66"/>
              </a:cxn>
              <a:cxn ang="0">
                <a:pos x="576" y="80"/>
              </a:cxn>
              <a:cxn ang="0">
                <a:pos x="604" y="116"/>
              </a:cxn>
              <a:cxn ang="0">
                <a:pos x="610" y="146"/>
              </a:cxn>
              <a:cxn ang="0">
                <a:pos x="598" y="192"/>
              </a:cxn>
              <a:cxn ang="0">
                <a:pos x="562" y="222"/>
              </a:cxn>
              <a:cxn ang="0">
                <a:pos x="336" y="228"/>
              </a:cxn>
              <a:cxn ang="0">
                <a:pos x="310" y="224"/>
              </a:cxn>
              <a:cxn ang="0">
                <a:pos x="280" y="198"/>
              </a:cxn>
              <a:cxn ang="0">
                <a:pos x="268" y="160"/>
              </a:cxn>
              <a:cxn ang="0">
                <a:pos x="272" y="136"/>
              </a:cxn>
              <a:cxn ang="0">
                <a:pos x="294" y="108"/>
              </a:cxn>
              <a:cxn ang="0">
                <a:pos x="326" y="94"/>
              </a:cxn>
              <a:cxn ang="0">
                <a:pos x="336" y="58"/>
              </a:cxn>
              <a:cxn ang="0">
                <a:pos x="374" y="16"/>
              </a:cxn>
              <a:cxn ang="0">
                <a:pos x="428" y="0"/>
              </a:cxn>
              <a:cxn ang="0">
                <a:pos x="162" y="282"/>
              </a:cxn>
              <a:cxn ang="0">
                <a:pos x="206" y="294"/>
              </a:cxn>
              <a:cxn ang="0">
                <a:pos x="242" y="322"/>
              </a:cxn>
              <a:cxn ang="0">
                <a:pos x="258" y="348"/>
              </a:cxn>
              <a:cxn ang="0">
                <a:pos x="278" y="350"/>
              </a:cxn>
              <a:cxn ang="0">
                <a:pos x="320" y="372"/>
              </a:cxn>
              <a:cxn ang="0">
                <a:pos x="342" y="412"/>
              </a:cxn>
              <a:cxn ang="0">
                <a:pos x="342" y="446"/>
              </a:cxn>
              <a:cxn ang="0">
                <a:pos x="320" y="486"/>
              </a:cxn>
              <a:cxn ang="0">
                <a:pos x="278" y="508"/>
              </a:cxn>
              <a:cxn ang="0">
                <a:pos x="68" y="510"/>
              </a:cxn>
              <a:cxn ang="0">
                <a:pos x="30" y="498"/>
              </a:cxn>
              <a:cxn ang="0">
                <a:pos x="6" y="468"/>
              </a:cxn>
              <a:cxn ang="0">
                <a:pos x="0" y="442"/>
              </a:cxn>
              <a:cxn ang="0">
                <a:pos x="10" y="408"/>
              </a:cxn>
              <a:cxn ang="0">
                <a:pos x="36" y="384"/>
              </a:cxn>
              <a:cxn ang="0">
                <a:pos x="58" y="376"/>
              </a:cxn>
              <a:cxn ang="0">
                <a:pos x="78" y="324"/>
              </a:cxn>
              <a:cxn ang="0">
                <a:pos x="124" y="290"/>
              </a:cxn>
              <a:cxn ang="0">
                <a:pos x="162" y="282"/>
              </a:cxn>
              <a:cxn ang="0">
                <a:pos x="702" y="284"/>
              </a:cxn>
              <a:cxn ang="0">
                <a:pos x="746" y="300"/>
              </a:cxn>
              <a:cxn ang="0">
                <a:pos x="776" y="334"/>
              </a:cxn>
              <a:cxn ang="0">
                <a:pos x="788" y="348"/>
              </a:cxn>
              <a:cxn ang="0">
                <a:pos x="820" y="354"/>
              </a:cxn>
              <a:cxn ang="0">
                <a:pos x="856" y="384"/>
              </a:cxn>
              <a:cxn ang="0">
                <a:pos x="868" y="428"/>
              </a:cxn>
              <a:cxn ang="0">
                <a:pos x="862" y="460"/>
              </a:cxn>
              <a:cxn ang="0">
                <a:pos x="834" y="496"/>
              </a:cxn>
              <a:cxn ang="0">
                <a:pos x="788" y="510"/>
              </a:cxn>
              <a:cxn ang="0">
                <a:pos x="580" y="508"/>
              </a:cxn>
              <a:cxn ang="0">
                <a:pos x="546" y="490"/>
              </a:cxn>
              <a:cxn ang="0">
                <a:pos x="528" y="456"/>
              </a:cxn>
              <a:cxn ang="0">
                <a:pos x="528" y="430"/>
              </a:cxn>
              <a:cxn ang="0">
                <a:pos x="542" y="398"/>
              </a:cxn>
              <a:cxn ang="0">
                <a:pos x="572" y="378"/>
              </a:cxn>
              <a:cxn ang="0">
                <a:pos x="588" y="356"/>
              </a:cxn>
              <a:cxn ang="0">
                <a:pos x="616" y="310"/>
              </a:cxn>
              <a:cxn ang="0">
                <a:pos x="668" y="284"/>
              </a:cxn>
            </a:cxnLst>
            <a:rect l="0" t="0" r="r" b="b"/>
            <a:pathLst>
              <a:path w="868" h="510">
                <a:moveTo>
                  <a:pt x="434" y="362"/>
                </a:moveTo>
                <a:lnTo>
                  <a:pt x="362" y="404"/>
                </a:lnTo>
                <a:lnTo>
                  <a:pt x="344" y="372"/>
                </a:lnTo>
                <a:lnTo>
                  <a:pt x="416" y="330"/>
                </a:lnTo>
                <a:lnTo>
                  <a:pt x="416" y="246"/>
                </a:lnTo>
                <a:lnTo>
                  <a:pt x="452" y="246"/>
                </a:lnTo>
                <a:lnTo>
                  <a:pt x="452" y="330"/>
                </a:lnTo>
                <a:lnTo>
                  <a:pt x="526" y="372"/>
                </a:lnTo>
                <a:lnTo>
                  <a:pt x="508" y="404"/>
                </a:lnTo>
                <a:lnTo>
                  <a:pt x="434" y="362"/>
                </a:lnTo>
                <a:lnTo>
                  <a:pt x="434" y="362"/>
                </a:lnTo>
                <a:close/>
                <a:moveTo>
                  <a:pt x="428" y="0"/>
                </a:moveTo>
                <a:lnTo>
                  <a:pt x="428" y="0"/>
                </a:lnTo>
                <a:lnTo>
                  <a:pt x="444" y="2"/>
                </a:lnTo>
                <a:lnTo>
                  <a:pt x="460" y="6"/>
                </a:lnTo>
                <a:lnTo>
                  <a:pt x="474" y="12"/>
                </a:lnTo>
                <a:lnTo>
                  <a:pt x="488" y="18"/>
                </a:lnTo>
                <a:lnTo>
                  <a:pt x="500" y="28"/>
                </a:lnTo>
                <a:lnTo>
                  <a:pt x="510" y="40"/>
                </a:lnTo>
                <a:lnTo>
                  <a:pt x="518" y="52"/>
                </a:lnTo>
                <a:lnTo>
                  <a:pt x="526" y="66"/>
                </a:lnTo>
                <a:lnTo>
                  <a:pt x="526" y="66"/>
                </a:lnTo>
                <a:lnTo>
                  <a:pt x="530" y="66"/>
                </a:lnTo>
                <a:lnTo>
                  <a:pt x="530" y="66"/>
                </a:lnTo>
                <a:lnTo>
                  <a:pt x="546" y="68"/>
                </a:lnTo>
                <a:lnTo>
                  <a:pt x="562" y="72"/>
                </a:lnTo>
                <a:lnTo>
                  <a:pt x="576" y="80"/>
                </a:lnTo>
                <a:lnTo>
                  <a:pt x="588" y="90"/>
                </a:lnTo>
                <a:lnTo>
                  <a:pt x="598" y="102"/>
                </a:lnTo>
                <a:lnTo>
                  <a:pt x="604" y="116"/>
                </a:lnTo>
                <a:lnTo>
                  <a:pt x="610" y="130"/>
                </a:lnTo>
                <a:lnTo>
                  <a:pt x="610" y="146"/>
                </a:lnTo>
                <a:lnTo>
                  <a:pt x="610" y="146"/>
                </a:lnTo>
                <a:lnTo>
                  <a:pt x="610" y="164"/>
                </a:lnTo>
                <a:lnTo>
                  <a:pt x="604" y="178"/>
                </a:lnTo>
                <a:lnTo>
                  <a:pt x="598" y="192"/>
                </a:lnTo>
                <a:lnTo>
                  <a:pt x="588" y="204"/>
                </a:lnTo>
                <a:lnTo>
                  <a:pt x="576" y="214"/>
                </a:lnTo>
                <a:lnTo>
                  <a:pt x="562" y="222"/>
                </a:lnTo>
                <a:lnTo>
                  <a:pt x="546" y="226"/>
                </a:lnTo>
                <a:lnTo>
                  <a:pt x="530" y="228"/>
                </a:lnTo>
                <a:lnTo>
                  <a:pt x="336" y="228"/>
                </a:lnTo>
                <a:lnTo>
                  <a:pt x="336" y="228"/>
                </a:lnTo>
                <a:lnTo>
                  <a:pt x="322" y="226"/>
                </a:lnTo>
                <a:lnTo>
                  <a:pt x="310" y="224"/>
                </a:lnTo>
                <a:lnTo>
                  <a:pt x="298" y="216"/>
                </a:lnTo>
                <a:lnTo>
                  <a:pt x="288" y="208"/>
                </a:lnTo>
                <a:lnTo>
                  <a:pt x="280" y="198"/>
                </a:lnTo>
                <a:lnTo>
                  <a:pt x="274" y="186"/>
                </a:lnTo>
                <a:lnTo>
                  <a:pt x="270" y="174"/>
                </a:lnTo>
                <a:lnTo>
                  <a:pt x="268" y="160"/>
                </a:lnTo>
                <a:lnTo>
                  <a:pt x="268" y="160"/>
                </a:lnTo>
                <a:lnTo>
                  <a:pt x="270" y="148"/>
                </a:lnTo>
                <a:lnTo>
                  <a:pt x="272" y="136"/>
                </a:lnTo>
                <a:lnTo>
                  <a:pt x="278" y="126"/>
                </a:lnTo>
                <a:lnTo>
                  <a:pt x="284" y="116"/>
                </a:lnTo>
                <a:lnTo>
                  <a:pt x="294" y="108"/>
                </a:lnTo>
                <a:lnTo>
                  <a:pt x="302" y="102"/>
                </a:lnTo>
                <a:lnTo>
                  <a:pt x="314" y="96"/>
                </a:lnTo>
                <a:lnTo>
                  <a:pt x="326" y="94"/>
                </a:lnTo>
                <a:lnTo>
                  <a:pt x="326" y="94"/>
                </a:lnTo>
                <a:lnTo>
                  <a:pt x="330" y="74"/>
                </a:lnTo>
                <a:lnTo>
                  <a:pt x="336" y="58"/>
                </a:lnTo>
                <a:lnTo>
                  <a:pt x="346" y="42"/>
                </a:lnTo>
                <a:lnTo>
                  <a:pt x="358" y="28"/>
                </a:lnTo>
                <a:lnTo>
                  <a:pt x="374" y="16"/>
                </a:lnTo>
                <a:lnTo>
                  <a:pt x="390" y="8"/>
                </a:lnTo>
                <a:lnTo>
                  <a:pt x="410" y="2"/>
                </a:lnTo>
                <a:lnTo>
                  <a:pt x="428" y="0"/>
                </a:lnTo>
                <a:lnTo>
                  <a:pt x="428" y="0"/>
                </a:lnTo>
                <a:close/>
                <a:moveTo>
                  <a:pt x="162" y="282"/>
                </a:moveTo>
                <a:lnTo>
                  <a:pt x="162" y="282"/>
                </a:lnTo>
                <a:lnTo>
                  <a:pt x="178" y="284"/>
                </a:lnTo>
                <a:lnTo>
                  <a:pt x="192" y="288"/>
                </a:lnTo>
                <a:lnTo>
                  <a:pt x="206" y="294"/>
                </a:lnTo>
                <a:lnTo>
                  <a:pt x="220" y="300"/>
                </a:lnTo>
                <a:lnTo>
                  <a:pt x="232" y="310"/>
                </a:lnTo>
                <a:lnTo>
                  <a:pt x="242" y="322"/>
                </a:lnTo>
                <a:lnTo>
                  <a:pt x="252" y="334"/>
                </a:lnTo>
                <a:lnTo>
                  <a:pt x="258" y="348"/>
                </a:lnTo>
                <a:lnTo>
                  <a:pt x="258" y="348"/>
                </a:lnTo>
                <a:lnTo>
                  <a:pt x="262" y="348"/>
                </a:lnTo>
                <a:lnTo>
                  <a:pt x="262" y="348"/>
                </a:lnTo>
                <a:lnTo>
                  <a:pt x="278" y="350"/>
                </a:lnTo>
                <a:lnTo>
                  <a:pt x="294" y="354"/>
                </a:lnTo>
                <a:lnTo>
                  <a:pt x="308" y="362"/>
                </a:lnTo>
                <a:lnTo>
                  <a:pt x="320" y="372"/>
                </a:lnTo>
                <a:lnTo>
                  <a:pt x="330" y="384"/>
                </a:lnTo>
                <a:lnTo>
                  <a:pt x="336" y="398"/>
                </a:lnTo>
                <a:lnTo>
                  <a:pt x="342" y="412"/>
                </a:lnTo>
                <a:lnTo>
                  <a:pt x="344" y="428"/>
                </a:lnTo>
                <a:lnTo>
                  <a:pt x="344" y="428"/>
                </a:lnTo>
                <a:lnTo>
                  <a:pt x="342" y="446"/>
                </a:lnTo>
                <a:lnTo>
                  <a:pt x="336" y="460"/>
                </a:lnTo>
                <a:lnTo>
                  <a:pt x="330" y="474"/>
                </a:lnTo>
                <a:lnTo>
                  <a:pt x="320" y="486"/>
                </a:lnTo>
                <a:lnTo>
                  <a:pt x="308" y="496"/>
                </a:lnTo>
                <a:lnTo>
                  <a:pt x="294" y="504"/>
                </a:lnTo>
                <a:lnTo>
                  <a:pt x="278" y="508"/>
                </a:lnTo>
                <a:lnTo>
                  <a:pt x="262" y="510"/>
                </a:lnTo>
                <a:lnTo>
                  <a:pt x="68" y="510"/>
                </a:lnTo>
                <a:lnTo>
                  <a:pt x="68" y="510"/>
                </a:lnTo>
                <a:lnTo>
                  <a:pt x="54" y="508"/>
                </a:lnTo>
                <a:lnTo>
                  <a:pt x="42" y="506"/>
                </a:lnTo>
                <a:lnTo>
                  <a:pt x="30" y="498"/>
                </a:lnTo>
                <a:lnTo>
                  <a:pt x="20" y="490"/>
                </a:lnTo>
                <a:lnTo>
                  <a:pt x="12" y="480"/>
                </a:lnTo>
                <a:lnTo>
                  <a:pt x="6" y="468"/>
                </a:lnTo>
                <a:lnTo>
                  <a:pt x="2" y="456"/>
                </a:lnTo>
                <a:lnTo>
                  <a:pt x="0" y="442"/>
                </a:lnTo>
                <a:lnTo>
                  <a:pt x="0" y="442"/>
                </a:lnTo>
                <a:lnTo>
                  <a:pt x="2" y="430"/>
                </a:lnTo>
                <a:lnTo>
                  <a:pt x="6" y="418"/>
                </a:lnTo>
                <a:lnTo>
                  <a:pt x="10" y="408"/>
                </a:lnTo>
                <a:lnTo>
                  <a:pt x="18" y="398"/>
                </a:lnTo>
                <a:lnTo>
                  <a:pt x="26" y="390"/>
                </a:lnTo>
                <a:lnTo>
                  <a:pt x="36" y="384"/>
                </a:lnTo>
                <a:lnTo>
                  <a:pt x="46" y="378"/>
                </a:lnTo>
                <a:lnTo>
                  <a:pt x="58" y="376"/>
                </a:lnTo>
                <a:lnTo>
                  <a:pt x="58" y="376"/>
                </a:lnTo>
                <a:lnTo>
                  <a:pt x="62" y="356"/>
                </a:lnTo>
                <a:lnTo>
                  <a:pt x="68" y="340"/>
                </a:lnTo>
                <a:lnTo>
                  <a:pt x="78" y="324"/>
                </a:lnTo>
                <a:lnTo>
                  <a:pt x="92" y="310"/>
                </a:lnTo>
                <a:lnTo>
                  <a:pt x="106" y="298"/>
                </a:lnTo>
                <a:lnTo>
                  <a:pt x="124" y="290"/>
                </a:lnTo>
                <a:lnTo>
                  <a:pt x="142" y="284"/>
                </a:lnTo>
                <a:lnTo>
                  <a:pt x="162" y="282"/>
                </a:lnTo>
                <a:lnTo>
                  <a:pt x="162" y="282"/>
                </a:lnTo>
                <a:close/>
                <a:moveTo>
                  <a:pt x="686" y="282"/>
                </a:moveTo>
                <a:lnTo>
                  <a:pt x="686" y="282"/>
                </a:lnTo>
                <a:lnTo>
                  <a:pt x="702" y="284"/>
                </a:lnTo>
                <a:lnTo>
                  <a:pt x="718" y="288"/>
                </a:lnTo>
                <a:lnTo>
                  <a:pt x="732" y="294"/>
                </a:lnTo>
                <a:lnTo>
                  <a:pt x="746" y="300"/>
                </a:lnTo>
                <a:lnTo>
                  <a:pt x="758" y="310"/>
                </a:lnTo>
                <a:lnTo>
                  <a:pt x="768" y="322"/>
                </a:lnTo>
                <a:lnTo>
                  <a:pt x="776" y="334"/>
                </a:lnTo>
                <a:lnTo>
                  <a:pt x="784" y="348"/>
                </a:lnTo>
                <a:lnTo>
                  <a:pt x="784" y="348"/>
                </a:lnTo>
                <a:lnTo>
                  <a:pt x="788" y="348"/>
                </a:lnTo>
                <a:lnTo>
                  <a:pt x="788" y="348"/>
                </a:lnTo>
                <a:lnTo>
                  <a:pt x="804" y="350"/>
                </a:lnTo>
                <a:lnTo>
                  <a:pt x="820" y="354"/>
                </a:lnTo>
                <a:lnTo>
                  <a:pt x="834" y="362"/>
                </a:lnTo>
                <a:lnTo>
                  <a:pt x="846" y="372"/>
                </a:lnTo>
                <a:lnTo>
                  <a:pt x="856" y="384"/>
                </a:lnTo>
                <a:lnTo>
                  <a:pt x="862" y="398"/>
                </a:lnTo>
                <a:lnTo>
                  <a:pt x="868" y="412"/>
                </a:lnTo>
                <a:lnTo>
                  <a:pt x="868" y="428"/>
                </a:lnTo>
                <a:lnTo>
                  <a:pt x="868" y="428"/>
                </a:lnTo>
                <a:lnTo>
                  <a:pt x="868" y="446"/>
                </a:lnTo>
                <a:lnTo>
                  <a:pt x="862" y="460"/>
                </a:lnTo>
                <a:lnTo>
                  <a:pt x="856" y="474"/>
                </a:lnTo>
                <a:lnTo>
                  <a:pt x="846" y="486"/>
                </a:lnTo>
                <a:lnTo>
                  <a:pt x="834" y="496"/>
                </a:lnTo>
                <a:lnTo>
                  <a:pt x="820" y="504"/>
                </a:lnTo>
                <a:lnTo>
                  <a:pt x="804" y="508"/>
                </a:lnTo>
                <a:lnTo>
                  <a:pt x="788" y="510"/>
                </a:lnTo>
                <a:lnTo>
                  <a:pt x="594" y="510"/>
                </a:lnTo>
                <a:lnTo>
                  <a:pt x="594" y="510"/>
                </a:lnTo>
                <a:lnTo>
                  <a:pt x="580" y="508"/>
                </a:lnTo>
                <a:lnTo>
                  <a:pt x="568" y="506"/>
                </a:lnTo>
                <a:lnTo>
                  <a:pt x="556" y="498"/>
                </a:lnTo>
                <a:lnTo>
                  <a:pt x="546" y="490"/>
                </a:lnTo>
                <a:lnTo>
                  <a:pt x="538" y="480"/>
                </a:lnTo>
                <a:lnTo>
                  <a:pt x="532" y="468"/>
                </a:lnTo>
                <a:lnTo>
                  <a:pt x="528" y="456"/>
                </a:lnTo>
                <a:lnTo>
                  <a:pt x="526" y="442"/>
                </a:lnTo>
                <a:lnTo>
                  <a:pt x="526" y="442"/>
                </a:lnTo>
                <a:lnTo>
                  <a:pt x="528" y="430"/>
                </a:lnTo>
                <a:lnTo>
                  <a:pt x="530" y="418"/>
                </a:lnTo>
                <a:lnTo>
                  <a:pt x="536" y="408"/>
                </a:lnTo>
                <a:lnTo>
                  <a:pt x="542" y="398"/>
                </a:lnTo>
                <a:lnTo>
                  <a:pt x="552" y="390"/>
                </a:lnTo>
                <a:lnTo>
                  <a:pt x="560" y="384"/>
                </a:lnTo>
                <a:lnTo>
                  <a:pt x="572" y="378"/>
                </a:lnTo>
                <a:lnTo>
                  <a:pt x="584" y="376"/>
                </a:lnTo>
                <a:lnTo>
                  <a:pt x="584" y="376"/>
                </a:lnTo>
                <a:lnTo>
                  <a:pt x="588" y="356"/>
                </a:lnTo>
                <a:lnTo>
                  <a:pt x="594" y="340"/>
                </a:lnTo>
                <a:lnTo>
                  <a:pt x="604" y="324"/>
                </a:lnTo>
                <a:lnTo>
                  <a:pt x="616" y="310"/>
                </a:lnTo>
                <a:lnTo>
                  <a:pt x="632" y="298"/>
                </a:lnTo>
                <a:lnTo>
                  <a:pt x="648" y="290"/>
                </a:lnTo>
                <a:lnTo>
                  <a:pt x="668" y="284"/>
                </a:lnTo>
                <a:lnTo>
                  <a:pt x="686" y="282"/>
                </a:lnTo>
                <a:lnTo>
                  <a:pt x="686" y="282"/>
                </a:lnTo>
                <a:close/>
              </a:path>
            </a:pathLst>
          </a:custGeom>
          <a:solidFill>
            <a:sysClr val="window" lastClr="FFFFFF"/>
          </a:solidFill>
          <a:ln w="28575">
            <a:solidFill>
              <a:schemeClr val="tx2">
                <a:lumMod val="75000"/>
              </a:schemeClr>
            </a:solidFill>
            <a:round/>
            <a:headEnd/>
            <a:tailEnd/>
          </a:ln>
        </p:spPr>
        <p:txBody>
          <a:bodyPr vert="horz" wrap="square" lIns="91380" tIns="45689" rIns="91380" bIns="4568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zh-CN" altLang="en-US" sz="900" ker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itchFamily="34" charset="0"/>
            </a:endParaRPr>
          </a:p>
        </p:txBody>
      </p:sp>
      <p:sp>
        <p:nvSpPr>
          <p:cNvPr id="163" name="TextBox 126"/>
          <p:cNvSpPr txBox="1"/>
          <p:nvPr/>
        </p:nvSpPr>
        <p:spPr>
          <a:xfrm>
            <a:off x="582417" y="4344114"/>
            <a:ext cx="1408997" cy="369300"/>
          </a:xfrm>
          <a:prstGeom prst="rect">
            <a:avLst/>
          </a:prstGeom>
          <a:noFill/>
        </p:spPr>
        <p:txBody>
          <a:bodyPr wrap="square" lIns="91409" tIns="45704" rIns="91409" bIns="45704" rtlCol="0">
            <a:spAutoFit/>
          </a:bodyPr>
          <a:lstStyle/>
          <a:p>
            <a:pPr algn="ctr"/>
            <a:r>
              <a:rPr lang="en-US" altLang="zh-CN" sz="900" b="1" dirty="0">
                <a:solidFill>
                  <a:srgbClr val="27579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rPr>
              <a:t>Service Based Architecture</a:t>
            </a:r>
          </a:p>
        </p:txBody>
      </p:sp>
      <p:sp>
        <p:nvSpPr>
          <p:cNvPr id="172" name="圆角矩形 104"/>
          <p:cNvSpPr/>
          <p:nvPr/>
        </p:nvSpPr>
        <p:spPr>
          <a:xfrm>
            <a:off x="768142" y="3975491"/>
            <a:ext cx="1001025" cy="669457"/>
          </a:xfrm>
          <a:prstGeom prst="roundRect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76200" dist="635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at" dir="t"/>
          </a:scene3d>
        </p:spPr>
        <p:txBody>
          <a:bodyPr lIns="91407" tIns="45703" rIns="91407" bIns="45703" anchor="ctr" anchorCtr="0"/>
          <a:lstStyle/>
          <a:p>
            <a:pPr algn="ctr">
              <a:defRPr/>
            </a:pPr>
            <a:endParaRPr lang="zh-CN" altLang="en-US" sz="5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itchFamily="34" charset="0"/>
            </a:endParaRPr>
          </a:p>
        </p:txBody>
      </p:sp>
      <p:grpSp>
        <p:nvGrpSpPr>
          <p:cNvPr id="173" name="组合 134"/>
          <p:cNvGrpSpPr/>
          <p:nvPr/>
        </p:nvGrpSpPr>
        <p:grpSpPr>
          <a:xfrm>
            <a:off x="939563" y="4059525"/>
            <a:ext cx="694702" cy="314888"/>
            <a:chOff x="2757187" y="587376"/>
            <a:chExt cx="660607" cy="610095"/>
          </a:xfrm>
          <a:solidFill>
            <a:sysClr val="window" lastClr="FFFFFF"/>
          </a:solidFill>
        </p:grpSpPr>
        <p:sp>
          <p:nvSpPr>
            <p:cNvPr id="207" name="Freeform 800"/>
            <p:cNvSpPr>
              <a:spLocks noEditPoints="1"/>
            </p:cNvSpPr>
            <p:nvPr/>
          </p:nvSpPr>
          <p:spPr bwMode="auto">
            <a:xfrm>
              <a:off x="2922589" y="587376"/>
              <a:ext cx="333375" cy="334963"/>
            </a:xfrm>
            <a:custGeom>
              <a:avLst/>
              <a:gdLst>
                <a:gd name="T0" fmla="*/ 105 w 210"/>
                <a:gd name="T1" fmla="*/ 0 h 211"/>
                <a:gd name="T2" fmla="*/ 0 w 210"/>
                <a:gd name="T3" fmla="*/ 30 h 211"/>
                <a:gd name="T4" fmla="*/ 0 w 210"/>
                <a:gd name="T5" fmla="*/ 30 h 211"/>
                <a:gd name="T6" fmla="*/ 0 w 210"/>
                <a:gd name="T7" fmla="*/ 182 h 211"/>
                <a:gd name="T8" fmla="*/ 105 w 210"/>
                <a:gd name="T9" fmla="*/ 211 h 211"/>
                <a:gd name="T10" fmla="*/ 210 w 210"/>
                <a:gd name="T11" fmla="*/ 182 h 211"/>
                <a:gd name="T12" fmla="*/ 210 w 210"/>
                <a:gd name="T13" fmla="*/ 30 h 211"/>
                <a:gd name="T14" fmla="*/ 105 w 210"/>
                <a:gd name="T15" fmla="*/ 0 h 211"/>
                <a:gd name="T16" fmla="*/ 96 w 210"/>
                <a:gd name="T17" fmla="*/ 190 h 211"/>
                <a:gd name="T18" fmla="*/ 17 w 210"/>
                <a:gd name="T19" fmla="*/ 168 h 211"/>
                <a:gd name="T20" fmla="*/ 17 w 210"/>
                <a:gd name="T21" fmla="*/ 55 h 211"/>
                <a:gd name="T22" fmla="*/ 96 w 210"/>
                <a:gd name="T23" fmla="*/ 77 h 211"/>
                <a:gd name="T24" fmla="*/ 96 w 210"/>
                <a:gd name="T25" fmla="*/ 190 h 211"/>
                <a:gd name="T26" fmla="*/ 105 w 210"/>
                <a:gd name="T27" fmla="*/ 62 h 211"/>
                <a:gd name="T28" fmla="*/ 28 w 210"/>
                <a:gd name="T29" fmla="*/ 40 h 211"/>
                <a:gd name="T30" fmla="*/ 105 w 210"/>
                <a:gd name="T31" fmla="*/ 19 h 211"/>
                <a:gd name="T32" fmla="*/ 182 w 210"/>
                <a:gd name="T33" fmla="*/ 40 h 211"/>
                <a:gd name="T34" fmla="*/ 105 w 210"/>
                <a:gd name="T35" fmla="*/ 62 h 211"/>
                <a:gd name="T36" fmla="*/ 193 w 210"/>
                <a:gd name="T37" fmla="*/ 168 h 211"/>
                <a:gd name="T38" fmla="*/ 114 w 210"/>
                <a:gd name="T39" fmla="*/ 190 h 211"/>
                <a:gd name="T40" fmla="*/ 114 w 210"/>
                <a:gd name="T41" fmla="*/ 77 h 211"/>
                <a:gd name="T42" fmla="*/ 193 w 210"/>
                <a:gd name="T43" fmla="*/ 55 h 211"/>
                <a:gd name="T44" fmla="*/ 193 w 210"/>
                <a:gd name="T45" fmla="*/ 168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0" h="211">
                  <a:moveTo>
                    <a:pt x="105" y="0"/>
                  </a:moveTo>
                  <a:lnTo>
                    <a:pt x="0" y="30"/>
                  </a:lnTo>
                  <a:lnTo>
                    <a:pt x="0" y="30"/>
                  </a:lnTo>
                  <a:lnTo>
                    <a:pt x="0" y="182"/>
                  </a:lnTo>
                  <a:lnTo>
                    <a:pt x="105" y="211"/>
                  </a:lnTo>
                  <a:lnTo>
                    <a:pt x="210" y="182"/>
                  </a:lnTo>
                  <a:lnTo>
                    <a:pt x="210" y="30"/>
                  </a:lnTo>
                  <a:lnTo>
                    <a:pt x="105" y="0"/>
                  </a:lnTo>
                  <a:close/>
                  <a:moveTo>
                    <a:pt x="96" y="190"/>
                  </a:moveTo>
                  <a:lnTo>
                    <a:pt x="17" y="168"/>
                  </a:lnTo>
                  <a:lnTo>
                    <a:pt x="17" y="55"/>
                  </a:lnTo>
                  <a:lnTo>
                    <a:pt x="96" y="77"/>
                  </a:lnTo>
                  <a:lnTo>
                    <a:pt x="96" y="190"/>
                  </a:lnTo>
                  <a:close/>
                  <a:moveTo>
                    <a:pt x="105" y="62"/>
                  </a:moveTo>
                  <a:lnTo>
                    <a:pt x="28" y="40"/>
                  </a:lnTo>
                  <a:lnTo>
                    <a:pt x="105" y="19"/>
                  </a:lnTo>
                  <a:lnTo>
                    <a:pt x="182" y="40"/>
                  </a:lnTo>
                  <a:lnTo>
                    <a:pt x="105" y="62"/>
                  </a:lnTo>
                  <a:close/>
                  <a:moveTo>
                    <a:pt x="193" y="168"/>
                  </a:moveTo>
                  <a:lnTo>
                    <a:pt x="114" y="190"/>
                  </a:lnTo>
                  <a:lnTo>
                    <a:pt x="114" y="77"/>
                  </a:lnTo>
                  <a:lnTo>
                    <a:pt x="193" y="55"/>
                  </a:lnTo>
                  <a:lnTo>
                    <a:pt x="193" y="168"/>
                  </a:lnTo>
                  <a:close/>
                </a:path>
              </a:pathLst>
            </a:custGeom>
            <a:grpFill/>
            <a:ln w="12700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21916" tIns="60958" rIns="121916" bIns="60958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endParaRPr>
            </a:p>
          </p:txBody>
        </p:sp>
        <p:sp>
          <p:nvSpPr>
            <p:cNvPr id="208" name="Freeform 800"/>
            <p:cNvSpPr>
              <a:spLocks noEditPoints="1"/>
            </p:cNvSpPr>
            <p:nvPr/>
          </p:nvSpPr>
          <p:spPr bwMode="auto">
            <a:xfrm>
              <a:off x="2757187" y="862508"/>
              <a:ext cx="333375" cy="334963"/>
            </a:xfrm>
            <a:custGeom>
              <a:avLst/>
              <a:gdLst>
                <a:gd name="T0" fmla="*/ 105 w 210"/>
                <a:gd name="T1" fmla="*/ 0 h 211"/>
                <a:gd name="T2" fmla="*/ 0 w 210"/>
                <a:gd name="T3" fmla="*/ 30 h 211"/>
                <a:gd name="T4" fmla="*/ 0 w 210"/>
                <a:gd name="T5" fmla="*/ 30 h 211"/>
                <a:gd name="T6" fmla="*/ 0 w 210"/>
                <a:gd name="T7" fmla="*/ 182 h 211"/>
                <a:gd name="T8" fmla="*/ 105 w 210"/>
                <a:gd name="T9" fmla="*/ 211 h 211"/>
                <a:gd name="T10" fmla="*/ 210 w 210"/>
                <a:gd name="T11" fmla="*/ 182 h 211"/>
                <a:gd name="T12" fmla="*/ 210 w 210"/>
                <a:gd name="T13" fmla="*/ 30 h 211"/>
                <a:gd name="T14" fmla="*/ 105 w 210"/>
                <a:gd name="T15" fmla="*/ 0 h 211"/>
                <a:gd name="T16" fmla="*/ 96 w 210"/>
                <a:gd name="T17" fmla="*/ 190 h 211"/>
                <a:gd name="T18" fmla="*/ 17 w 210"/>
                <a:gd name="T19" fmla="*/ 168 h 211"/>
                <a:gd name="T20" fmla="*/ 17 w 210"/>
                <a:gd name="T21" fmla="*/ 55 h 211"/>
                <a:gd name="T22" fmla="*/ 96 w 210"/>
                <a:gd name="T23" fmla="*/ 77 h 211"/>
                <a:gd name="T24" fmla="*/ 96 w 210"/>
                <a:gd name="T25" fmla="*/ 190 h 211"/>
                <a:gd name="T26" fmla="*/ 105 w 210"/>
                <a:gd name="T27" fmla="*/ 62 h 211"/>
                <a:gd name="T28" fmla="*/ 28 w 210"/>
                <a:gd name="T29" fmla="*/ 40 h 211"/>
                <a:gd name="T30" fmla="*/ 105 w 210"/>
                <a:gd name="T31" fmla="*/ 19 h 211"/>
                <a:gd name="T32" fmla="*/ 182 w 210"/>
                <a:gd name="T33" fmla="*/ 40 h 211"/>
                <a:gd name="T34" fmla="*/ 105 w 210"/>
                <a:gd name="T35" fmla="*/ 62 h 211"/>
                <a:gd name="T36" fmla="*/ 193 w 210"/>
                <a:gd name="T37" fmla="*/ 168 h 211"/>
                <a:gd name="T38" fmla="*/ 114 w 210"/>
                <a:gd name="T39" fmla="*/ 190 h 211"/>
                <a:gd name="T40" fmla="*/ 114 w 210"/>
                <a:gd name="T41" fmla="*/ 77 h 211"/>
                <a:gd name="T42" fmla="*/ 193 w 210"/>
                <a:gd name="T43" fmla="*/ 55 h 211"/>
                <a:gd name="T44" fmla="*/ 193 w 210"/>
                <a:gd name="T45" fmla="*/ 168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0" h="211">
                  <a:moveTo>
                    <a:pt x="105" y="0"/>
                  </a:moveTo>
                  <a:lnTo>
                    <a:pt x="0" y="30"/>
                  </a:lnTo>
                  <a:lnTo>
                    <a:pt x="0" y="30"/>
                  </a:lnTo>
                  <a:lnTo>
                    <a:pt x="0" y="182"/>
                  </a:lnTo>
                  <a:lnTo>
                    <a:pt x="105" y="211"/>
                  </a:lnTo>
                  <a:lnTo>
                    <a:pt x="210" y="182"/>
                  </a:lnTo>
                  <a:lnTo>
                    <a:pt x="210" y="30"/>
                  </a:lnTo>
                  <a:lnTo>
                    <a:pt x="105" y="0"/>
                  </a:lnTo>
                  <a:close/>
                  <a:moveTo>
                    <a:pt x="96" y="190"/>
                  </a:moveTo>
                  <a:lnTo>
                    <a:pt x="17" y="168"/>
                  </a:lnTo>
                  <a:lnTo>
                    <a:pt x="17" y="55"/>
                  </a:lnTo>
                  <a:lnTo>
                    <a:pt x="96" y="77"/>
                  </a:lnTo>
                  <a:lnTo>
                    <a:pt x="96" y="190"/>
                  </a:lnTo>
                  <a:close/>
                  <a:moveTo>
                    <a:pt x="105" y="62"/>
                  </a:moveTo>
                  <a:lnTo>
                    <a:pt x="28" y="40"/>
                  </a:lnTo>
                  <a:lnTo>
                    <a:pt x="105" y="19"/>
                  </a:lnTo>
                  <a:lnTo>
                    <a:pt x="182" y="40"/>
                  </a:lnTo>
                  <a:lnTo>
                    <a:pt x="105" y="62"/>
                  </a:lnTo>
                  <a:close/>
                  <a:moveTo>
                    <a:pt x="193" y="168"/>
                  </a:moveTo>
                  <a:lnTo>
                    <a:pt x="114" y="190"/>
                  </a:lnTo>
                  <a:lnTo>
                    <a:pt x="114" y="77"/>
                  </a:lnTo>
                  <a:lnTo>
                    <a:pt x="193" y="55"/>
                  </a:lnTo>
                  <a:lnTo>
                    <a:pt x="193" y="168"/>
                  </a:lnTo>
                  <a:close/>
                </a:path>
              </a:pathLst>
            </a:custGeom>
            <a:grpFill/>
            <a:ln w="12700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21916" tIns="60958" rIns="121916" bIns="60958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endParaRPr>
            </a:p>
          </p:txBody>
        </p:sp>
        <p:sp>
          <p:nvSpPr>
            <p:cNvPr id="209" name="Freeform 800"/>
            <p:cNvSpPr>
              <a:spLocks noEditPoints="1"/>
            </p:cNvSpPr>
            <p:nvPr/>
          </p:nvSpPr>
          <p:spPr bwMode="auto">
            <a:xfrm>
              <a:off x="3084419" y="862508"/>
              <a:ext cx="333375" cy="334963"/>
            </a:xfrm>
            <a:custGeom>
              <a:avLst/>
              <a:gdLst>
                <a:gd name="T0" fmla="*/ 105 w 210"/>
                <a:gd name="T1" fmla="*/ 0 h 211"/>
                <a:gd name="T2" fmla="*/ 0 w 210"/>
                <a:gd name="T3" fmla="*/ 30 h 211"/>
                <a:gd name="T4" fmla="*/ 0 w 210"/>
                <a:gd name="T5" fmla="*/ 30 h 211"/>
                <a:gd name="T6" fmla="*/ 0 w 210"/>
                <a:gd name="T7" fmla="*/ 182 h 211"/>
                <a:gd name="T8" fmla="*/ 105 w 210"/>
                <a:gd name="T9" fmla="*/ 211 h 211"/>
                <a:gd name="T10" fmla="*/ 210 w 210"/>
                <a:gd name="T11" fmla="*/ 182 h 211"/>
                <a:gd name="T12" fmla="*/ 210 w 210"/>
                <a:gd name="T13" fmla="*/ 30 h 211"/>
                <a:gd name="T14" fmla="*/ 105 w 210"/>
                <a:gd name="T15" fmla="*/ 0 h 211"/>
                <a:gd name="T16" fmla="*/ 96 w 210"/>
                <a:gd name="T17" fmla="*/ 190 h 211"/>
                <a:gd name="T18" fmla="*/ 17 w 210"/>
                <a:gd name="T19" fmla="*/ 168 h 211"/>
                <a:gd name="T20" fmla="*/ 17 w 210"/>
                <a:gd name="T21" fmla="*/ 55 h 211"/>
                <a:gd name="T22" fmla="*/ 96 w 210"/>
                <a:gd name="T23" fmla="*/ 77 h 211"/>
                <a:gd name="T24" fmla="*/ 96 w 210"/>
                <a:gd name="T25" fmla="*/ 190 h 211"/>
                <a:gd name="T26" fmla="*/ 105 w 210"/>
                <a:gd name="T27" fmla="*/ 62 h 211"/>
                <a:gd name="T28" fmla="*/ 28 w 210"/>
                <a:gd name="T29" fmla="*/ 40 h 211"/>
                <a:gd name="T30" fmla="*/ 105 w 210"/>
                <a:gd name="T31" fmla="*/ 19 h 211"/>
                <a:gd name="T32" fmla="*/ 182 w 210"/>
                <a:gd name="T33" fmla="*/ 40 h 211"/>
                <a:gd name="T34" fmla="*/ 105 w 210"/>
                <a:gd name="T35" fmla="*/ 62 h 211"/>
                <a:gd name="T36" fmla="*/ 193 w 210"/>
                <a:gd name="T37" fmla="*/ 168 h 211"/>
                <a:gd name="T38" fmla="*/ 114 w 210"/>
                <a:gd name="T39" fmla="*/ 190 h 211"/>
                <a:gd name="T40" fmla="*/ 114 w 210"/>
                <a:gd name="T41" fmla="*/ 77 h 211"/>
                <a:gd name="T42" fmla="*/ 193 w 210"/>
                <a:gd name="T43" fmla="*/ 55 h 211"/>
                <a:gd name="T44" fmla="*/ 193 w 210"/>
                <a:gd name="T45" fmla="*/ 168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0" h="211">
                  <a:moveTo>
                    <a:pt x="105" y="0"/>
                  </a:moveTo>
                  <a:lnTo>
                    <a:pt x="0" y="30"/>
                  </a:lnTo>
                  <a:lnTo>
                    <a:pt x="0" y="30"/>
                  </a:lnTo>
                  <a:lnTo>
                    <a:pt x="0" y="182"/>
                  </a:lnTo>
                  <a:lnTo>
                    <a:pt x="105" y="211"/>
                  </a:lnTo>
                  <a:lnTo>
                    <a:pt x="210" y="182"/>
                  </a:lnTo>
                  <a:lnTo>
                    <a:pt x="210" y="30"/>
                  </a:lnTo>
                  <a:lnTo>
                    <a:pt x="105" y="0"/>
                  </a:lnTo>
                  <a:close/>
                  <a:moveTo>
                    <a:pt x="96" y="190"/>
                  </a:moveTo>
                  <a:lnTo>
                    <a:pt x="17" y="168"/>
                  </a:lnTo>
                  <a:lnTo>
                    <a:pt x="17" y="55"/>
                  </a:lnTo>
                  <a:lnTo>
                    <a:pt x="96" y="77"/>
                  </a:lnTo>
                  <a:lnTo>
                    <a:pt x="96" y="190"/>
                  </a:lnTo>
                  <a:close/>
                  <a:moveTo>
                    <a:pt x="105" y="62"/>
                  </a:moveTo>
                  <a:lnTo>
                    <a:pt x="28" y="40"/>
                  </a:lnTo>
                  <a:lnTo>
                    <a:pt x="105" y="19"/>
                  </a:lnTo>
                  <a:lnTo>
                    <a:pt x="182" y="40"/>
                  </a:lnTo>
                  <a:lnTo>
                    <a:pt x="105" y="62"/>
                  </a:lnTo>
                  <a:close/>
                  <a:moveTo>
                    <a:pt x="193" y="168"/>
                  </a:moveTo>
                  <a:lnTo>
                    <a:pt x="114" y="190"/>
                  </a:lnTo>
                  <a:lnTo>
                    <a:pt x="114" y="77"/>
                  </a:lnTo>
                  <a:lnTo>
                    <a:pt x="193" y="55"/>
                  </a:lnTo>
                  <a:lnTo>
                    <a:pt x="193" y="168"/>
                  </a:lnTo>
                  <a:close/>
                </a:path>
              </a:pathLst>
            </a:custGeom>
            <a:grpFill/>
            <a:ln w="12700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21916" tIns="60958" rIns="121916" bIns="60958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endParaRPr>
            </a:p>
          </p:txBody>
        </p:sp>
      </p:grpSp>
      <p:sp>
        <p:nvSpPr>
          <p:cNvPr id="174" name="圆角矩形 116"/>
          <p:cNvSpPr/>
          <p:nvPr/>
        </p:nvSpPr>
        <p:spPr>
          <a:xfrm>
            <a:off x="3771550" y="3975491"/>
            <a:ext cx="1001025" cy="669457"/>
          </a:xfrm>
          <a:prstGeom prst="roundRect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76200" dist="635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at" dir="t"/>
          </a:scene3d>
        </p:spPr>
        <p:txBody>
          <a:bodyPr lIns="91407" tIns="45703" rIns="91407" bIns="45703" anchor="ctr" anchorCtr="0"/>
          <a:lstStyle/>
          <a:p>
            <a:pPr algn="ctr">
              <a:defRPr/>
            </a:pPr>
            <a:endParaRPr lang="zh-CN" altLang="en-US" sz="500" kern="0" dirty="0">
              <a:latin typeface="微软雅黑" panose="020B0503020204020204" pitchFamily="34" charset="-122"/>
              <a:ea typeface="微软雅黑" panose="020B0503020204020204" pitchFamily="34" charset="-122"/>
              <a:cs typeface="Calibri" pitchFamily="34" charset="0"/>
            </a:endParaRPr>
          </a:p>
        </p:txBody>
      </p:sp>
      <p:sp>
        <p:nvSpPr>
          <p:cNvPr id="175" name="TextBox 126"/>
          <p:cNvSpPr txBox="1"/>
          <p:nvPr/>
        </p:nvSpPr>
        <p:spPr>
          <a:xfrm>
            <a:off x="3632111" y="4413364"/>
            <a:ext cx="1337286" cy="230800"/>
          </a:xfrm>
          <a:prstGeom prst="rect">
            <a:avLst/>
          </a:prstGeom>
          <a:noFill/>
        </p:spPr>
        <p:txBody>
          <a:bodyPr wrap="square" lIns="91409" tIns="45704" rIns="91409" bIns="45704" rtlCol="0">
            <a:spAutoFit/>
          </a:bodyPr>
          <a:lstStyle/>
          <a:p>
            <a:pPr algn="ctr"/>
            <a:r>
              <a:rPr lang="en-US" sz="900" b="1" dirty="0">
                <a:solidFill>
                  <a:srgbClr val="27579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rPr>
              <a:t>Open &amp; Exposure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34D58EB-3A22-4E44-B7D4-4C4161853BF5}"/>
              </a:ext>
            </a:extLst>
          </p:cNvPr>
          <p:cNvGrpSpPr/>
          <p:nvPr/>
        </p:nvGrpSpPr>
        <p:grpSpPr>
          <a:xfrm>
            <a:off x="3984115" y="4022494"/>
            <a:ext cx="574016" cy="388951"/>
            <a:chOff x="4140870" y="4205383"/>
            <a:chExt cx="574016" cy="388951"/>
          </a:xfrm>
        </p:grpSpPr>
        <p:grpSp>
          <p:nvGrpSpPr>
            <p:cNvPr id="176" name="组合 245"/>
            <p:cNvGrpSpPr/>
            <p:nvPr/>
          </p:nvGrpSpPr>
          <p:grpSpPr>
            <a:xfrm>
              <a:off x="4140870" y="4205383"/>
              <a:ext cx="216000" cy="144000"/>
              <a:chOff x="15730538" y="3268663"/>
              <a:chExt cx="765175" cy="1123950"/>
            </a:xfrm>
            <a:solidFill>
              <a:sysClr val="window" lastClr="FFFFFF"/>
            </a:solidFill>
          </p:grpSpPr>
          <p:sp>
            <p:nvSpPr>
              <p:cNvPr id="202" name="Freeform 57"/>
              <p:cNvSpPr>
                <a:spLocks/>
              </p:cNvSpPr>
              <p:nvPr/>
            </p:nvSpPr>
            <p:spPr bwMode="auto">
              <a:xfrm>
                <a:off x="15786100" y="3268663"/>
                <a:ext cx="252413" cy="261938"/>
              </a:xfrm>
              <a:custGeom>
                <a:avLst/>
                <a:gdLst/>
                <a:ahLst/>
                <a:cxnLst>
                  <a:cxn ang="0">
                    <a:pos x="74" y="105"/>
                  </a:cxn>
                  <a:cxn ang="0">
                    <a:pos x="42" y="152"/>
                  </a:cxn>
                  <a:cxn ang="0">
                    <a:pos x="19" y="202"/>
                  </a:cxn>
                  <a:cxn ang="0">
                    <a:pos x="4" y="256"/>
                  </a:cxn>
                  <a:cxn ang="0">
                    <a:pos x="0" y="312"/>
                  </a:cxn>
                  <a:cxn ang="0">
                    <a:pos x="2" y="319"/>
                  </a:cxn>
                  <a:cxn ang="0">
                    <a:pos x="10" y="327"/>
                  </a:cxn>
                  <a:cxn ang="0">
                    <a:pos x="57" y="327"/>
                  </a:cxn>
                  <a:cxn ang="0">
                    <a:pos x="64" y="326"/>
                  </a:cxn>
                  <a:cxn ang="0">
                    <a:pos x="69" y="322"/>
                  </a:cxn>
                  <a:cxn ang="0">
                    <a:pos x="73" y="312"/>
                  </a:cxn>
                  <a:cxn ang="0">
                    <a:pos x="74" y="290"/>
                  </a:cxn>
                  <a:cxn ang="0">
                    <a:pos x="81" y="248"/>
                  </a:cxn>
                  <a:cxn ang="0">
                    <a:pos x="95" y="208"/>
                  </a:cxn>
                  <a:cxn ang="0">
                    <a:pos x="117" y="170"/>
                  </a:cxn>
                  <a:cxn ang="0">
                    <a:pos x="130" y="154"/>
                  </a:cxn>
                  <a:cxn ang="0">
                    <a:pos x="140" y="143"/>
                  </a:cxn>
                  <a:cxn ang="0">
                    <a:pos x="174" y="113"/>
                  </a:cxn>
                  <a:cxn ang="0">
                    <a:pos x="214" y="91"/>
                  </a:cxn>
                  <a:cxn ang="0">
                    <a:pos x="258" y="78"/>
                  </a:cxn>
                  <a:cxn ang="0">
                    <a:pos x="304" y="73"/>
                  </a:cxn>
                  <a:cxn ang="0">
                    <a:pos x="311" y="73"/>
                  </a:cxn>
                  <a:cxn ang="0">
                    <a:pos x="316" y="68"/>
                  </a:cxn>
                  <a:cxn ang="0">
                    <a:pos x="319" y="57"/>
                  </a:cxn>
                  <a:cxn ang="0">
                    <a:pos x="319" y="17"/>
                  </a:cxn>
                  <a:cxn ang="0">
                    <a:pos x="314" y="5"/>
                  </a:cxn>
                  <a:cxn ang="0">
                    <a:pos x="309" y="2"/>
                  </a:cxn>
                  <a:cxn ang="0">
                    <a:pos x="304" y="0"/>
                  </a:cxn>
                  <a:cxn ang="0">
                    <a:pos x="243" y="7"/>
                  </a:cxn>
                  <a:cxn ang="0">
                    <a:pos x="186" y="25"/>
                  </a:cxn>
                  <a:cxn ang="0">
                    <a:pos x="133" y="54"/>
                  </a:cxn>
                  <a:cxn ang="0">
                    <a:pos x="88" y="91"/>
                  </a:cxn>
                  <a:cxn ang="0">
                    <a:pos x="74" y="105"/>
                  </a:cxn>
                </a:cxnLst>
                <a:rect l="0" t="0" r="r" b="b"/>
                <a:pathLst>
                  <a:path w="319" h="329">
                    <a:moveTo>
                      <a:pt x="74" y="105"/>
                    </a:moveTo>
                    <a:lnTo>
                      <a:pt x="74" y="105"/>
                    </a:lnTo>
                    <a:lnTo>
                      <a:pt x="57" y="128"/>
                    </a:lnTo>
                    <a:lnTo>
                      <a:pt x="42" y="152"/>
                    </a:lnTo>
                    <a:lnTo>
                      <a:pt x="29" y="175"/>
                    </a:lnTo>
                    <a:lnTo>
                      <a:pt x="19" y="202"/>
                    </a:lnTo>
                    <a:lnTo>
                      <a:pt x="10" y="229"/>
                    </a:lnTo>
                    <a:lnTo>
                      <a:pt x="4" y="256"/>
                    </a:lnTo>
                    <a:lnTo>
                      <a:pt x="2" y="285"/>
                    </a:lnTo>
                    <a:lnTo>
                      <a:pt x="0" y="312"/>
                    </a:lnTo>
                    <a:lnTo>
                      <a:pt x="0" y="312"/>
                    </a:lnTo>
                    <a:lnTo>
                      <a:pt x="2" y="319"/>
                    </a:lnTo>
                    <a:lnTo>
                      <a:pt x="5" y="324"/>
                    </a:lnTo>
                    <a:lnTo>
                      <a:pt x="10" y="327"/>
                    </a:lnTo>
                    <a:lnTo>
                      <a:pt x="17" y="329"/>
                    </a:lnTo>
                    <a:lnTo>
                      <a:pt x="57" y="327"/>
                    </a:lnTo>
                    <a:lnTo>
                      <a:pt x="57" y="327"/>
                    </a:lnTo>
                    <a:lnTo>
                      <a:pt x="64" y="326"/>
                    </a:lnTo>
                    <a:lnTo>
                      <a:pt x="69" y="322"/>
                    </a:lnTo>
                    <a:lnTo>
                      <a:pt x="69" y="322"/>
                    </a:lnTo>
                    <a:lnTo>
                      <a:pt x="73" y="317"/>
                    </a:lnTo>
                    <a:lnTo>
                      <a:pt x="73" y="312"/>
                    </a:lnTo>
                    <a:lnTo>
                      <a:pt x="73" y="312"/>
                    </a:lnTo>
                    <a:lnTo>
                      <a:pt x="74" y="290"/>
                    </a:lnTo>
                    <a:lnTo>
                      <a:pt x="76" y="268"/>
                    </a:lnTo>
                    <a:lnTo>
                      <a:pt x="81" y="248"/>
                    </a:lnTo>
                    <a:lnTo>
                      <a:pt x="86" y="226"/>
                    </a:lnTo>
                    <a:lnTo>
                      <a:pt x="95" y="208"/>
                    </a:lnTo>
                    <a:lnTo>
                      <a:pt x="105" y="189"/>
                    </a:lnTo>
                    <a:lnTo>
                      <a:pt x="117" y="170"/>
                    </a:lnTo>
                    <a:lnTo>
                      <a:pt x="130" y="154"/>
                    </a:lnTo>
                    <a:lnTo>
                      <a:pt x="130" y="154"/>
                    </a:lnTo>
                    <a:lnTo>
                      <a:pt x="140" y="143"/>
                    </a:lnTo>
                    <a:lnTo>
                      <a:pt x="140" y="143"/>
                    </a:lnTo>
                    <a:lnTo>
                      <a:pt x="157" y="127"/>
                    </a:lnTo>
                    <a:lnTo>
                      <a:pt x="174" y="113"/>
                    </a:lnTo>
                    <a:lnTo>
                      <a:pt x="194" y="101"/>
                    </a:lnTo>
                    <a:lnTo>
                      <a:pt x="214" y="91"/>
                    </a:lnTo>
                    <a:lnTo>
                      <a:pt x="236" y="84"/>
                    </a:lnTo>
                    <a:lnTo>
                      <a:pt x="258" y="78"/>
                    </a:lnTo>
                    <a:lnTo>
                      <a:pt x="280" y="74"/>
                    </a:lnTo>
                    <a:lnTo>
                      <a:pt x="304" y="73"/>
                    </a:lnTo>
                    <a:lnTo>
                      <a:pt x="304" y="73"/>
                    </a:lnTo>
                    <a:lnTo>
                      <a:pt x="311" y="73"/>
                    </a:lnTo>
                    <a:lnTo>
                      <a:pt x="316" y="68"/>
                    </a:lnTo>
                    <a:lnTo>
                      <a:pt x="316" y="68"/>
                    </a:lnTo>
                    <a:lnTo>
                      <a:pt x="317" y="62"/>
                    </a:lnTo>
                    <a:lnTo>
                      <a:pt x="319" y="57"/>
                    </a:lnTo>
                    <a:lnTo>
                      <a:pt x="319" y="17"/>
                    </a:lnTo>
                    <a:lnTo>
                      <a:pt x="319" y="17"/>
                    </a:lnTo>
                    <a:lnTo>
                      <a:pt x="317" y="10"/>
                    </a:lnTo>
                    <a:lnTo>
                      <a:pt x="314" y="5"/>
                    </a:lnTo>
                    <a:lnTo>
                      <a:pt x="314" y="5"/>
                    </a:lnTo>
                    <a:lnTo>
                      <a:pt x="309" y="2"/>
                    </a:lnTo>
                    <a:lnTo>
                      <a:pt x="304" y="0"/>
                    </a:lnTo>
                    <a:lnTo>
                      <a:pt x="304" y="0"/>
                    </a:lnTo>
                    <a:lnTo>
                      <a:pt x="273" y="2"/>
                    </a:lnTo>
                    <a:lnTo>
                      <a:pt x="243" y="7"/>
                    </a:lnTo>
                    <a:lnTo>
                      <a:pt x="214" y="15"/>
                    </a:lnTo>
                    <a:lnTo>
                      <a:pt x="186" y="25"/>
                    </a:lnTo>
                    <a:lnTo>
                      <a:pt x="159" y="37"/>
                    </a:lnTo>
                    <a:lnTo>
                      <a:pt x="133" y="54"/>
                    </a:lnTo>
                    <a:lnTo>
                      <a:pt x="110" y="71"/>
                    </a:lnTo>
                    <a:lnTo>
                      <a:pt x="88" y="91"/>
                    </a:lnTo>
                    <a:lnTo>
                      <a:pt x="88" y="91"/>
                    </a:lnTo>
                    <a:lnTo>
                      <a:pt x="74" y="105"/>
                    </a:lnTo>
                    <a:lnTo>
                      <a:pt x="74" y="105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203" name="Freeform 58"/>
              <p:cNvSpPr>
                <a:spLocks/>
              </p:cNvSpPr>
              <p:nvPr/>
            </p:nvSpPr>
            <p:spPr bwMode="auto">
              <a:xfrm>
                <a:off x="15886113" y="3368675"/>
                <a:ext cx="144463" cy="150813"/>
              </a:xfrm>
              <a:custGeom>
                <a:avLst/>
                <a:gdLst/>
                <a:ahLst/>
                <a:cxnLst>
                  <a:cxn ang="0">
                    <a:pos x="47" y="50"/>
                  </a:cxn>
                  <a:cxn ang="0">
                    <a:pos x="47" y="50"/>
                  </a:cxn>
                  <a:cxn ang="0">
                    <a:pos x="40" y="57"/>
                  </a:cxn>
                  <a:cxn ang="0">
                    <a:pos x="40" y="57"/>
                  </a:cxn>
                  <a:cxn ang="0">
                    <a:pos x="30" y="69"/>
                  </a:cxn>
                  <a:cxn ang="0">
                    <a:pos x="22" y="82"/>
                  </a:cxn>
                  <a:cxn ang="0">
                    <a:pos x="15" y="96"/>
                  </a:cxn>
                  <a:cxn ang="0">
                    <a:pos x="8" y="111"/>
                  </a:cxn>
                  <a:cxn ang="0">
                    <a:pos x="5" y="126"/>
                  </a:cxn>
                  <a:cxn ang="0">
                    <a:pos x="1" y="141"/>
                  </a:cxn>
                  <a:cxn ang="0">
                    <a:pos x="0" y="156"/>
                  </a:cxn>
                  <a:cxn ang="0">
                    <a:pos x="0" y="173"/>
                  </a:cxn>
                  <a:cxn ang="0">
                    <a:pos x="0" y="173"/>
                  </a:cxn>
                  <a:cxn ang="0">
                    <a:pos x="0" y="178"/>
                  </a:cxn>
                  <a:cxn ang="0">
                    <a:pos x="3" y="183"/>
                  </a:cxn>
                  <a:cxn ang="0">
                    <a:pos x="8" y="187"/>
                  </a:cxn>
                  <a:cxn ang="0">
                    <a:pos x="15" y="189"/>
                  </a:cxn>
                  <a:cxn ang="0">
                    <a:pos x="57" y="187"/>
                  </a:cxn>
                  <a:cxn ang="0">
                    <a:pos x="57" y="187"/>
                  </a:cxn>
                  <a:cxn ang="0">
                    <a:pos x="62" y="185"/>
                  </a:cxn>
                  <a:cxn ang="0">
                    <a:pos x="67" y="182"/>
                  </a:cxn>
                  <a:cxn ang="0">
                    <a:pos x="67" y="182"/>
                  </a:cxn>
                  <a:cxn ang="0">
                    <a:pos x="71" y="177"/>
                  </a:cxn>
                  <a:cxn ang="0">
                    <a:pos x="72" y="170"/>
                  </a:cxn>
                  <a:cxn ang="0">
                    <a:pos x="72" y="170"/>
                  </a:cxn>
                  <a:cxn ang="0">
                    <a:pos x="72" y="153"/>
                  </a:cxn>
                  <a:cxn ang="0">
                    <a:pos x="77" y="136"/>
                  </a:cxn>
                  <a:cxn ang="0">
                    <a:pos x="86" y="119"/>
                  </a:cxn>
                  <a:cxn ang="0">
                    <a:pos x="96" y="104"/>
                  </a:cxn>
                  <a:cxn ang="0">
                    <a:pos x="96" y="104"/>
                  </a:cxn>
                  <a:cxn ang="0">
                    <a:pos x="99" y="101"/>
                  </a:cxn>
                  <a:cxn ang="0">
                    <a:pos x="99" y="101"/>
                  </a:cxn>
                  <a:cxn ang="0">
                    <a:pos x="113" y="89"/>
                  </a:cxn>
                  <a:cxn ang="0">
                    <a:pos x="130" y="81"/>
                  </a:cxn>
                  <a:cxn ang="0">
                    <a:pos x="146" y="74"/>
                  </a:cxn>
                  <a:cxn ang="0">
                    <a:pos x="165" y="72"/>
                  </a:cxn>
                  <a:cxn ang="0">
                    <a:pos x="165" y="72"/>
                  </a:cxn>
                  <a:cxn ang="0">
                    <a:pos x="172" y="70"/>
                  </a:cxn>
                  <a:cxn ang="0">
                    <a:pos x="177" y="67"/>
                  </a:cxn>
                  <a:cxn ang="0">
                    <a:pos x="177" y="67"/>
                  </a:cxn>
                  <a:cxn ang="0">
                    <a:pos x="180" y="62"/>
                  </a:cxn>
                  <a:cxn ang="0">
                    <a:pos x="182" y="55"/>
                  </a:cxn>
                  <a:cxn ang="0">
                    <a:pos x="182" y="15"/>
                  </a:cxn>
                  <a:cxn ang="0">
                    <a:pos x="182" y="15"/>
                  </a:cxn>
                  <a:cxn ang="0">
                    <a:pos x="180" y="8"/>
                  </a:cxn>
                  <a:cxn ang="0">
                    <a:pos x="177" y="3"/>
                  </a:cxn>
                  <a:cxn ang="0">
                    <a:pos x="177" y="3"/>
                  </a:cxn>
                  <a:cxn ang="0">
                    <a:pos x="172" y="0"/>
                  </a:cxn>
                  <a:cxn ang="0">
                    <a:pos x="165" y="0"/>
                  </a:cxn>
                  <a:cxn ang="0">
                    <a:pos x="165" y="0"/>
                  </a:cxn>
                  <a:cxn ang="0">
                    <a:pos x="148" y="0"/>
                  </a:cxn>
                  <a:cxn ang="0">
                    <a:pos x="133" y="3"/>
                  </a:cxn>
                  <a:cxn ang="0">
                    <a:pos x="116" y="6"/>
                  </a:cxn>
                  <a:cxn ang="0">
                    <a:pos x="101" y="13"/>
                  </a:cxn>
                  <a:cxn ang="0">
                    <a:pos x="87" y="20"/>
                  </a:cxn>
                  <a:cxn ang="0">
                    <a:pos x="72" y="28"/>
                  </a:cxn>
                  <a:cxn ang="0">
                    <a:pos x="59" y="38"/>
                  </a:cxn>
                  <a:cxn ang="0">
                    <a:pos x="47" y="50"/>
                  </a:cxn>
                  <a:cxn ang="0">
                    <a:pos x="47" y="50"/>
                  </a:cxn>
                </a:cxnLst>
                <a:rect l="0" t="0" r="r" b="b"/>
                <a:pathLst>
                  <a:path w="182" h="189">
                    <a:moveTo>
                      <a:pt x="47" y="50"/>
                    </a:moveTo>
                    <a:lnTo>
                      <a:pt x="47" y="50"/>
                    </a:lnTo>
                    <a:lnTo>
                      <a:pt x="40" y="57"/>
                    </a:lnTo>
                    <a:lnTo>
                      <a:pt x="40" y="57"/>
                    </a:lnTo>
                    <a:lnTo>
                      <a:pt x="30" y="69"/>
                    </a:lnTo>
                    <a:lnTo>
                      <a:pt x="22" y="82"/>
                    </a:lnTo>
                    <a:lnTo>
                      <a:pt x="15" y="96"/>
                    </a:lnTo>
                    <a:lnTo>
                      <a:pt x="8" y="111"/>
                    </a:lnTo>
                    <a:lnTo>
                      <a:pt x="5" y="126"/>
                    </a:lnTo>
                    <a:lnTo>
                      <a:pt x="1" y="141"/>
                    </a:lnTo>
                    <a:lnTo>
                      <a:pt x="0" y="156"/>
                    </a:lnTo>
                    <a:lnTo>
                      <a:pt x="0" y="173"/>
                    </a:lnTo>
                    <a:lnTo>
                      <a:pt x="0" y="173"/>
                    </a:lnTo>
                    <a:lnTo>
                      <a:pt x="0" y="178"/>
                    </a:lnTo>
                    <a:lnTo>
                      <a:pt x="3" y="183"/>
                    </a:lnTo>
                    <a:lnTo>
                      <a:pt x="8" y="187"/>
                    </a:lnTo>
                    <a:lnTo>
                      <a:pt x="15" y="189"/>
                    </a:lnTo>
                    <a:lnTo>
                      <a:pt x="57" y="187"/>
                    </a:lnTo>
                    <a:lnTo>
                      <a:pt x="57" y="187"/>
                    </a:lnTo>
                    <a:lnTo>
                      <a:pt x="62" y="185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71" y="177"/>
                    </a:lnTo>
                    <a:lnTo>
                      <a:pt x="72" y="170"/>
                    </a:lnTo>
                    <a:lnTo>
                      <a:pt x="72" y="170"/>
                    </a:lnTo>
                    <a:lnTo>
                      <a:pt x="72" y="153"/>
                    </a:lnTo>
                    <a:lnTo>
                      <a:pt x="77" y="136"/>
                    </a:lnTo>
                    <a:lnTo>
                      <a:pt x="86" y="119"/>
                    </a:lnTo>
                    <a:lnTo>
                      <a:pt x="96" y="104"/>
                    </a:lnTo>
                    <a:lnTo>
                      <a:pt x="96" y="104"/>
                    </a:lnTo>
                    <a:lnTo>
                      <a:pt x="99" y="101"/>
                    </a:lnTo>
                    <a:lnTo>
                      <a:pt x="99" y="101"/>
                    </a:lnTo>
                    <a:lnTo>
                      <a:pt x="113" y="89"/>
                    </a:lnTo>
                    <a:lnTo>
                      <a:pt x="130" y="81"/>
                    </a:lnTo>
                    <a:lnTo>
                      <a:pt x="146" y="74"/>
                    </a:lnTo>
                    <a:lnTo>
                      <a:pt x="165" y="72"/>
                    </a:lnTo>
                    <a:lnTo>
                      <a:pt x="165" y="72"/>
                    </a:lnTo>
                    <a:lnTo>
                      <a:pt x="172" y="70"/>
                    </a:lnTo>
                    <a:lnTo>
                      <a:pt x="177" y="67"/>
                    </a:lnTo>
                    <a:lnTo>
                      <a:pt x="177" y="67"/>
                    </a:lnTo>
                    <a:lnTo>
                      <a:pt x="180" y="62"/>
                    </a:lnTo>
                    <a:lnTo>
                      <a:pt x="182" y="55"/>
                    </a:lnTo>
                    <a:lnTo>
                      <a:pt x="182" y="15"/>
                    </a:lnTo>
                    <a:lnTo>
                      <a:pt x="182" y="15"/>
                    </a:lnTo>
                    <a:lnTo>
                      <a:pt x="180" y="8"/>
                    </a:lnTo>
                    <a:lnTo>
                      <a:pt x="177" y="3"/>
                    </a:lnTo>
                    <a:lnTo>
                      <a:pt x="177" y="3"/>
                    </a:lnTo>
                    <a:lnTo>
                      <a:pt x="172" y="0"/>
                    </a:lnTo>
                    <a:lnTo>
                      <a:pt x="165" y="0"/>
                    </a:lnTo>
                    <a:lnTo>
                      <a:pt x="165" y="0"/>
                    </a:lnTo>
                    <a:lnTo>
                      <a:pt x="148" y="0"/>
                    </a:lnTo>
                    <a:lnTo>
                      <a:pt x="133" y="3"/>
                    </a:lnTo>
                    <a:lnTo>
                      <a:pt x="116" y="6"/>
                    </a:lnTo>
                    <a:lnTo>
                      <a:pt x="101" y="13"/>
                    </a:lnTo>
                    <a:lnTo>
                      <a:pt x="87" y="20"/>
                    </a:lnTo>
                    <a:lnTo>
                      <a:pt x="72" y="28"/>
                    </a:lnTo>
                    <a:lnTo>
                      <a:pt x="59" y="38"/>
                    </a:lnTo>
                    <a:lnTo>
                      <a:pt x="47" y="50"/>
                    </a:lnTo>
                    <a:lnTo>
                      <a:pt x="47" y="50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204" name="Freeform 59"/>
              <p:cNvSpPr>
                <a:spLocks/>
              </p:cNvSpPr>
              <p:nvPr/>
            </p:nvSpPr>
            <p:spPr bwMode="auto">
              <a:xfrm>
                <a:off x="16213138" y="3268663"/>
                <a:ext cx="252413" cy="261938"/>
              </a:xfrm>
              <a:custGeom>
                <a:avLst/>
                <a:gdLst/>
                <a:ahLst/>
                <a:cxnLst>
                  <a:cxn ang="0">
                    <a:pos x="302" y="329"/>
                  </a:cxn>
                  <a:cxn ang="0">
                    <a:pos x="309" y="327"/>
                  </a:cxn>
                  <a:cxn ang="0">
                    <a:pos x="317" y="319"/>
                  </a:cxn>
                  <a:cxn ang="0">
                    <a:pos x="319" y="312"/>
                  </a:cxn>
                  <a:cxn ang="0">
                    <a:pos x="314" y="256"/>
                  </a:cxn>
                  <a:cxn ang="0">
                    <a:pos x="300" y="202"/>
                  </a:cxn>
                  <a:cxn ang="0">
                    <a:pos x="277" y="152"/>
                  </a:cxn>
                  <a:cxn ang="0">
                    <a:pos x="243" y="105"/>
                  </a:cxn>
                  <a:cxn ang="0">
                    <a:pos x="231" y="91"/>
                  </a:cxn>
                  <a:cxn ang="0">
                    <a:pos x="209" y="71"/>
                  </a:cxn>
                  <a:cxn ang="0">
                    <a:pos x="159" y="37"/>
                  </a:cxn>
                  <a:cxn ang="0">
                    <a:pos x="105" y="15"/>
                  </a:cxn>
                  <a:cxn ang="0">
                    <a:pos x="46" y="2"/>
                  </a:cxn>
                  <a:cxn ang="0">
                    <a:pos x="15" y="0"/>
                  </a:cxn>
                  <a:cxn ang="0">
                    <a:pos x="4" y="5"/>
                  </a:cxn>
                  <a:cxn ang="0">
                    <a:pos x="0" y="10"/>
                  </a:cxn>
                  <a:cxn ang="0">
                    <a:pos x="0" y="57"/>
                  </a:cxn>
                  <a:cxn ang="0">
                    <a:pos x="0" y="62"/>
                  </a:cxn>
                  <a:cxn ang="0">
                    <a:pos x="4" y="68"/>
                  </a:cxn>
                  <a:cxn ang="0">
                    <a:pos x="15" y="73"/>
                  </a:cxn>
                  <a:cxn ang="0">
                    <a:pos x="39" y="74"/>
                  </a:cxn>
                  <a:cxn ang="0">
                    <a:pos x="83" y="84"/>
                  </a:cxn>
                  <a:cxn ang="0">
                    <a:pos x="125" y="101"/>
                  </a:cxn>
                  <a:cxn ang="0">
                    <a:pos x="162" y="127"/>
                  </a:cxn>
                  <a:cxn ang="0">
                    <a:pos x="179" y="143"/>
                  </a:cxn>
                  <a:cxn ang="0">
                    <a:pos x="189" y="154"/>
                  </a:cxn>
                  <a:cxn ang="0">
                    <a:pos x="214" y="189"/>
                  </a:cxn>
                  <a:cxn ang="0">
                    <a:pos x="231" y="226"/>
                  </a:cxn>
                  <a:cxn ang="0">
                    <a:pos x="243" y="268"/>
                  </a:cxn>
                  <a:cxn ang="0">
                    <a:pos x="245" y="312"/>
                  </a:cxn>
                  <a:cxn ang="0">
                    <a:pos x="247" y="317"/>
                  </a:cxn>
                  <a:cxn ang="0">
                    <a:pos x="250" y="322"/>
                  </a:cxn>
                  <a:cxn ang="0">
                    <a:pos x="262" y="327"/>
                  </a:cxn>
                </a:cxnLst>
                <a:rect l="0" t="0" r="r" b="b"/>
                <a:pathLst>
                  <a:path w="319" h="329">
                    <a:moveTo>
                      <a:pt x="262" y="327"/>
                    </a:moveTo>
                    <a:lnTo>
                      <a:pt x="302" y="329"/>
                    </a:lnTo>
                    <a:lnTo>
                      <a:pt x="302" y="329"/>
                    </a:lnTo>
                    <a:lnTo>
                      <a:pt x="309" y="327"/>
                    </a:lnTo>
                    <a:lnTo>
                      <a:pt x="314" y="324"/>
                    </a:lnTo>
                    <a:lnTo>
                      <a:pt x="317" y="319"/>
                    </a:lnTo>
                    <a:lnTo>
                      <a:pt x="319" y="312"/>
                    </a:lnTo>
                    <a:lnTo>
                      <a:pt x="319" y="312"/>
                    </a:lnTo>
                    <a:lnTo>
                      <a:pt x="317" y="285"/>
                    </a:lnTo>
                    <a:lnTo>
                      <a:pt x="314" y="256"/>
                    </a:lnTo>
                    <a:lnTo>
                      <a:pt x="309" y="229"/>
                    </a:lnTo>
                    <a:lnTo>
                      <a:pt x="300" y="202"/>
                    </a:lnTo>
                    <a:lnTo>
                      <a:pt x="290" y="175"/>
                    </a:lnTo>
                    <a:lnTo>
                      <a:pt x="277" y="152"/>
                    </a:lnTo>
                    <a:lnTo>
                      <a:pt x="262" y="128"/>
                    </a:lnTo>
                    <a:lnTo>
                      <a:pt x="243" y="105"/>
                    </a:lnTo>
                    <a:lnTo>
                      <a:pt x="243" y="105"/>
                    </a:lnTo>
                    <a:lnTo>
                      <a:pt x="231" y="91"/>
                    </a:lnTo>
                    <a:lnTo>
                      <a:pt x="231" y="91"/>
                    </a:lnTo>
                    <a:lnTo>
                      <a:pt x="209" y="71"/>
                    </a:lnTo>
                    <a:lnTo>
                      <a:pt x="186" y="54"/>
                    </a:lnTo>
                    <a:lnTo>
                      <a:pt x="159" y="37"/>
                    </a:lnTo>
                    <a:lnTo>
                      <a:pt x="133" y="25"/>
                    </a:lnTo>
                    <a:lnTo>
                      <a:pt x="105" y="15"/>
                    </a:lnTo>
                    <a:lnTo>
                      <a:pt x="76" y="7"/>
                    </a:lnTo>
                    <a:lnTo>
                      <a:pt x="46" y="2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10" y="2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0" y="10"/>
                    </a:lnTo>
                    <a:lnTo>
                      <a:pt x="0" y="17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62"/>
                    </a:lnTo>
                    <a:lnTo>
                      <a:pt x="4" y="68"/>
                    </a:lnTo>
                    <a:lnTo>
                      <a:pt x="4" y="68"/>
                    </a:lnTo>
                    <a:lnTo>
                      <a:pt x="9" y="73"/>
                    </a:lnTo>
                    <a:lnTo>
                      <a:pt x="15" y="73"/>
                    </a:lnTo>
                    <a:lnTo>
                      <a:pt x="15" y="73"/>
                    </a:lnTo>
                    <a:lnTo>
                      <a:pt x="39" y="74"/>
                    </a:lnTo>
                    <a:lnTo>
                      <a:pt x="61" y="78"/>
                    </a:lnTo>
                    <a:lnTo>
                      <a:pt x="83" y="84"/>
                    </a:lnTo>
                    <a:lnTo>
                      <a:pt x="105" y="91"/>
                    </a:lnTo>
                    <a:lnTo>
                      <a:pt x="125" y="101"/>
                    </a:lnTo>
                    <a:lnTo>
                      <a:pt x="144" y="113"/>
                    </a:lnTo>
                    <a:lnTo>
                      <a:pt x="162" y="127"/>
                    </a:lnTo>
                    <a:lnTo>
                      <a:pt x="179" y="143"/>
                    </a:lnTo>
                    <a:lnTo>
                      <a:pt x="179" y="143"/>
                    </a:lnTo>
                    <a:lnTo>
                      <a:pt x="189" y="154"/>
                    </a:lnTo>
                    <a:lnTo>
                      <a:pt x="189" y="154"/>
                    </a:lnTo>
                    <a:lnTo>
                      <a:pt x="203" y="170"/>
                    </a:lnTo>
                    <a:lnTo>
                      <a:pt x="214" y="189"/>
                    </a:lnTo>
                    <a:lnTo>
                      <a:pt x="225" y="208"/>
                    </a:lnTo>
                    <a:lnTo>
                      <a:pt x="231" y="226"/>
                    </a:lnTo>
                    <a:lnTo>
                      <a:pt x="238" y="248"/>
                    </a:lnTo>
                    <a:lnTo>
                      <a:pt x="243" y="268"/>
                    </a:lnTo>
                    <a:lnTo>
                      <a:pt x="245" y="290"/>
                    </a:lnTo>
                    <a:lnTo>
                      <a:pt x="245" y="312"/>
                    </a:lnTo>
                    <a:lnTo>
                      <a:pt x="245" y="312"/>
                    </a:lnTo>
                    <a:lnTo>
                      <a:pt x="247" y="317"/>
                    </a:lnTo>
                    <a:lnTo>
                      <a:pt x="250" y="322"/>
                    </a:lnTo>
                    <a:lnTo>
                      <a:pt x="250" y="322"/>
                    </a:lnTo>
                    <a:lnTo>
                      <a:pt x="255" y="326"/>
                    </a:lnTo>
                    <a:lnTo>
                      <a:pt x="262" y="327"/>
                    </a:lnTo>
                    <a:lnTo>
                      <a:pt x="262" y="327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205" name="Freeform 60"/>
              <p:cNvSpPr>
                <a:spLocks/>
              </p:cNvSpPr>
              <p:nvPr/>
            </p:nvSpPr>
            <p:spPr bwMode="auto">
              <a:xfrm>
                <a:off x="16221075" y="3368675"/>
                <a:ext cx="144463" cy="150813"/>
              </a:xfrm>
              <a:custGeom>
                <a:avLst/>
                <a:gdLst/>
                <a:ahLst/>
                <a:cxnLst>
                  <a:cxn ang="0">
                    <a:pos x="135" y="50"/>
                  </a:cxn>
                  <a:cxn ang="0">
                    <a:pos x="135" y="50"/>
                  </a:cxn>
                  <a:cxn ang="0">
                    <a:pos x="122" y="38"/>
                  </a:cxn>
                  <a:cxn ang="0">
                    <a:pos x="110" y="28"/>
                  </a:cxn>
                  <a:cxn ang="0">
                    <a:pos x="95" y="20"/>
                  </a:cxn>
                  <a:cxn ang="0">
                    <a:pos x="81" y="13"/>
                  </a:cxn>
                  <a:cxn ang="0">
                    <a:pos x="64" y="6"/>
                  </a:cxn>
                  <a:cxn ang="0">
                    <a:pos x="49" y="3"/>
                  </a:cxn>
                  <a:cxn ang="0">
                    <a:pos x="32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0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2" y="8"/>
                  </a:cxn>
                  <a:cxn ang="0">
                    <a:pos x="0" y="15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2" y="62"/>
                  </a:cxn>
                  <a:cxn ang="0">
                    <a:pos x="5" y="67"/>
                  </a:cxn>
                  <a:cxn ang="0">
                    <a:pos x="5" y="67"/>
                  </a:cxn>
                  <a:cxn ang="0">
                    <a:pos x="10" y="70"/>
                  </a:cxn>
                  <a:cxn ang="0">
                    <a:pos x="16" y="72"/>
                  </a:cxn>
                  <a:cxn ang="0">
                    <a:pos x="16" y="72"/>
                  </a:cxn>
                  <a:cxn ang="0">
                    <a:pos x="34" y="74"/>
                  </a:cxn>
                  <a:cxn ang="0">
                    <a:pos x="53" y="81"/>
                  </a:cxn>
                  <a:cxn ang="0">
                    <a:pos x="68" y="89"/>
                  </a:cxn>
                  <a:cxn ang="0">
                    <a:pos x="83" y="101"/>
                  </a:cxn>
                  <a:cxn ang="0">
                    <a:pos x="83" y="101"/>
                  </a:cxn>
                  <a:cxn ang="0">
                    <a:pos x="86" y="104"/>
                  </a:cxn>
                  <a:cxn ang="0">
                    <a:pos x="86" y="104"/>
                  </a:cxn>
                  <a:cxn ang="0">
                    <a:pos x="97" y="119"/>
                  </a:cxn>
                  <a:cxn ang="0">
                    <a:pos x="105" y="136"/>
                  </a:cxn>
                  <a:cxn ang="0">
                    <a:pos x="108" y="153"/>
                  </a:cxn>
                  <a:cxn ang="0">
                    <a:pos x="110" y="170"/>
                  </a:cxn>
                  <a:cxn ang="0">
                    <a:pos x="110" y="170"/>
                  </a:cxn>
                  <a:cxn ang="0">
                    <a:pos x="112" y="177"/>
                  </a:cxn>
                  <a:cxn ang="0">
                    <a:pos x="113" y="182"/>
                  </a:cxn>
                  <a:cxn ang="0">
                    <a:pos x="113" y="182"/>
                  </a:cxn>
                  <a:cxn ang="0">
                    <a:pos x="118" y="185"/>
                  </a:cxn>
                  <a:cxn ang="0">
                    <a:pos x="125" y="187"/>
                  </a:cxn>
                  <a:cxn ang="0">
                    <a:pos x="167" y="189"/>
                  </a:cxn>
                  <a:cxn ang="0">
                    <a:pos x="167" y="189"/>
                  </a:cxn>
                  <a:cxn ang="0">
                    <a:pos x="172" y="187"/>
                  </a:cxn>
                  <a:cxn ang="0">
                    <a:pos x="177" y="183"/>
                  </a:cxn>
                  <a:cxn ang="0">
                    <a:pos x="181" y="178"/>
                  </a:cxn>
                  <a:cxn ang="0">
                    <a:pos x="183" y="173"/>
                  </a:cxn>
                  <a:cxn ang="0">
                    <a:pos x="183" y="173"/>
                  </a:cxn>
                  <a:cxn ang="0">
                    <a:pos x="183" y="156"/>
                  </a:cxn>
                  <a:cxn ang="0">
                    <a:pos x="181" y="141"/>
                  </a:cxn>
                  <a:cxn ang="0">
                    <a:pos x="177" y="126"/>
                  </a:cxn>
                  <a:cxn ang="0">
                    <a:pos x="172" y="111"/>
                  </a:cxn>
                  <a:cxn ang="0">
                    <a:pos x="167" y="96"/>
                  </a:cxn>
                  <a:cxn ang="0">
                    <a:pos x="161" y="82"/>
                  </a:cxn>
                  <a:cxn ang="0">
                    <a:pos x="152" y="69"/>
                  </a:cxn>
                  <a:cxn ang="0">
                    <a:pos x="142" y="57"/>
                  </a:cxn>
                  <a:cxn ang="0">
                    <a:pos x="142" y="57"/>
                  </a:cxn>
                  <a:cxn ang="0">
                    <a:pos x="135" y="50"/>
                  </a:cxn>
                  <a:cxn ang="0">
                    <a:pos x="135" y="50"/>
                  </a:cxn>
                </a:cxnLst>
                <a:rect l="0" t="0" r="r" b="b"/>
                <a:pathLst>
                  <a:path w="183" h="189">
                    <a:moveTo>
                      <a:pt x="135" y="50"/>
                    </a:moveTo>
                    <a:lnTo>
                      <a:pt x="135" y="50"/>
                    </a:lnTo>
                    <a:lnTo>
                      <a:pt x="122" y="38"/>
                    </a:lnTo>
                    <a:lnTo>
                      <a:pt x="110" y="28"/>
                    </a:lnTo>
                    <a:lnTo>
                      <a:pt x="95" y="20"/>
                    </a:lnTo>
                    <a:lnTo>
                      <a:pt x="81" y="13"/>
                    </a:lnTo>
                    <a:lnTo>
                      <a:pt x="64" y="6"/>
                    </a:lnTo>
                    <a:lnTo>
                      <a:pt x="49" y="3"/>
                    </a:lnTo>
                    <a:lnTo>
                      <a:pt x="32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2" y="8"/>
                    </a:lnTo>
                    <a:lnTo>
                      <a:pt x="0" y="15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2" y="62"/>
                    </a:lnTo>
                    <a:lnTo>
                      <a:pt x="5" y="67"/>
                    </a:lnTo>
                    <a:lnTo>
                      <a:pt x="5" y="67"/>
                    </a:lnTo>
                    <a:lnTo>
                      <a:pt x="10" y="70"/>
                    </a:lnTo>
                    <a:lnTo>
                      <a:pt x="16" y="72"/>
                    </a:lnTo>
                    <a:lnTo>
                      <a:pt x="16" y="72"/>
                    </a:lnTo>
                    <a:lnTo>
                      <a:pt x="34" y="74"/>
                    </a:lnTo>
                    <a:lnTo>
                      <a:pt x="53" y="81"/>
                    </a:lnTo>
                    <a:lnTo>
                      <a:pt x="68" y="89"/>
                    </a:lnTo>
                    <a:lnTo>
                      <a:pt x="83" y="101"/>
                    </a:lnTo>
                    <a:lnTo>
                      <a:pt x="83" y="101"/>
                    </a:lnTo>
                    <a:lnTo>
                      <a:pt x="86" y="104"/>
                    </a:lnTo>
                    <a:lnTo>
                      <a:pt x="86" y="104"/>
                    </a:lnTo>
                    <a:lnTo>
                      <a:pt x="97" y="119"/>
                    </a:lnTo>
                    <a:lnTo>
                      <a:pt x="105" y="136"/>
                    </a:lnTo>
                    <a:lnTo>
                      <a:pt x="108" y="153"/>
                    </a:lnTo>
                    <a:lnTo>
                      <a:pt x="110" y="170"/>
                    </a:lnTo>
                    <a:lnTo>
                      <a:pt x="110" y="170"/>
                    </a:lnTo>
                    <a:lnTo>
                      <a:pt x="112" y="177"/>
                    </a:lnTo>
                    <a:lnTo>
                      <a:pt x="113" y="182"/>
                    </a:lnTo>
                    <a:lnTo>
                      <a:pt x="113" y="182"/>
                    </a:lnTo>
                    <a:lnTo>
                      <a:pt x="118" y="185"/>
                    </a:lnTo>
                    <a:lnTo>
                      <a:pt x="125" y="187"/>
                    </a:lnTo>
                    <a:lnTo>
                      <a:pt x="167" y="189"/>
                    </a:lnTo>
                    <a:lnTo>
                      <a:pt x="167" y="189"/>
                    </a:lnTo>
                    <a:lnTo>
                      <a:pt x="172" y="187"/>
                    </a:lnTo>
                    <a:lnTo>
                      <a:pt x="177" y="183"/>
                    </a:lnTo>
                    <a:lnTo>
                      <a:pt x="181" y="178"/>
                    </a:lnTo>
                    <a:lnTo>
                      <a:pt x="183" y="173"/>
                    </a:lnTo>
                    <a:lnTo>
                      <a:pt x="183" y="173"/>
                    </a:lnTo>
                    <a:lnTo>
                      <a:pt x="183" y="156"/>
                    </a:lnTo>
                    <a:lnTo>
                      <a:pt x="181" y="141"/>
                    </a:lnTo>
                    <a:lnTo>
                      <a:pt x="177" y="126"/>
                    </a:lnTo>
                    <a:lnTo>
                      <a:pt x="172" y="111"/>
                    </a:lnTo>
                    <a:lnTo>
                      <a:pt x="167" y="96"/>
                    </a:lnTo>
                    <a:lnTo>
                      <a:pt x="161" y="82"/>
                    </a:lnTo>
                    <a:lnTo>
                      <a:pt x="152" y="69"/>
                    </a:lnTo>
                    <a:lnTo>
                      <a:pt x="142" y="57"/>
                    </a:lnTo>
                    <a:lnTo>
                      <a:pt x="142" y="57"/>
                    </a:lnTo>
                    <a:lnTo>
                      <a:pt x="135" y="50"/>
                    </a:lnTo>
                    <a:lnTo>
                      <a:pt x="135" y="50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206" name="Freeform 61"/>
              <p:cNvSpPr>
                <a:spLocks noEditPoints="1"/>
              </p:cNvSpPr>
              <p:nvPr/>
            </p:nvSpPr>
            <p:spPr bwMode="auto">
              <a:xfrm>
                <a:off x="15730538" y="3460750"/>
                <a:ext cx="765175" cy="931863"/>
              </a:xfrm>
              <a:custGeom>
                <a:avLst/>
                <a:gdLst/>
                <a:ahLst/>
                <a:cxnLst>
                  <a:cxn ang="0">
                    <a:pos x="157" y="1174"/>
                  </a:cxn>
                  <a:cxn ang="0">
                    <a:pos x="963" y="1174"/>
                  </a:cxn>
                  <a:cxn ang="0">
                    <a:pos x="842" y="1026"/>
                  </a:cxn>
                  <a:cxn ang="0">
                    <a:pos x="579" y="248"/>
                  </a:cxn>
                  <a:cxn ang="0">
                    <a:pos x="590" y="238"/>
                  </a:cxn>
                  <a:cxn ang="0">
                    <a:pos x="611" y="215"/>
                  </a:cxn>
                  <a:cxn ang="0">
                    <a:pos x="626" y="186"/>
                  </a:cxn>
                  <a:cxn ang="0">
                    <a:pos x="634" y="154"/>
                  </a:cxn>
                  <a:cxn ang="0">
                    <a:pos x="634" y="137"/>
                  </a:cxn>
                  <a:cxn ang="0">
                    <a:pos x="633" y="110"/>
                  </a:cxn>
                  <a:cxn ang="0">
                    <a:pos x="624" y="85"/>
                  </a:cxn>
                  <a:cxn ang="0">
                    <a:pos x="611" y="61"/>
                  </a:cxn>
                  <a:cxn ang="0">
                    <a:pos x="594" y="41"/>
                  </a:cxn>
                  <a:cxn ang="0">
                    <a:pos x="573" y="24"/>
                  </a:cxn>
                  <a:cxn ang="0">
                    <a:pos x="552" y="10"/>
                  </a:cxn>
                  <a:cxn ang="0">
                    <a:pos x="525" y="4"/>
                  </a:cxn>
                  <a:cxn ang="0">
                    <a:pos x="498" y="0"/>
                  </a:cxn>
                  <a:cxn ang="0">
                    <a:pos x="484" y="0"/>
                  </a:cxn>
                  <a:cxn ang="0">
                    <a:pos x="457" y="7"/>
                  </a:cxn>
                  <a:cxn ang="0">
                    <a:pos x="432" y="17"/>
                  </a:cxn>
                  <a:cxn ang="0">
                    <a:pos x="410" y="31"/>
                  </a:cxn>
                  <a:cxn ang="0">
                    <a:pos x="391" y="49"/>
                  </a:cxn>
                  <a:cxn ang="0">
                    <a:pos x="376" y="71"/>
                  </a:cxn>
                  <a:cxn ang="0">
                    <a:pos x="366" y="96"/>
                  </a:cxn>
                  <a:cxn ang="0">
                    <a:pos x="361" y="123"/>
                  </a:cxn>
                  <a:cxn ang="0">
                    <a:pos x="359" y="137"/>
                  </a:cxn>
                  <a:cxn ang="0">
                    <a:pos x="364" y="169"/>
                  </a:cxn>
                  <a:cxn ang="0">
                    <a:pos x="374" y="198"/>
                  </a:cxn>
                  <a:cxn ang="0">
                    <a:pos x="391" y="223"/>
                  </a:cxn>
                  <a:cxn ang="0">
                    <a:pos x="412" y="245"/>
                  </a:cxn>
                  <a:cxn ang="0">
                    <a:pos x="121" y="1026"/>
                  </a:cxn>
                  <a:cxn ang="0">
                    <a:pos x="0" y="1174"/>
                  </a:cxn>
                  <a:cxn ang="0">
                    <a:pos x="415" y="977"/>
                  </a:cxn>
                  <a:cxn ang="0">
                    <a:pos x="698" y="1026"/>
                  </a:cxn>
                  <a:cxn ang="0">
                    <a:pos x="442" y="478"/>
                  </a:cxn>
                  <a:cxn ang="0">
                    <a:pos x="410" y="597"/>
                  </a:cxn>
                  <a:cxn ang="0">
                    <a:pos x="467" y="387"/>
                  </a:cxn>
                  <a:cxn ang="0">
                    <a:pos x="533" y="429"/>
                  </a:cxn>
                  <a:cxn ang="0">
                    <a:pos x="582" y="604"/>
                  </a:cxn>
                  <a:cxn ang="0">
                    <a:pos x="450" y="678"/>
                  </a:cxn>
                  <a:cxn ang="0">
                    <a:pos x="369" y="743"/>
                  </a:cxn>
                  <a:cxn ang="0">
                    <a:pos x="324" y="910"/>
                  </a:cxn>
                </a:cxnLst>
                <a:rect l="0" t="0" r="r" b="b"/>
                <a:pathLst>
                  <a:path w="963" h="1174">
                    <a:moveTo>
                      <a:pt x="0" y="1174"/>
                    </a:moveTo>
                    <a:lnTo>
                      <a:pt x="157" y="1174"/>
                    </a:lnTo>
                    <a:lnTo>
                      <a:pt x="833" y="1174"/>
                    </a:lnTo>
                    <a:lnTo>
                      <a:pt x="963" y="1174"/>
                    </a:lnTo>
                    <a:lnTo>
                      <a:pt x="918" y="1120"/>
                    </a:lnTo>
                    <a:lnTo>
                      <a:pt x="842" y="1026"/>
                    </a:lnTo>
                    <a:lnTo>
                      <a:pt x="793" y="1026"/>
                    </a:lnTo>
                    <a:lnTo>
                      <a:pt x="579" y="248"/>
                    </a:lnTo>
                    <a:lnTo>
                      <a:pt x="579" y="248"/>
                    </a:lnTo>
                    <a:lnTo>
                      <a:pt x="590" y="238"/>
                    </a:lnTo>
                    <a:lnTo>
                      <a:pt x="602" y="226"/>
                    </a:lnTo>
                    <a:lnTo>
                      <a:pt x="611" y="215"/>
                    </a:lnTo>
                    <a:lnTo>
                      <a:pt x="619" y="201"/>
                    </a:lnTo>
                    <a:lnTo>
                      <a:pt x="626" y="186"/>
                    </a:lnTo>
                    <a:lnTo>
                      <a:pt x="631" y="171"/>
                    </a:lnTo>
                    <a:lnTo>
                      <a:pt x="634" y="154"/>
                    </a:lnTo>
                    <a:lnTo>
                      <a:pt x="634" y="137"/>
                    </a:lnTo>
                    <a:lnTo>
                      <a:pt x="634" y="137"/>
                    </a:lnTo>
                    <a:lnTo>
                      <a:pt x="634" y="123"/>
                    </a:lnTo>
                    <a:lnTo>
                      <a:pt x="633" y="110"/>
                    </a:lnTo>
                    <a:lnTo>
                      <a:pt x="629" y="96"/>
                    </a:lnTo>
                    <a:lnTo>
                      <a:pt x="624" y="85"/>
                    </a:lnTo>
                    <a:lnTo>
                      <a:pt x="617" y="71"/>
                    </a:lnTo>
                    <a:lnTo>
                      <a:pt x="611" y="61"/>
                    </a:lnTo>
                    <a:lnTo>
                      <a:pt x="604" y="49"/>
                    </a:lnTo>
                    <a:lnTo>
                      <a:pt x="594" y="41"/>
                    </a:lnTo>
                    <a:lnTo>
                      <a:pt x="585" y="31"/>
                    </a:lnTo>
                    <a:lnTo>
                      <a:pt x="573" y="24"/>
                    </a:lnTo>
                    <a:lnTo>
                      <a:pt x="563" y="17"/>
                    </a:lnTo>
                    <a:lnTo>
                      <a:pt x="552" y="10"/>
                    </a:lnTo>
                    <a:lnTo>
                      <a:pt x="538" y="7"/>
                    </a:lnTo>
                    <a:lnTo>
                      <a:pt x="525" y="4"/>
                    </a:lnTo>
                    <a:lnTo>
                      <a:pt x="511" y="0"/>
                    </a:lnTo>
                    <a:lnTo>
                      <a:pt x="498" y="0"/>
                    </a:lnTo>
                    <a:lnTo>
                      <a:pt x="498" y="0"/>
                    </a:lnTo>
                    <a:lnTo>
                      <a:pt x="484" y="0"/>
                    </a:lnTo>
                    <a:lnTo>
                      <a:pt x="469" y="4"/>
                    </a:lnTo>
                    <a:lnTo>
                      <a:pt x="457" y="7"/>
                    </a:lnTo>
                    <a:lnTo>
                      <a:pt x="444" y="10"/>
                    </a:lnTo>
                    <a:lnTo>
                      <a:pt x="432" y="17"/>
                    </a:lnTo>
                    <a:lnTo>
                      <a:pt x="420" y="24"/>
                    </a:lnTo>
                    <a:lnTo>
                      <a:pt x="410" y="31"/>
                    </a:lnTo>
                    <a:lnTo>
                      <a:pt x="400" y="41"/>
                    </a:lnTo>
                    <a:lnTo>
                      <a:pt x="391" y="49"/>
                    </a:lnTo>
                    <a:lnTo>
                      <a:pt x="383" y="61"/>
                    </a:lnTo>
                    <a:lnTo>
                      <a:pt x="376" y="71"/>
                    </a:lnTo>
                    <a:lnTo>
                      <a:pt x="371" y="85"/>
                    </a:lnTo>
                    <a:lnTo>
                      <a:pt x="366" y="96"/>
                    </a:lnTo>
                    <a:lnTo>
                      <a:pt x="363" y="110"/>
                    </a:lnTo>
                    <a:lnTo>
                      <a:pt x="361" y="123"/>
                    </a:lnTo>
                    <a:lnTo>
                      <a:pt x="359" y="137"/>
                    </a:lnTo>
                    <a:lnTo>
                      <a:pt x="359" y="137"/>
                    </a:lnTo>
                    <a:lnTo>
                      <a:pt x="361" y="154"/>
                    </a:lnTo>
                    <a:lnTo>
                      <a:pt x="364" y="169"/>
                    </a:lnTo>
                    <a:lnTo>
                      <a:pt x="368" y="184"/>
                    </a:lnTo>
                    <a:lnTo>
                      <a:pt x="374" y="198"/>
                    </a:lnTo>
                    <a:lnTo>
                      <a:pt x="381" y="211"/>
                    </a:lnTo>
                    <a:lnTo>
                      <a:pt x="391" y="223"/>
                    </a:lnTo>
                    <a:lnTo>
                      <a:pt x="400" y="235"/>
                    </a:lnTo>
                    <a:lnTo>
                      <a:pt x="412" y="245"/>
                    </a:lnTo>
                    <a:lnTo>
                      <a:pt x="197" y="1026"/>
                    </a:lnTo>
                    <a:lnTo>
                      <a:pt x="121" y="1026"/>
                    </a:lnTo>
                    <a:lnTo>
                      <a:pt x="46" y="1120"/>
                    </a:lnTo>
                    <a:lnTo>
                      <a:pt x="0" y="1174"/>
                    </a:lnTo>
                    <a:close/>
                    <a:moveTo>
                      <a:pt x="577" y="1026"/>
                    </a:moveTo>
                    <a:lnTo>
                      <a:pt x="415" y="977"/>
                    </a:lnTo>
                    <a:lnTo>
                      <a:pt x="663" y="898"/>
                    </a:lnTo>
                    <a:lnTo>
                      <a:pt x="698" y="1026"/>
                    </a:lnTo>
                    <a:lnTo>
                      <a:pt x="577" y="1026"/>
                    </a:lnTo>
                    <a:close/>
                    <a:moveTo>
                      <a:pt x="442" y="478"/>
                    </a:moveTo>
                    <a:lnTo>
                      <a:pt x="526" y="532"/>
                    </a:lnTo>
                    <a:lnTo>
                      <a:pt x="410" y="597"/>
                    </a:lnTo>
                    <a:lnTo>
                      <a:pt x="442" y="478"/>
                    </a:lnTo>
                    <a:close/>
                    <a:moveTo>
                      <a:pt x="467" y="387"/>
                    </a:moveTo>
                    <a:lnTo>
                      <a:pt x="494" y="287"/>
                    </a:lnTo>
                    <a:lnTo>
                      <a:pt x="533" y="429"/>
                    </a:lnTo>
                    <a:lnTo>
                      <a:pt x="467" y="387"/>
                    </a:lnTo>
                    <a:close/>
                    <a:moveTo>
                      <a:pt x="582" y="604"/>
                    </a:moveTo>
                    <a:lnTo>
                      <a:pt x="622" y="753"/>
                    </a:lnTo>
                    <a:lnTo>
                      <a:pt x="450" y="678"/>
                    </a:lnTo>
                    <a:lnTo>
                      <a:pt x="582" y="604"/>
                    </a:lnTo>
                    <a:close/>
                    <a:moveTo>
                      <a:pt x="369" y="743"/>
                    </a:moveTo>
                    <a:lnTo>
                      <a:pt x="573" y="830"/>
                    </a:lnTo>
                    <a:lnTo>
                      <a:pt x="324" y="910"/>
                    </a:lnTo>
                    <a:lnTo>
                      <a:pt x="369" y="743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</p:grpSp>
        <p:grpSp>
          <p:nvGrpSpPr>
            <p:cNvPr id="177" name="组合 268"/>
            <p:cNvGrpSpPr/>
            <p:nvPr/>
          </p:nvGrpSpPr>
          <p:grpSpPr>
            <a:xfrm>
              <a:off x="4498886" y="4205383"/>
              <a:ext cx="216000" cy="144000"/>
              <a:chOff x="12442825" y="1878013"/>
              <a:chExt cx="901700" cy="922337"/>
            </a:xfrm>
            <a:solidFill>
              <a:sysClr val="window" lastClr="FFFFFF"/>
            </a:solidFill>
          </p:grpSpPr>
          <p:sp>
            <p:nvSpPr>
              <p:cNvPr id="197" name="Freeform 32"/>
              <p:cNvSpPr>
                <a:spLocks/>
              </p:cNvSpPr>
              <p:nvPr/>
            </p:nvSpPr>
            <p:spPr bwMode="auto">
              <a:xfrm>
                <a:off x="12442825" y="2530475"/>
                <a:ext cx="244475" cy="269875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5" y="6"/>
                  </a:cxn>
                  <a:cxn ang="0">
                    <a:pos x="2" y="11"/>
                  </a:cxn>
                  <a:cxn ang="0">
                    <a:pos x="0" y="16"/>
                  </a:cxn>
                  <a:cxn ang="0">
                    <a:pos x="2" y="76"/>
                  </a:cxn>
                  <a:cxn ang="0">
                    <a:pos x="17" y="135"/>
                  </a:cxn>
                  <a:cxn ang="0">
                    <a:pos x="41" y="189"/>
                  </a:cxn>
                  <a:cxn ang="0">
                    <a:pos x="76" y="238"/>
                  </a:cxn>
                  <a:cxn ang="0">
                    <a:pos x="90" y="250"/>
                  </a:cxn>
                  <a:cxn ang="0">
                    <a:pos x="110" y="270"/>
                  </a:cxn>
                  <a:cxn ang="0">
                    <a:pos x="157" y="302"/>
                  </a:cxn>
                  <a:cxn ang="0">
                    <a:pos x="208" y="324"/>
                  </a:cxn>
                  <a:cxn ang="0">
                    <a:pos x="262" y="338"/>
                  </a:cxn>
                  <a:cxn ang="0">
                    <a:pos x="290" y="340"/>
                  </a:cxn>
                  <a:cxn ang="0">
                    <a:pos x="302" y="336"/>
                  </a:cxn>
                  <a:cxn ang="0">
                    <a:pos x="307" y="324"/>
                  </a:cxn>
                  <a:cxn ang="0">
                    <a:pos x="309" y="284"/>
                  </a:cxn>
                  <a:cxn ang="0">
                    <a:pos x="306" y="272"/>
                  </a:cxn>
                  <a:cxn ang="0">
                    <a:pos x="300" y="269"/>
                  </a:cxn>
                  <a:cxn ang="0">
                    <a:pos x="294" y="267"/>
                  </a:cxn>
                  <a:cxn ang="0">
                    <a:pos x="252" y="260"/>
                  </a:cxn>
                  <a:cxn ang="0">
                    <a:pos x="211" y="247"/>
                  </a:cxn>
                  <a:cxn ang="0">
                    <a:pos x="174" y="227"/>
                  </a:cxn>
                  <a:cxn ang="0">
                    <a:pos x="140" y="200"/>
                  </a:cxn>
                  <a:cxn ang="0">
                    <a:pos x="132" y="189"/>
                  </a:cxn>
                  <a:cxn ang="0">
                    <a:pos x="117" y="171"/>
                  </a:cxn>
                  <a:cxn ang="0">
                    <a:pos x="93" y="132"/>
                  </a:cxn>
                  <a:cxn ang="0">
                    <a:pos x="79" y="90"/>
                  </a:cxn>
                  <a:cxn ang="0">
                    <a:pos x="73" y="44"/>
                  </a:cxn>
                  <a:cxn ang="0">
                    <a:pos x="73" y="21"/>
                  </a:cxn>
                  <a:cxn ang="0">
                    <a:pos x="68" y="9"/>
                  </a:cxn>
                  <a:cxn ang="0">
                    <a:pos x="64" y="6"/>
                  </a:cxn>
                  <a:cxn ang="0">
                    <a:pos x="17" y="0"/>
                  </a:cxn>
                </a:cxnLst>
                <a:rect l="0" t="0" r="r" b="b"/>
                <a:pathLst>
                  <a:path w="309" h="340">
                    <a:moveTo>
                      <a:pt x="17" y="0"/>
                    </a:moveTo>
                    <a:lnTo>
                      <a:pt x="17" y="0"/>
                    </a:lnTo>
                    <a:lnTo>
                      <a:pt x="10" y="2"/>
                    </a:lnTo>
                    <a:lnTo>
                      <a:pt x="5" y="6"/>
                    </a:lnTo>
                    <a:lnTo>
                      <a:pt x="5" y="6"/>
                    </a:lnTo>
                    <a:lnTo>
                      <a:pt x="2" y="11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46"/>
                    </a:lnTo>
                    <a:lnTo>
                      <a:pt x="2" y="76"/>
                    </a:lnTo>
                    <a:lnTo>
                      <a:pt x="9" y="107"/>
                    </a:lnTo>
                    <a:lnTo>
                      <a:pt x="17" y="135"/>
                    </a:lnTo>
                    <a:lnTo>
                      <a:pt x="27" y="162"/>
                    </a:lnTo>
                    <a:lnTo>
                      <a:pt x="41" y="189"/>
                    </a:lnTo>
                    <a:lnTo>
                      <a:pt x="58" y="213"/>
                    </a:lnTo>
                    <a:lnTo>
                      <a:pt x="76" y="238"/>
                    </a:lnTo>
                    <a:lnTo>
                      <a:pt x="76" y="238"/>
                    </a:lnTo>
                    <a:lnTo>
                      <a:pt x="90" y="250"/>
                    </a:lnTo>
                    <a:lnTo>
                      <a:pt x="90" y="250"/>
                    </a:lnTo>
                    <a:lnTo>
                      <a:pt x="110" y="270"/>
                    </a:lnTo>
                    <a:lnTo>
                      <a:pt x="132" y="287"/>
                    </a:lnTo>
                    <a:lnTo>
                      <a:pt x="157" y="302"/>
                    </a:lnTo>
                    <a:lnTo>
                      <a:pt x="181" y="314"/>
                    </a:lnTo>
                    <a:lnTo>
                      <a:pt x="208" y="324"/>
                    </a:lnTo>
                    <a:lnTo>
                      <a:pt x="235" y="331"/>
                    </a:lnTo>
                    <a:lnTo>
                      <a:pt x="262" y="338"/>
                    </a:lnTo>
                    <a:lnTo>
                      <a:pt x="290" y="340"/>
                    </a:lnTo>
                    <a:lnTo>
                      <a:pt x="290" y="340"/>
                    </a:lnTo>
                    <a:lnTo>
                      <a:pt x="297" y="340"/>
                    </a:lnTo>
                    <a:lnTo>
                      <a:pt x="302" y="336"/>
                    </a:lnTo>
                    <a:lnTo>
                      <a:pt x="306" y="331"/>
                    </a:lnTo>
                    <a:lnTo>
                      <a:pt x="307" y="324"/>
                    </a:lnTo>
                    <a:lnTo>
                      <a:pt x="309" y="284"/>
                    </a:lnTo>
                    <a:lnTo>
                      <a:pt x="309" y="284"/>
                    </a:lnTo>
                    <a:lnTo>
                      <a:pt x="309" y="277"/>
                    </a:lnTo>
                    <a:lnTo>
                      <a:pt x="306" y="272"/>
                    </a:lnTo>
                    <a:lnTo>
                      <a:pt x="306" y="272"/>
                    </a:lnTo>
                    <a:lnTo>
                      <a:pt x="300" y="269"/>
                    </a:lnTo>
                    <a:lnTo>
                      <a:pt x="294" y="267"/>
                    </a:lnTo>
                    <a:lnTo>
                      <a:pt x="294" y="267"/>
                    </a:lnTo>
                    <a:lnTo>
                      <a:pt x="273" y="265"/>
                    </a:lnTo>
                    <a:lnTo>
                      <a:pt x="252" y="260"/>
                    </a:lnTo>
                    <a:lnTo>
                      <a:pt x="231" y="255"/>
                    </a:lnTo>
                    <a:lnTo>
                      <a:pt x="211" y="247"/>
                    </a:lnTo>
                    <a:lnTo>
                      <a:pt x="192" y="238"/>
                    </a:lnTo>
                    <a:lnTo>
                      <a:pt x="174" y="227"/>
                    </a:lnTo>
                    <a:lnTo>
                      <a:pt x="157" y="213"/>
                    </a:lnTo>
                    <a:lnTo>
                      <a:pt x="140" y="200"/>
                    </a:lnTo>
                    <a:lnTo>
                      <a:pt x="140" y="200"/>
                    </a:lnTo>
                    <a:lnTo>
                      <a:pt x="132" y="189"/>
                    </a:lnTo>
                    <a:lnTo>
                      <a:pt x="132" y="189"/>
                    </a:lnTo>
                    <a:lnTo>
                      <a:pt x="117" y="171"/>
                    </a:lnTo>
                    <a:lnTo>
                      <a:pt x="105" y="152"/>
                    </a:lnTo>
                    <a:lnTo>
                      <a:pt x="93" y="132"/>
                    </a:lnTo>
                    <a:lnTo>
                      <a:pt x="85" y="110"/>
                    </a:lnTo>
                    <a:lnTo>
                      <a:pt x="79" y="90"/>
                    </a:lnTo>
                    <a:lnTo>
                      <a:pt x="74" y="66"/>
                    </a:lnTo>
                    <a:lnTo>
                      <a:pt x="73" y="44"/>
                    </a:lnTo>
                    <a:lnTo>
                      <a:pt x="73" y="21"/>
                    </a:lnTo>
                    <a:lnTo>
                      <a:pt x="73" y="21"/>
                    </a:lnTo>
                    <a:lnTo>
                      <a:pt x="73" y="14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64" y="6"/>
                    </a:lnTo>
                    <a:lnTo>
                      <a:pt x="58" y="4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198" name="Freeform 33"/>
              <p:cNvSpPr>
                <a:spLocks/>
              </p:cNvSpPr>
              <p:nvPr/>
            </p:nvSpPr>
            <p:spPr bwMode="auto">
              <a:xfrm>
                <a:off x="12541250" y="2546350"/>
                <a:ext cx="141288" cy="153988"/>
              </a:xfrm>
              <a:custGeom>
                <a:avLst/>
                <a:gdLst/>
                <a:ahLst/>
                <a:cxnLst>
                  <a:cxn ang="0">
                    <a:pos x="42" y="136"/>
                  </a:cxn>
                  <a:cxn ang="0">
                    <a:pos x="42" y="136"/>
                  </a:cxn>
                  <a:cxn ang="0">
                    <a:pos x="49" y="143"/>
                  </a:cxn>
                  <a:cxn ang="0">
                    <a:pos x="49" y="143"/>
                  </a:cxn>
                  <a:cxn ang="0">
                    <a:pos x="61" y="153"/>
                  </a:cxn>
                  <a:cxn ang="0">
                    <a:pos x="73" y="163"/>
                  </a:cxn>
                  <a:cxn ang="0">
                    <a:pos x="86" y="172"/>
                  </a:cxn>
                  <a:cxn ang="0">
                    <a:pos x="101" y="179"/>
                  </a:cxn>
                  <a:cxn ang="0">
                    <a:pos x="115" y="184"/>
                  </a:cxn>
                  <a:cxn ang="0">
                    <a:pos x="130" y="189"/>
                  </a:cxn>
                  <a:cxn ang="0">
                    <a:pos x="145" y="192"/>
                  </a:cxn>
                  <a:cxn ang="0">
                    <a:pos x="162" y="192"/>
                  </a:cxn>
                  <a:cxn ang="0">
                    <a:pos x="162" y="192"/>
                  </a:cxn>
                  <a:cxn ang="0">
                    <a:pos x="167" y="192"/>
                  </a:cxn>
                  <a:cxn ang="0">
                    <a:pos x="172" y="189"/>
                  </a:cxn>
                  <a:cxn ang="0">
                    <a:pos x="175" y="184"/>
                  </a:cxn>
                  <a:cxn ang="0">
                    <a:pos x="177" y="177"/>
                  </a:cxn>
                  <a:cxn ang="0">
                    <a:pos x="179" y="136"/>
                  </a:cxn>
                  <a:cxn ang="0">
                    <a:pos x="179" y="136"/>
                  </a:cxn>
                  <a:cxn ang="0">
                    <a:pos x="179" y="130"/>
                  </a:cxn>
                  <a:cxn ang="0">
                    <a:pos x="175" y="125"/>
                  </a:cxn>
                  <a:cxn ang="0">
                    <a:pos x="175" y="125"/>
                  </a:cxn>
                  <a:cxn ang="0">
                    <a:pos x="170" y="121"/>
                  </a:cxn>
                  <a:cxn ang="0">
                    <a:pos x="164" y="120"/>
                  </a:cxn>
                  <a:cxn ang="0">
                    <a:pos x="164" y="120"/>
                  </a:cxn>
                  <a:cxn ang="0">
                    <a:pos x="147" y="118"/>
                  </a:cxn>
                  <a:cxn ang="0">
                    <a:pos x="130" y="111"/>
                  </a:cxn>
                  <a:cxn ang="0">
                    <a:pos x="115" y="103"/>
                  </a:cxn>
                  <a:cxn ang="0">
                    <a:pos x="101" y="93"/>
                  </a:cxn>
                  <a:cxn ang="0">
                    <a:pos x="101" y="93"/>
                  </a:cxn>
                  <a:cxn ang="0">
                    <a:pos x="96" y="87"/>
                  </a:cxn>
                  <a:cxn ang="0">
                    <a:pos x="96" y="87"/>
                  </a:cxn>
                  <a:cxn ang="0">
                    <a:pos x="86" y="72"/>
                  </a:cxn>
                  <a:cxn ang="0">
                    <a:pos x="78" y="55"/>
                  </a:cxn>
                  <a:cxn ang="0">
                    <a:pos x="73" y="39"/>
                  </a:cxn>
                  <a:cxn ang="0">
                    <a:pos x="73" y="20"/>
                  </a:cxn>
                  <a:cxn ang="0">
                    <a:pos x="73" y="20"/>
                  </a:cxn>
                  <a:cxn ang="0">
                    <a:pos x="71" y="13"/>
                  </a:cxn>
                  <a:cxn ang="0">
                    <a:pos x="67" y="8"/>
                  </a:cxn>
                  <a:cxn ang="0">
                    <a:pos x="67" y="8"/>
                  </a:cxn>
                  <a:cxn ang="0">
                    <a:pos x="62" y="5"/>
                  </a:cxn>
                  <a:cxn ang="0">
                    <a:pos x="57" y="3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0" y="1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2" y="8"/>
                  </a:cxn>
                  <a:cxn ang="0">
                    <a:pos x="0" y="15"/>
                  </a:cxn>
                  <a:cxn ang="0">
                    <a:pos x="0" y="15"/>
                  </a:cxn>
                  <a:cxn ang="0">
                    <a:pos x="0" y="32"/>
                  </a:cxn>
                  <a:cxn ang="0">
                    <a:pos x="2" y="47"/>
                  </a:cxn>
                  <a:cxn ang="0">
                    <a:pos x="3" y="64"/>
                  </a:cxn>
                  <a:cxn ang="0">
                    <a:pos x="8" y="79"/>
                  </a:cxn>
                  <a:cxn ang="0">
                    <a:pos x="15" y="94"/>
                  </a:cxn>
                  <a:cxn ang="0">
                    <a:pos x="22" y="109"/>
                  </a:cxn>
                  <a:cxn ang="0">
                    <a:pos x="32" y="123"/>
                  </a:cxn>
                  <a:cxn ang="0">
                    <a:pos x="42" y="136"/>
                  </a:cxn>
                  <a:cxn ang="0">
                    <a:pos x="42" y="136"/>
                  </a:cxn>
                </a:cxnLst>
                <a:rect l="0" t="0" r="r" b="b"/>
                <a:pathLst>
                  <a:path w="179" h="192">
                    <a:moveTo>
                      <a:pt x="42" y="136"/>
                    </a:moveTo>
                    <a:lnTo>
                      <a:pt x="42" y="136"/>
                    </a:lnTo>
                    <a:lnTo>
                      <a:pt x="49" y="143"/>
                    </a:lnTo>
                    <a:lnTo>
                      <a:pt x="49" y="143"/>
                    </a:lnTo>
                    <a:lnTo>
                      <a:pt x="61" y="153"/>
                    </a:lnTo>
                    <a:lnTo>
                      <a:pt x="73" y="163"/>
                    </a:lnTo>
                    <a:lnTo>
                      <a:pt x="86" y="172"/>
                    </a:lnTo>
                    <a:lnTo>
                      <a:pt x="101" y="179"/>
                    </a:lnTo>
                    <a:lnTo>
                      <a:pt x="115" y="184"/>
                    </a:lnTo>
                    <a:lnTo>
                      <a:pt x="130" y="189"/>
                    </a:lnTo>
                    <a:lnTo>
                      <a:pt x="145" y="192"/>
                    </a:lnTo>
                    <a:lnTo>
                      <a:pt x="162" y="192"/>
                    </a:lnTo>
                    <a:lnTo>
                      <a:pt x="162" y="192"/>
                    </a:lnTo>
                    <a:lnTo>
                      <a:pt x="167" y="192"/>
                    </a:lnTo>
                    <a:lnTo>
                      <a:pt x="172" y="189"/>
                    </a:lnTo>
                    <a:lnTo>
                      <a:pt x="175" y="184"/>
                    </a:lnTo>
                    <a:lnTo>
                      <a:pt x="177" y="177"/>
                    </a:lnTo>
                    <a:lnTo>
                      <a:pt x="179" y="136"/>
                    </a:lnTo>
                    <a:lnTo>
                      <a:pt x="179" y="136"/>
                    </a:lnTo>
                    <a:lnTo>
                      <a:pt x="179" y="130"/>
                    </a:lnTo>
                    <a:lnTo>
                      <a:pt x="175" y="125"/>
                    </a:lnTo>
                    <a:lnTo>
                      <a:pt x="175" y="125"/>
                    </a:lnTo>
                    <a:lnTo>
                      <a:pt x="170" y="121"/>
                    </a:lnTo>
                    <a:lnTo>
                      <a:pt x="164" y="120"/>
                    </a:lnTo>
                    <a:lnTo>
                      <a:pt x="164" y="120"/>
                    </a:lnTo>
                    <a:lnTo>
                      <a:pt x="147" y="118"/>
                    </a:lnTo>
                    <a:lnTo>
                      <a:pt x="130" y="111"/>
                    </a:lnTo>
                    <a:lnTo>
                      <a:pt x="115" y="103"/>
                    </a:lnTo>
                    <a:lnTo>
                      <a:pt x="101" y="93"/>
                    </a:lnTo>
                    <a:lnTo>
                      <a:pt x="101" y="93"/>
                    </a:lnTo>
                    <a:lnTo>
                      <a:pt x="96" y="87"/>
                    </a:lnTo>
                    <a:lnTo>
                      <a:pt x="96" y="87"/>
                    </a:lnTo>
                    <a:lnTo>
                      <a:pt x="86" y="72"/>
                    </a:lnTo>
                    <a:lnTo>
                      <a:pt x="78" y="55"/>
                    </a:lnTo>
                    <a:lnTo>
                      <a:pt x="73" y="39"/>
                    </a:lnTo>
                    <a:lnTo>
                      <a:pt x="73" y="20"/>
                    </a:lnTo>
                    <a:lnTo>
                      <a:pt x="73" y="20"/>
                    </a:lnTo>
                    <a:lnTo>
                      <a:pt x="71" y="13"/>
                    </a:lnTo>
                    <a:lnTo>
                      <a:pt x="67" y="8"/>
                    </a:lnTo>
                    <a:lnTo>
                      <a:pt x="67" y="8"/>
                    </a:lnTo>
                    <a:lnTo>
                      <a:pt x="62" y="5"/>
                    </a:lnTo>
                    <a:lnTo>
                      <a:pt x="57" y="3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0" y="1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2" y="8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0" y="32"/>
                    </a:lnTo>
                    <a:lnTo>
                      <a:pt x="2" y="47"/>
                    </a:lnTo>
                    <a:lnTo>
                      <a:pt x="3" y="64"/>
                    </a:lnTo>
                    <a:lnTo>
                      <a:pt x="8" y="79"/>
                    </a:lnTo>
                    <a:lnTo>
                      <a:pt x="15" y="94"/>
                    </a:lnTo>
                    <a:lnTo>
                      <a:pt x="22" y="109"/>
                    </a:lnTo>
                    <a:lnTo>
                      <a:pt x="32" y="123"/>
                    </a:lnTo>
                    <a:lnTo>
                      <a:pt x="42" y="136"/>
                    </a:lnTo>
                    <a:lnTo>
                      <a:pt x="4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199" name="Freeform 34"/>
              <p:cNvSpPr>
                <a:spLocks/>
              </p:cNvSpPr>
              <p:nvPr/>
            </p:nvSpPr>
            <p:spPr bwMode="auto">
              <a:xfrm>
                <a:off x="12558713" y="2135188"/>
                <a:ext cx="522288" cy="525463"/>
              </a:xfrm>
              <a:custGeom>
                <a:avLst/>
                <a:gdLst/>
                <a:ahLst/>
                <a:cxnLst>
                  <a:cxn ang="0">
                    <a:pos x="607" y="170"/>
                  </a:cxn>
                  <a:cxn ang="0">
                    <a:pos x="607" y="163"/>
                  </a:cxn>
                  <a:cxn ang="0">
                    <a:pos x="654" y="116"/>
                  </a:cxn>
                  <a:cxn ang="0">
                    <a:pos x="658" y="113"/>
                  </a:cxn>
                  <a:cxn ang="0">
                    <a:pos x="658" y="103"/>
                  </a:cxn>
                  <a:cxn ang="0">
                    <a:pos x="560" y="3"/>
                  </a:cxn>
                  <a:cxn ang="0">
                    <a:pos x="555" y="0"/>
                  </a:cxn>
                  <a:cxn ang="0">
                    <a:pos x="546" y="0"/>
                  </a:cxn>
                  <a:cxn ang="0">
                    <a:pos x="499" y="45"/>
                  </a:cxn>
                  <a:cxn ang="0">
                    <a:pos x="494" y="49"/>
                  </a:cxn>
                  <a:cxn ang="0">
                    <a:pos x="418" y="40"/>
                  </a:cxn>
                  <a:cxn ang="0">
                    <a:pos x="412" y="40"/>
                  </a:cxn>
                  <a:cxn ang="0">
                    <a:pos x="401" y="45"/>
                  </a:cxn>
                  <a:cxn ang="0">
                    <a:pos x="342" y="103"/>
                  </a:cxn>
                  <a:cxn ang="0">
                    <a:pos x="320" y="96"/>
                  </a:cxn>
                  <a:cxn ang="0">
                    <a:pos x="277" y="88"/>
                  </a:cxn>
                  <a:cxn ang="0">
                    <a:pos x="233" y="84"/>
                  </a:cxn>
                  <a:cxn ang="0">
                    <a:pos x="189" y="88"/>
                  </a:cxn>
                  <a:cxn ang="0">
                    <a:pos x="145" y="96"/>
                  </a:cxn>
                  <a:cxn ang="0">
                    <a:pos x="103" y="109"/>
                  </a:cxn>
                  <a:cxn ang="0">
                    <a:pos x="62" y="130"/>
                  </a:cxn>
                  <a:cxn ang="0">
                    <a:pos x="24" y="155"/>
                  </a:cxn>
                  <a:cxn ang="0">
                    <a:pos x="7" y="170"/>
                  </a:cxn>
                  <a:cxn ang="0">
                    <a:pos x="0" y="184"/>
                  </a:cxn>
                  <a:cxn ang="0">
                    <a:pos x="5" y="196"/>
                  </a:cxn>
                  <a:cxn ang="0">
                    <a:pos x="147" y="400"/>
                  </a:cxn>
                  <a:cxn ang="0">
                    <a:pos x="143" y="403"/>
                  </a:cxn>
                  <a:cxn ang="0">
                    <a:pos x="143" y="411"/>
                  </a:cxn>
                  <a:cxn ang="0">
                    <a:pos x="251" y="528"/>
                  </a:cxn>
                  <a:cxn ang="0">
                    <a:pos x="255" y="531"/>
                  </a:cxn>
                  <a:cxn ang="0">
                    <a:pos x="265" y="531"/>
                  </a:cxn>
                  <a:cxn ang="0">
                    <a:pos x="304" y="496"/>
                  </a:cxn>
                  <a:cxn ang="0">
                    <a:pos x="460" y="656"/>
                  </a:cxn>
                  <a:cxn ang="0">
                    <a:pos x="472" y="661"/>
                  </a:cxn>
                  <a:cxn ang="0">
                    <a:pos x="486" y="654"/>
                  </a:cxn>
                  <a:cxn ang="0">
                    <a:pos x="501" y="636"/>
                  </a:cxn>
                  <a:cxn ang="0">
                    <a:pos x="528" y="599"/>
                  </a:cxn>
                  <a:cxn ang="0">
                    <a:pos x="548" y="557"/>
                  </a:cxn>
                  <a:cxn ang="0">
                    <a:pos x="563" y="514"/>
                  </a:cxn>
                  <a:cxn ang="0">
                    <a:pos x="572" y="469"/>
                  </a:cxn>
                  <a:cxn ang="0">
                    <a:pos x="573" y="425"/>
                  </a:cxn>
                  <a:cxn ang="0">
                    <a:pos x="570" y="379"/>
                  </a:cxn>
                  <a:cxn ang="0">
                    <a:pos x="562" y="336"/>
                  </a:cxn>
                  <a:cxn ang="0">
                    <a:pos x="607" y="261"/>
                  </a:cxn>
                  <a:cxn ang="0">
                    <a:pos x="611" y="256"/>
                  </a:cxn>
                  <a:cxn ang="0">
                    <a:pos x="614" y="246"/>
                  </a:cxn>
                  <a:cxn ang="0">
                    <a:pos x="614" y="241"/>
                  </a:cxn>
                </a:cxnLst>
                <a:rect l="0" t="0" r="r" b="b"/>
                <a:pathLst>
                  <a:path w="658" h="661">
                    <a:moveTo>
                      <a:pt x="614" y="241"/>
                    </a:moveTo>
                    <a:lnTo>
                      <a:pt x="607" y="170"/>
                    </a:lnTo>
                    <a:lnTo>
                      <a:pt x="607" y="170"/>
                    </a:lnTo>
                    <a:lnTo>
                      <a:pt x="607" y="163"/>
                    </a:lnTo>
                    <a:lnTo>
                      <a:pt x="611" y="160"/>
                    </a:lnTo>
                    <a:lnTo>
                      <a:pt x="654" y="116"/>
                    </a:lnTo>
                    <a:lnTo>
                      <a:pt x="654" y="116"/>
                    </a:lnTo>
                    <a:lnTo>
                      <a:pt x="658" y="113"/>
                    </a:lnTo>
                    <a:lnTo>
                      <a:pt x="658" y="108"/>
                    </a:lnTo>
                    <a:lnTo>
                      <a:pt x="658" y="103"/>
                    </a:lnTo>
                    <a:lnTo>
                      <a:pt x="654" y="99"/>
                    </a:lnTo>
                    <a:lnTo>
                      <a:pt x="560" y="3"/>
                    </a:lnTo>
                    <a:lnTo>
                      <a:pt x="560" y="3"/>
                    </a:lnTo>
                    <a:lnTo>
                      <a:pt x="555" y="0"/>
                    </a:lnTo>
                    <a:lnTo>
                      <a:pt x="552" y="0"/>
                    </a:lnTo>
                    <a:lnTo>
                      <a:pt x="546" y="0"/>
                    </a:lnTo>
                    <a:lnTo>
                      <a:pt x="541" y="3"/>
                    </a:lnTo>
                    <a:lnTo>
                      <a:pt x="499" y="45"/>
                    </a:lnTo>
                    <a:lnTo>
                      <a:pt x="499" y="45"/>
                    </a:lnTo>
                    <a:lnTo>
                      <a:pt x="494" y="49"/>
                    </a:lnTo>
                    <a:lnTo>
                      <a:pt x="487" y="49"/>
                    </a:lnTo>
                    <a:lnTo>
                      <a:pt x="418" y="40"/>
                    </a:lnTo>
                    <a:lnTo>
                      <a:pt x="418" y="40"/>
                    </a:lnTo>
                    <a:lnTo>
                      <a:pt x="412" y="40"/>
                    </a:lnTo>
                    <a:lnTo>
                      <a:pt x="406" y="42"/>
                    </a:lnTo>
                    <a:lnTo>
                      <a:pt x="401" y="45"/>
                    </a:lnTo>
                    <a:lnTo>
                      <a:pt x="396" y="49"/>
                    </a:lnTo>
                    <a:lnTo>
                      <a:pt x="342" y="103"/>
                    </a:lnTo>
                    <a:lnTo>
                      <a:pt x="342" y="103"/>
                    </a:lnTo>
                    <a:lnTo>
                      <a:pt x="320" y="96"/>
                    </a:lnTo>
                    <a:lnTo>
                      <a:pt x="299" y="91"/>
                    </a:lnTo>
                    <a:lnTo>
                      <a:pt x="277" y="88"/>
                    </a:lnTo>
                    <a:lnTo>
                      <a:pt x="255" y="86"/>
                    </a:lnTo>
                    <a:lnTo>
                      <a:pt x="233" y="84"/>
                    </a:lnTo>
                    <a:lnTo>
                      <a:pt x="211" y="86"/>
                    </a:lnTo>
                    <a:lnTo>
                      <a:pt x="189" y="88"/>
                    </a:lnTo>
                    <a:lnTo>
                      <a:pt x="167" y="91"/>
                    </a:lnTo>
                    <a:lnTo>
                      <a:pt x="145" y="96"/>
                    </a:lnTo>
                    <a:lnTo>
                      <a:pt x="125" y="103"/>
                    </a:lnTo>
                    <a:lnTo>
                      <a:pt x="103" y="109"/>
                    </a:lnTo>
                    <a:lnTo>
                      <a:pt x="83" y="120"/>
                    </a:lnTo>
                    <a:lnTo>
                      <a:pt x="62" y="130"/>
                    </a:lnTo>
                    <a:lnTo>
                      <a:pt x="44" y="142"/>
                    </a:lnTo>
                    <a:lnTo>
                      <a:pt x="24" y="155"/>
                    </a:lnTo>
                    <a:lnTo>
                      <a:pt x="7" y="170"/>
                    </a:lnTo>
                    <a:lnTo>
                      <a:pt x="7" y="170"/>
                    </a:lnTo>
                    <a:lnTo>
                      <a:pt x="2" y="177"/>
                    </a:lnTo>
                    <a:lnTo>
                      <a:pt x="0" y="184"/>
                    </a:lnTo>
                    <a:lnTo>
                      <a:pt x="2" y="190"/>
                    </a:lnTo>
                    <a:lnTo>
                      <a:pt x="5" y="196"/>
                    </a:lnTo>
                    <a:lnTo>
                      <a:pt x="177" y="369"/>
                    </a:lnTo>
                    <a:lnTo>
                      <a:pt x="147" y="400"/>
                    </a:lnTo>
                    <a:lnTo>
                      <a:pt x="147" y="400"/>
                    </a:lnTo>
                    <a:lnTo>
                      <a:pt x="143" y="403"/>
                    </a:lnTo>
                    <a:lnTo>
                      <a:pt x="143" y="408"/>
                    </a:lnTo>
                    <a:lnTo>
                      <a:pt x="143" y="411"/>
                    </a:lnTo>
                    <a:lnTo>
                      <a:pt x="145" y="417"/>
                    </a:lnTo>
                    <a:lnTo>
                      <a:pt x="251" y="528"/>
                    </a:lnTo>
                    <a:lnTo>
                      <a:pt x="251" y="528"/>
                    </a:lnTo>
                    <a:lnTo>
                      <a:pt x="255" y="531"/>
                    </a:lnTo>
                    <a:lnTo>
                      <a:pt x="260" y="533"/>
                    </a:lnTo>
                    <a:lnTo>
                      <a:pt x="265" y="531"/>
                    </a:lnTo>
                    <a:lnTo>
                      <a:pt x="268" y="530"/>
                    </a:lnTo>
                    <a:lnTo>
                      <a:pt x="304" y="496"/>
                    </a:lnTo>
                    <a:lnTo>
                      <a:pt x="460" y="656"/>
                    </a:lnTo>
                    <a:lnTo>
                      <a:pt x="460" y="656"/>
                    </a:lnTo>
                    <a:lnTo>
                      <a:pt x="466" y="659"/>
                    </a:lnTo>
                    <a:lnTo>
                      <a:pt x="472" y="661"/>
                    </a:lnTo>
                    <a:lnTo>
                      <a:pt x="479" y="659"/>
                    </a:lnTo>
                    <a:lnTo>
                      <a:pt x="486" y="654"/>
                    </a:lnTo>
                    <a:lnTo>
                      <a:pt x="486" y="654"/>
                    </a:lnTo>
                    <a:lnTo>
                      <a:pt x="501" y="636"/>
                    </a:lnTo>
                    <a:lnTo>
                      <a:pt x="514" y="617"/>
                    </a:lnTo>
                    <a:lnTo>
                      <a:pt x="528" y="599"/>
                    </a:lnTo>
                    <a:lnTo>
                      <a:pt x="538" y="577"/>
                    </a:lnTo>
                    <a:lnTo>
                      <a:pt x="548" y="557"/>
                    </a:lnTo>
                    <a:lnTo>
                      <a:pt x="557" y="535"/>
                    </a:lnTo>
                    <a:lnTo>
                      <a:pt x="563" y="514"/>
                    </a:lnTo>
                    <a:lnTo>
                      <a:pt x="568" y="491"/>
                    </a:lnTo>
                    <a:lnTo>
                      <a:pt x="572" y="469"/>
                    </a:lnTo>
                    <a:lnTo>
                      <a:pt x="573" y="447"/>
                    </a:lnTo>
                    <a:lnTo>
                      <a:pt x="573" y="425"/>
                    </a:lnTo>
                    <a:lnTo>
                      <a:pt x="573" y="401"/>
                    </a:lnTo>
                    <a:lnTo>
                      <a:pt x="570" y="379"/>
                    </a:lnTo>
                    <a:lnTo>
                      <a:pt x="567" y="357"/>
                    </a:lnTo>
                    <a:lnTo>
                      <a:pt x="562" y="336"/>
                    </a:lnTo>
                    <a:lnTo>
                      <a:pt x="555" y="314"/>
                    </a:lnTo>
                    <a:lnTo>
                      <a:pt x="607" y="261"/>
                    </a:lnTo>
                    <a:lnTo>
                      <a:pt x="607" y="261"/>
                    </a:lnTo>
                    <a:lnTo>
                      <a:pt x="611" y="256"/>
                    </a:lnTo>
                    <a:lnTo>
                      <a:pt x="614" y="251"/>
                    </a:lnTo>
                    <a:lnTo>
                      <a:pt x="614" y="246"/>
                    </a:lnTo>
                    <a:lnTo>
                      <a:pt x="614" y="241"/>
                    </a:lnTo>
                    <a:lnTo>
                      <a:pt x="614" y="241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200" name="Freeform 35"/>
              <p:cNvSpPr>
                <a:spLocks/>
              </p:cNvSpPr>
              <p:nvPr/>
            </p:nvSpPr>
            <p:spPr bwMode="auto">
              <a:xfrm>
                <a:off x="13042900" y="2314575"/>
                <a:ext cx="301625" cy="296863"/>
              </a:xfrm>
              <a:custGeom>
                <a:avLst/>
                <a:gdLst/>
                <a:ahLst/>
                <a:cxnLst>
                  <a:cxn ang="0">
                    <a:pos x="371" y="230"/>
                  </a:cxn>
                  <a:cxn ang="0">
                    <a:pos x="141" y="7"/>
                  </a:cxn>
                  <a:cxn ang="0">
                    <a:pos x="141" y="7"/>
                  </a:cxn>
                  <a:cxn ang="0">
                    <a:pos x="133" y="2"/>
                  </a:cxn>
                  <a:cxn ang="0">
                    <a:pos x="124" y="0"/>
                  </a:cxn>
                  <a:cxn ang="0">
                    <a:pos x="116" y="4"/>
                  </a:cxn>
                  <a:cxn ang="0">
                    <a:pos x="108" y="9"/>
                  </a:cxn>
                  <a:cxn ang="0">
                    <a:pos x="6" y="113"/>
                  </a:cxn>
                  <a:cxn ang="0">
                    <a:pos x="6" y="113"/>
                  </a:cxn>
                  <a:cxn ang="0">
                    <a:pos x="1" y="122"/>
                  </a:cxn>
                  <a:cxn ang="0">
                    <a:pos x="0" y="130"/>
                  </a:cxn>
                  <a:cxn ang="0">
                    <a:pos x="1" y="139"/>
                  </a:cxn>
                  <a:cxn ang="0">
                    <a:pos x="8" y="147"/>
                  </a:cxn>
                  <a:cxn ang="0">
                    <a:pos x="237" y="368"/>
                  </a:cxn>
                  <a:cxn ang="0">
                    <a:pos x="237" y="368"/>
                  </a:cxn>
                  <a:cxn ang="0">
                    <a:pos x="246" y="373"/>
                  </a:cxn>
                  <a:cxn ang="0">
                    <a:pos x="254" y="375"/>
                  </a:cxn>
                  <a:cxn ang="0">
                    <a:pos x="263" y="373"/>
                  </a:cxn>
                  <a:cxn ang="0">
                    <a:pos x="271" y="368"/>
                  </a:cxn>
                  <a:cxn ang="0">
                    <a:pos x="372" y="263"/>
                  </a:cxn>
                  <a:cxn ang="0">
                    <a:pos x="372" y="263"/>
                  </a:cxn>
                  <a:cxn ang="0">
                    <a:pos x="377" y="255"/>
                  </a:cxn>
                  <a:cxn ang="0">
                    <a:pos x="379" y="247"/>
                  </a:cxn>
                  <a:cxn ang="0">
                    <a:pos x="377" y="236"/>
                  </a:cxn>
                  <a:cxn ang="0">
                    <a:pos x="371" y="230"/>
                  </a:cxn>
                  <a:cxn ang="0">
                    <a:pos x="371" y="230"/>
                  </a:cxn>
                </a:cxnLst>
                <a:rect l="0" t="0" r="r" b="b"/>
                <a:pathLst>
                  <a:path w="379" h="375">
                    <a:moveTo>
                      <a:pt x="371" y="230"/>
                    </a:moveTo>
                    <a:lnTo>
                      <a:pt x="141" y="7"/>
                    </a:lnTo>
                    <a:lnTo>
                      <a:pt x="141" y="7"/>
                    </a:lnTo>
                    <a:lnTo>
                      <a:pt x="133" y="2"/>
                    </a:lnTo>
                    <a:lnTo>
                      <a:pt x="124" y="0"/>
                    </a:lnTo>
                    <a:lnTo>
                      <a:pt x="116" y="4"/>
                    </a:lnTo>
                    <a:lnTo>
                      <a:pt x="108" y="9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1" y="122"/>
                    </a:lnTo>
                    <a:lnTo>
                      <a:pt x="0" y="130"/>
                    </a:lnTo>
                    <a:lnTo>
                      <a:pt x="1" y="139"/>
                    </a:lnTo>
                    <a:lnTo>
                      <a:pt x="8" y="147"/>
                    </a:lnTo>
                    <a:lnTo>
                      <a:pt x="237" y="368"/>
                    </a:lnTo>
                    <a:lnTo>
                      <a:pt x="237" y="368"/>
                    </a:lnTo>
                    <a:lnTo>
                      <a:pt x="246" y="373"/>
                    </a:lnTo>
                    <a:lnTo>
                      <a:pt x="254" y="375"/>
                    </a:lnTo>
                    <a:lnTo>
                      <a:pt x="263" y="373"/>
                    </a:lnTo>
                    <a:lnTo>
                      <a:pt x="271" y="368"/>
                    </a:lnTo>
                    <a:lnTo>
                      <a:pt x="372" y="263"/>
                    </a:lnTo>
                    <a:lnTo>
                      <a:pt x="372" y="263"/>
                    </a:lnTo>
                    <a:lnTo>
                      <a:pt x="377" y="255"/>
                    </a:lnTo>
                    <a:lnTo>
                      <a:pt x="379" y="247"/>
                    </a:lnTo>
                    <a:lnTo>
                      <a:pt x="377" y="236"/>
                    </a:lnTo>
                    <a:lnTo>
                      <a:pt x="371" y="230"/>
                    </a:lnTo>
                    <a:lnTo>
                      <a:pt x="371" y="230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201" name="Freeform 36"/>
              <p:cNvSpPr>
                <a:spLocks/>
              </p:cNvSpPr>
              <p:nvPr/>
            </p:nvSpPr>
            <p:spPr bwMode="auto">
              <a:xfrm>
                <a:off x="12590463" y="1878013"/>
                <a:ext cx="300038" cy="298450"/>
              </a:xfrm>
              <a:custGeom>
                <a:avLst/>
                <a:gdLst/>
                <a:ahLst/>
                <a:cxnLst>
                  <a:cxn ang="0">
                    <a:pos x="108" y="9"/>
                  </a:cxn>
                  <a:cxn ang="0">
                    <a:pos x="7" y="112"/>
                  </a:cxn>
                  <a:cxn ang="0">
                    <a:pos x="7" y="112"/>
                  </a:cxn>
                  <a:cxn ang="0">
                    <a:pos x="2" y="120"/>
                  </a:cxn>
                  <a:cxn ang="0">
                    <a:pos x="0" y="128"/>
                  </a:cxn>
                  <a:cxn ang="0">
                    <a:pos x="2" y="139"/>
                  </a:cxn>
                  <a:cxn ang="0">
                    <a:pos x="9" y="145"/>
                  </a:cxn>
                  <a:cxn ang="0">
                    <a:pos x="237" y="368"/>
                  </a:cxn>
                  <a:cxn ang="0">
                    <a:pos x="237" y="368"/>
                  </a:cxn>
                  <a:cxn ang="0">
                    <a:pos x="245" y="375"/>
                  </a:cxn>
                  <a:cxn ang="0">
                    <a:pos x="253" y="376"/>
                  </a:cxn>
                  <a:cxn ang="0">
                    <a:pos x="262" y="373"/>
                  </a:cxn>
                  <a:cxn ang="0">
                    <a:pos x="270" y="368"/>
                  </a:cxn>
                  <a:cxn ang="0">
                    <a:pos x="372" y="265"/>
                  </a:cxn>
                  <a:cxn ang="0">
                    <a:pos x="372" y="265"/>
                  </a:cxn>
                  <a:cxn ang="0">
                    <a:pos x="377" y="257"/>
                  </a:cxn>
                  <a:cxn ang="0">
                    <a:pos x="378" y="247"/>
                  </a:cxn>
                  <a:cxn ang="0">
                    <a:pos x="377" y="238"/>
                  </a:cxn>
                  <a:cxn ang="0">
                    <a:pos x="372" y="230"/>
                  </a:cxn>
                  <a:cxn ang="0">
                    <a:pos x="144" y="7"/>
                  </a:cxn>
                  <a:cxn ang="0">
                    <a:pos x="144" y="7"/>
                  </a:cxn>
                  <a:cxn ang="0">
                    <a:pos x="135" y="2"/>
                  </a:cxn>
                  <a:cxn ang="0">
                    <a:pos x="127" y="0"/>
                  </a:cxn>
                  <a:cxn ang="0">
                    <a:pos x="117" y="2"/>
                  </a:cxn>
                  <a:cxn ang="0">
                    <a:pos x="108" y="9"/>
                  </a:cxn>
                  <a:cxn ang="0">
                    <a:pos x="108" y="9"/>
                  </a:cxn>
                </a:cxnLst>
                <a:rect l="0" t="0" r="r" b="b"/>
                <a:pathLst>
                  <a:path w="378" h="376">
                    <a:moveTo>
                      <a:pt x="108" y="9"/>
                    </a:moveTo>
                    <a:lnTo>
                      <a:pt x="7" y="112"/>
                    </a:lnTo>
                    <a:lnTo>
                      <a:pt x="7" y="112"/>
                    </a:lnTo>
                    <a:lnTo>
                      <a:pt x="2" y="120"/>
                    </a:lnTo>
                    <a:lnTo>
                      <a:pt x="0" y="128"/>
                    </a:lnTo>
                    <a:lnTo>
                      <a:pt x="2" y="139"/>
                    </a:lnTo>
                    <a:lnTo>
                      <a:pt x="9" y="145"/>
                    </a:lnTo>
                    <a:lnTo>
                      <a:pt x="237" y="368"/>
                    </a:lnTo>
                    <a:lnTo>
                      <a:pt x="237" y="368"/>
                    </a:lnTo>
                    <a:lnTo>
                      <a:pt x="245" y="375"/>
                    </a:lnTo>
                    <a:lnTo>
                      <a:pt x="253" y="376"/>
                    </a:lnTo>
                    <a:lnTo>
                      <a:pt x="262" y="373"/>
                    </a:lnTo>
                    <a:lnTo>
                      <a:pt x="270" y="368"/>
                    </a:lnTo>
                    <a:lnTo>
                      <a:pt x="372" y="265"/>
                    </a:lnTo>
                    <a:lnTo>
                      <a:pt x="372" y="265"/>
                    </a:lnTo>
                    <a:lnTo>
                      <a:pt x="377" y="257"/>
                    </a:lnTo>
                    <a:lnTo>
                      <a:pt x="378" y="247"/>
                    </a:lnTo>
                    <a:lnTo>
                      <a:pt x="377" y="238"/>
                    </a:lnTo>
                    <a:lnTo>
                      <a:pt x="372" y="230"/>
                    </a:lnTo>
                    <a:lnTo>
                      <a:pt x="144" y="7"/>
                    </a:lnTo>
                    <a:lnTo>
                      <a:pt x="144" y="7"/>
                    </a:lnTo>
                    <a:lnTo>
                      <a:pt x="135" y="2"/>
                    </a:lnTo>
                    <a:lnTo>
                      <a:pt x="127" y="0"/>
                    </a:lnTo>
                    <a:lnTo>
                      <a:pt x="117" y="2"/>
                    </a:lnTo>
                    <a:lnTo>
                      <a:pt x="108" y="9"/>
                    </a:lnTo>
                    <a:lnTo>
                      <a:pt x="108" y="9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</p:grpSp>
        <p:grpSp>
          <p:nvGrpSpPr>
            <p:cNvPr id="178" name="组合 758"/>
            <p:cNvGrpSpPr/>
            <p:nvPr/>
          </p:nvGrpSpPr>
          <p:grpSpPr>
            <a:xfrm>
              <a:off x="4140870" y="4450334"/>
              <a:ext cx="216000" cy="144000"/>
              <a:chOff x="7440613" y="4868863"/>
              <a:chExt cx="1019175" cy="828675"/>
            </a:xfrm>
            <a:solidFill>
              <a:sysClr val="window" lastClr="FFFFFF"/>
            </a:solidFill>
          </p:grpSpPr>
          <p:sp>
            <p:nvSpPr>
              <p:cNvPr id="195" name="Freeform 15"/>
              <p:cNvSpPr>
                <a:spLocks/>
              </p:cNvSpPr>
              <p:nvPr/>
            </p:nvSpPr>
            <p:spPr bwMode="auto">
              <a:xfrm>
                <a:off x="7832726" y="5462588"/>
                <a:ext cx="234950" cy="234950"/>
              </a:xfrm>
              <a:custGeom>
                <a:avLst/>
                <a:gdLst/>
                <a:ahLst/>
                <a:cxnLst>
                  <a:cxn ang="0">
                    <a:pos x="3281" y="680"/>
                  </a:cxn>
                  <a:cxn ang="0">
                    <a:pos x="3439" y="907"/>
                  </a:cxn>
                  <a:cxn ang="0">
                    <a:pos x="3559" y="1151"/>
                  </a:cxn>
                  <a:cxn ang="0">
                    <a:pos x="3642" y="1406"/>
                  </a:cxn>
                  <a:cxn ang="0">
                    <a:pos x="3686" y="1670"/>
                  </a:cxn>
                  <a:cxn ang="0">
                    <a:pos x="3693" y="1936"/>
                  </a:cxn>
                  <a:cxn ang="0">
                    <a:pos x="3661" y="2201"/>
                  </a:cxn>
                  <a:cxn ang="0">
                    <a:pos x="3591" y="2460"/>
                  </a:cxn>
                  <a:cxn ang="0">
                    <a:pos x="3484" y="2708"/>
                  </a:cxn>
                  <a:cxn ang="0">
                    <a:pos x="3339" y="2941"/>
                  </a:cxn>
                  <a:cxn ang="0">
                    <a:pos x="3155" y="3155"/>
                  </a:cxn>
                  <a:cxn ang="0">
                    <a:pos x="2941" y="3339"/>
                  </a:cxn>
                  <a:cxn ang="0">
                    <a:pos x="2708" y="3484"/>
                  </a:cxn>
                  <a:cxn ang="0">
                    <a:pos x="2460" y="3592"/>
                  </a:cxn>
                  <a:cxn ang="0">
                    <a:pos x="2201" y="3661"/>
                  </a:cxn>
                  <a:cxn ang="0">
                    <a:pos x="1936" y="3693"/>
                  </a:cxn>
                  <a:cxn ang="0">
                    <a:pos x="1670" y="3687"/>
                  </a:cxn>
                  <a:cxn ang="0">
                    <a:pos x="1408" y="3643"/>
                  </a:cxn>
                  <a:cxn ang="0">
                    <a:pos x="1152" y="3561"/>
                  </a:cxn>
                  <a:cxn ang="0">
                    <a:pos x="908" y="3440"/>
                  </a:cxn>
                  <a:cxn ang="0">
                    <a:pos x="680" y="3282"/>
                  </a:cxn>
                  <a:cxn ang="0">
                    <a:pos x="475" y="3086"/>
                  </a:cxn>
                  <a:cxn ang="0">
                    <a:pos x="304" y="2866"/>
                  </a:cxn>
                  <a:cxn ang="0">
                    <a:pos x="172" y="2627"/>
                  </a:cxn>
                  <a:cxn ang="0">
                    <a:pos x="76" y="2374"/>
                  </a:cxn>
                  <a:cxn ang="0">
                    <a:pos x="19" y="2114"/>
                  </a:cxn>
                  <a:cxn ang="0">
                    <a:pos x="0" y="1848"/>
                  </a:cxn>
                  <a:cxn ang="0">
                    <a:pos x="19" y="1582"/>
                  </a:cxn>
                  <a:cxn ang="0">
                    <a:pos x="76" y="1321"/>
                  </a:cxn>
                  <a:cxn ang="0">
                    <a:pos x="171" y="1069"/>
                  </a:cxn>
                  <a:cxn ang="0">
                    <a:pos x="304" y="830"/>
                  </a:cxn>
                  <a:cxn ang="0">
                    <a:pos x="475" y="609"/>
                  </a:cxn>
                  <a:cxn ang="0">
                    <a:pos x="680" y="414"/>
                  </a:cxn>
                  <a:cxn ang="0">
                    <a:pos x="907" y="255"/>
                  </a:cxn>
                  <a:cxn ang="0">
                    <a:pos x="1151" y="135"/>
                  </a:cxn>
                  <a:cxn ang="0">
                    <a:pos x="1407" y="52"/>
                  </a:cxn>
                  <a:cxn ang="0">
                    <a:pos x="1669" y="8"/>
                  </a:cxn>
                  <a:cxn ang="0">
                    <a:pos x="1936" y="2"/>
                  </a:cxn>
                  <a:cxn ang="0">
                    <a:pos x="2201" y="33"/>
                  </a:cxn>
                  <a:cxn ang="0">
                    <a:pos x="2459" y="104"/>
                  </a:cxn>
                  <a:cxn ang="0">
                    <a:pos x="2708" y="211"/>
                  </a:cxn>
                  <a:cxn ang="0">
                    <a:pos x="2940" y="356"/>
                  </a:cxn>
                  <a:cxn ang="0">
                    <a:pos x="3154" y="539"/>
                  </a:cxn>
                </a:cxnLst>
                <a:rect l="0" t="0" r="r" b="b"/>
                <a:pathLst>
                  <a:path w="3695" h="3695">
                    <a:moveTo>
                      <a:pt x="3154" y="539"/>
                    </a:moveTo>
                    <a:lnTo>
                      <a:pt x="3220" y="608"/>
                    </a:lnTo>
                    <a:lnTo>
                      <a:pt x="3281" y="680"/>
                    </a:lnTo>
                    <a:lnTo>
                      <a:pt x="3338" y="754"/>
                    </a:lnTo>
                    <a:lnTo>
                      <a:pt x="3391" y="829"/>
                    </a:lnTo>
                    <a:lnTo>
                      <a:pt x="3439" y="907"/>
                    </a:lnTo>
                    <a:lnTo>
                      <a:pt x="3483" y="987"/>
                    </a:lnTo>
                    <a:lnTo>
                      <a:pt x="3523" y="1068"/>
                    </a:lnTo>
                    <a:lnTo>
                      <a:pt x="3559" y="1151"/>
                    </a:lnTo>
                    <a:lnTo>
                      <a:pt x="3591" y="1235"/>
                    </a:lnTo>
                    <a:lnTo>
                      <a:pt x="3619" y="1320"/>
                    </a:lnTo>
                    <a:lnTo>
                      <a:pt x="3642" y="1406"/>
                    </a:lnTo>
                    <a:lnTo>
                      <a:pt x="3661" y="1493"/>
                    </a:lnTo>
                    <a:lnTo>
                      <a:pt x="3676" y="1582"/>
                    </a:lnTo>
                    <a:lnTo>
                      <a:pt x="3686" y="1670"/>
                    </a:lnTo>
                    <a:lnTo>
                      <a:pt x="3693" y="1758"/>
                    </a:lnTo>
                    <a:lnTo>
                      <a:pt x="3695" y="1847"/>
                    </a:lnTo>
                    <a:lnTo>
                      <a:pt x="3693" y="1936"/>
                    </a:lnTo>
                    <a:lnTo>
                      <a:pt x="3686" y="2024"/>
                    </a:lnTo>
                    <a:lnTo>
                      <a:pt x="3676" y="2113"/>
                    </a:lnTo>
                    <a:lnTo>
                      <a:pt x="3661" y="2201"/>
                    </a:lnTo>
                    <a:lnTo>
                      <a:pt x="3642" y="2288"/>
                    </a:lnTo>
                    <a:lnTo>
                      <a:pt x="3619" y="2374"/>
                    </a:lnTo>
                    <a:lnTo>
                      <a:pt x="3591" y="2460"/>
                    </a:lnTo>
                    <a:lnTo>
                      <a:pt x="3559" y="2544"/>
                    </a:lnTo>
                    <a:lnTo>
                      <a:pt x="3524" y="2626"/>
                    </a:lnTo>
                    <a:lnTo>
                      <a:pt x="3484" y="2708"/>
                    </a:lnTo>
                    <a:lnTo>
                      <a:pt x="3439" y="2788"/>
                    </a:lnTo>
                    <a:lnTo>
                      <a:pt x="3391" y="2865"/>
                    </a:lnTo>
                    <a:lnTo>
                      <a:pt x="3339" y="2941"/>
                    </a:lnTo>
                    <a:lnTo>
                      <a:pt x="3281" y="3015"/>
                    </a:lnTo>
                    <a:lnTo>
                      <a:pt x="3220" y="3086"/>
                    </a:lnTo>
                    <a:lnTo>
                      <a:pt x="3155" y="3155"/>
                    </a:lnTo>
                    <a:lnTo>
                      <a:pt x="3086" y="3220"/>
                    </a:lnTo>
                    <a:lnTo>
                      <a:pt x="3015" y="3282"/>
                    </a:lnTo>
                    <a:lnTo>
                      <a:pt x="2941" y="3339"/>
                    </a:lnTo>
                    <a:lnTo>
                      <a:pt x="2865" y="3391"/>
                    </a:lnTo>
                    <a:lnTo>
                      <a:pt x="2788" y="3440"/>
                    </a:lnTo>
                    <a:lnTo>
                      <a:pt x="2708" y="3484"/>
                    </a:lnTo>
                    <a:lnTo>
                      <a:pt x="2626" y="3524"/>
                    </a:lnTo>
                    <a:lnTo>
                      <a:pt x="2544" y="3560"/>
                    </a:lnTo>
                    <a:lnTo>
                      <a:pt x="2460" y="3592"/>
                    </a:lnTo>
                    <a:lnTo>
                      <a:pt x="2375" y="3619"/>
                    </a:lnTo>
                    <a:lnTo>
                      <a:pt x="2288" y="3643"/>
                    </a:lnTo>
                    <a:lnTo>
                      <a:pt x="2201" y="3661"/>
                    </a:lnTo>
                    <a:lnTo>
                      <a:pt x="2114" y="3676"/>
                    </a:lnTo>
                    <a:lnTo>
                      <a:pt x="2026" y="3687"/>
                    </a:lnTo>
                    <a:lnTo>
                      <a:pt x="1936" y="3693"/>
                    </a:lnTo>
                    <a:lnTo>
                      <a:pt x="1848" y="3695"/>
                    </a:lnTo>
                    <a:lnTo>
                      <a:pt x="1759" y="3693"/>
                    </a:lnTo>
                    <a:lnTo>
                      <a:pt x="1670" y="3687"/>
                    </a:lnTo>
                    <a:lnTo>
                      <a:pt x="1582" y="3676"/>
                    </a:lnTo>
                    <a:lnTo>
                      <a:pt x="1495" y="3662"/>
                    </a:lnTo>
                    <a:lnTo>
                      <a:pt x="1408" y="3643"/>
                    </a:lnTo>
                    <a:lnTo>
                      <a:pt x="1321" y="3620"/>
                    </a:lnTo>
                    <a:lnTo>
                      <a:pt x="1236" y="3592"/>
                    </a:lnTo>
                    <a:lnTo>
                      <a:pt x="1152" y="3561"/>
                    </a:lnTo>
                    <a:lnTo>
                      <a:pt x="1069" y="3524"/>
                    </a:lnTo>
                    <a:lnTo>
                      <a:pt x="987" y="3484"/>
                    </a:lnTo>
                    <a:lnTo>
                      <a:pt x="908" y="3440"/>
                    </a:lnTo>
                    <a:lnTo>
                      <a:pt x="830" y="3391"/>
                    </a:lnTo>
                    <a:lnTo>
                      <a:pt x="755" y="3339"/>
                    </a:lnTo>
                    <a:lnTo>
                      <a:pt x="680" y="3282"/>
                    </a:lnTo>
                    <a:lnTo>
                      <a:pt x="609" y="3220"/>
                    </a:lnTo>
                    <a:lnTo>
                      <a:pt x="541" y="3155"/>
                    </a:lnTo>
                    <a:lnTo>
                      <a:pt x="475" y="3086"/>
                    </a:lnTo>
                    <a:lnTo>
                      <a:pt x="414" y="3015"/>
                    </a:lnTo>
                    <a:lnTo>
                      <a:pt x="357" y="2941"/>
                    </a:lnTo>
                    <a:lnTo>
                      <a:pt x="304" y="2866"/>
                    </a:lnTo>
                    <a:lnTo>
                      <a:pt x="256" y="2788"/>
                    </a:lnTo>
                    <a:lnTo>
                      <a:pt x="212" y="2709"/>
                    </a:lnTo>
                    <a:lnTo>
                      <a:pt x="172" y="2627"/>
                    </a:lnTo>
                    <a:lnTo>
                      <a:pt x="136" y="2544"/>
                    </a:lnTo>
                    <a:lnTo>
                      <a:pt x="104" y="2460"/>
                    </a:lnTo>
                    <a:lnTo>
                      <a:pt x="76" y="2374"/>
                    </a:lnTo>
                    <a:lnTo>
                      <a:pt x="53" y="2288"/>
                    </a:lnTo>
                    <a:lnTo>
                      <a:pt x="34" y="2201"/>
                    </a:lnTo>
                    <a:lnTo>
                      <a:pt x="19" y="2114"/>
                    </a:lnTo>
                    <a:lnTo>
                      <a:pt x="9" y="2025"/>
                    </a:lnTo>
                    <a:lnTo>
                      <a:pt x="2" y="1937"/>
                    </a:lnTo>
                    <a:lnTo>
                      <a:pt x="0" y="1848"/>
                    </a:lnTo>
                    <a:lnTo>
                      <a:pt x="2" y="1759"/>
                    </a:lnTo>
                    <a:lnTo>
                      <a:pt x="9" y="1670"/>
                    </a:lnTo>
                    <a:lnTo>
                      <a:pt x="19" y="1582"/>
                    </a:lnTo>
                    <a:lnTo>
                      <a:pt x="34" y="1494"/>
                    </a:lnTo>
                    <a:lnTo>
                      <a:pt x="53" y="1407"/>
                    </a:lnTo>
                    <a:lnTo>
                      <a:pt x="76" y="1321"/>
                    </a:lnTo>
                    <a:lnTo>
                      <a:pt x="104" y="1236"/>
                    </a:lnTo>
                    <a:lnTo>
                      <a:pt x="136" y="1151"/>
                    </a:lnTo>
                    <a:lnTo>
                      <a:pt x="171" y="1069"/>
                    </a:lnTo>
                    <a:lnTo>
                      <a:pt x="211" y="988"/>
                    </a:lnTo>
                    <a:lnTo>
                      <a:pt x="255" y="907"/>
                    </a:lnTo>
                    <a:lnTo>
                      <a:pt x="304" y="830"/>
                    </a:lnTo>
                    <a:lnTo>
                      <a:pt x="356" y="754"/>
                    </a:lnTo>
                    <a:lnTo>
                      <a:pt x="414" y="681"/>
                    </a:lnTo>
                    <a:lnTo>
                      <a:pt x="475" y="609"/>
                    </a:lnTo>
                    <a:lnTo>
                      <a:pt x="540" y="540"/>
                    </a:lnTo>
                    <a:lnTo>
                      <a:pt x="609" y="475"/>
                    </a:lnTo>
                    <a:lnTo>
                      <a:pt x="680" y="414"/>
                    </a:lnTo>
                    <a:lnTo>
                      <a:pt x="754" y="356"/>
                    </a:lnTo>
                    <a:lnTo>
                      <a:pt x="830" y="303"/>
                    </a:lnTo>
                    <a:lnTo>
                      <a:pt x="907" y="255"/>
                    </a:lnTo>
                    <a:lnTo>
                      <a:pt x="987" y="211"/>
                    </a:lnTo>
                    <a:lnTo>
                      <a:pt x="1069" y="171"/>
                    </a:lnTo>
                    <a:lnTo>
                      <a:pt x="1151" y="135"/>
                    </a:lnTo>
                    <a:lnTo>
                      <a:pt x="1235" y="104"/>
                    </a:lnTo>
                    <a:lnTo>
                      <a:pt x="1320" y="76"/>
                    </a:lnTo>
                    <a:lnTo>
                      <a:pt x="1407" y="52"/>
                    </a:lnTo>
                    <a:lnTo>
                      <a:pt x="1494" y="33"/>
                    </a:lnTo>
                    <a:lnTo>
                      <a:pt x="1581" y="19"/>
                    </a:lnTo>
                    <a:lnTo>
                      <a:pt x="1669" y="8"/>
                    </a:lnTo>
                    <a:lnTo>
                      <a:pt x="1759" y="2"/>
                    </a:lnTo>
                    <a:lnTo>
                      <a:pt x="1847" y="0"/>
                    </a:lnTo>
                    <a:lnTo>
                      <a:pt x="1936" y="2"/>
                    </a:lnTo>
                    <a:lnTo>
                      <a:pt x="2025" y="8"/>
                    </a:lnTo>
                    <a:lnTo>
                      <a:pt x="2113" y="19"/>
                    </a:lnTo>
                    <a:lnTo>
                      <a:pt x="2201" y="33"/>
                    </a:lnTo>
                    <a:lnTo>
                      <a:pt x="2287" y="52"/>
                    </a:lnTo>
                    <a:lnTo>
                      <a:pt x="2374" y="76"/>
                    </a:lnTo>
                    <a:lnTo>
                      <a:pt x="2459" y="104"/>
                    </a:lnTo>
                    <a:lnTo>
                      <a:pt x="2543" y="135"/>
                    </a:lnTo>
                    <a:lnTo>
                      <a:pt x="2626" y="171"/>
                    </a:lnTo>
                    <a:lnTo>
                      <a:pt x="2708" y="211"/>
                    </a:lnTo>
                    <a:lnTo>
                      <a:pt x="2787" y="255"/>
                    </a:lnTo>
                    <a:lnTo>
                      <a:pt x="2865" y="303"/>
                    </a:lnTo>
                    <a:lnTo>
                      <a:pt x="2940" y="356"/>
                    </a:lnTo>
                    <a:lnTo>
                      <a:pt x="3015" y="413"/>
                    </a:lnTo>
                    <a:lnTo>
                      <a:pt x="3086" y="474"/>
                    </a:lnTo>
                    <a:lnTo>
                      <a:pt x="3154" y="539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srgbClr val="2757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196" name="Freeform 16"/>
              <p:cNvSpPr>
                <a:spLocks noEditPoints="1"/>
              </p:cNvSpPr>
              <p:nvPr/>
            </p:nvSpPr>
            <p:spPr bwMode="auto">
              <a:xfrm>
                <a:off x="7440613" y="4868863"/>
                <a:ext cx="1019175" cy="544513"/>
              </a:xfrm>
              <a:custGeom>
                <a:avLst/>
                <a:gdLst/>
                <a:ahLst/>
                <a:cxnLst>
                  <a:cxn ang="0">
                    <a:pos x="16025" y="3351"/>
                  </a:cxn>
                  <a:cxn ang="0">
                    <a:pos x="14975" y="4351"/>
                  </a:cxn>
                  <a:cxn ang="0">
                    <a:pos x="14184" y="3632"/>
                  </a:cxn>
                  <a:cxn ang="0">
                    <a:pos x="12564" y="2563"/>
                  </a:cxn>
                  <a:cxn ang="0">
                    <a:pos x="10805" y="1850"/>
                  </a:cxn>
                  <a:cxn ang="0">
                    <a:pos x="8960" y="1494"/>
                  </a:cxn>
                  <a:cxn ang="0">
                    <a:pos x="7087" y="1494"/>
                  </a:cxn>
                  <a:cxn ang="0">
                    <a:pos x="5243" y="1851"/>
                  </a:cxn>
                  <a:cxn ang="0">
                    <a:pos x="3483" y="2564"/>
                  </a:cxn>
                  <a:cxn ang="0">
                    <a:pos x="1864" y="3634"/>
                  </a:cxn>
                  <a:cxn ang="0">
                    <a:pos x="1075" y="4353"/>
                  </a:cxn>
                  <a:cxn ang="0">
                    <a:pos x="24" y="3353"/>
                  </a:cxn>
                  <a:cxn ang="0">
                    <a:pos x="516" y="2880"/>
                  </a:cxn>
                  <a:cxn ang="0">
                    <a:pos x="2325" y="1549"/>
                  </a:cxn>
                  <a:cxn ang="0">
                    <a:pos x="4312" y="627"/>
                  </a:cxn>
                  <a:cxn ang="0">
                    <a:pos x="6413" y="115"/>
                  </a:cxn>
                  <a:cxn ang="0">
                    <a:pos x="8562" y="13"/>
                  </a:cxn>
                  <a:cxn ang="0">
                    <a:pos x="10694" y="319"/>
                  </a:cxn>
                  <a:cxn ang="0">
                    <a:pos x="12747" y="1036"/>
                  </a:cxn>
                  <a:cxn ang="0">
                    <a:pos x="14654" y="2160"/>
                  </a:cxn>
                  <a:cxn ang="0">
                    <a:pos x="14055" y="5373"/>
                  </a:cxn>
                  <a:cxn ang="0">
                    <a:pos x="12871" y="6404"/>
                  </a:cxn>
                  <a:cxn ang="0">
                    <a:pos x="12058" y="5702"/>
                  </a:cxn>
                  <a:cxn ang="0">
                    <a:pos x="10898" y="5017"/>
                  </a:cxn>
                  <a:cxn ang="0">
                    <a:pos x="9649" y="4582"/>
                  </a:cxn>
                  <a:cxn ang="0">
                    <a:pos x="8352" y="4395"/>
                  </a:cxn>
                  <a:cxn ang="0">
                    <a:pos x="7044" y="4457"/>
                  </a:cxn>
                  <a:cxn ang="0">
                    <a:pos x="5767" y="4769"/>
                  </a:cxn>
                  <a:cxn ang="0">
                    <a:pos x="4558" y="5329"/>
                  </a:cxn>
                  <a:cxn ang="0">
                    <a:pos x="3457" y="6139"/>
                  </a:cxn>
                  <a:cxn ang="0">
                    <a:pos x="3129" y="6456"/>
                  </a:cxn>
                  <a:cxn ang="0">
                    <a:pos x="2045" y="5322"/>
                  </a:cxn>
                  <a:cxn ang="0">
                    <a:pos x="2731" y="4697"/>
                  </a:cxn>
                  <a:cxn ang="0">
                    <a:pos x="4122" y="3779"/>
                  </a:cxn>
                  <a:cxn ang="0">
                    <a:pos x="5635" y="3166"/>
                  </a:cxn>
                  <a:cxn ang="0">
                    <a:pos x="7219" y="2859"/>
                  </a:cxn>
                  <a:cxn ang="0">
                    <a:pos x="8829" y="2859"/>
                  </a:cxn>
                  <a:cxn ang="0">
                    <a:pos x="10413" y="3165"/>
                  </a:cxn>
                  <a:cxn ang="0">
                    <a:pos x="11926" y="3777"/>
                  </a:cxn>
                  <a:cxn ang="0">
                    <a:pos x="13318" y="4696"/>
                  </a:cxn>
                  <a:cxn ang="0">
                    <a:pos x="14005" y="5321"/>
                  </a:cxn>
                  <a:cxn ang="0">
                    <a:pos x="10854" y="8576"/>
                  </a:cxn>
                  <a:cxn ang="0">
                    <a:pos x="10754" y="8472"/>
                  </a:cxn>
                  <a:cxn ang="0">
                    <a:pos x="10150" y="7980"/>
                  </a:cxn>
                  <a:cxn ang="0">
                    <a:pos x="9479" y="7627"/>
                  </a:cxn>
                  <a:cxn ang="0">
                    <a:pos x="8762" y="7416"/>
                  </a:cxn>
                  <a:cxn ang="0">
                    <a:pos x="8025" y="7345"/>
                  </a:cxn>
                  <a:cxn ang="0">
                    <a:pos x="7287" y="7416"/>
                  </a:cxn>
                  <a:cxn ang="0">
                    <a:pos x="6571" y="7627"/>
                  </a:cxn>
                  <a:cxn ang="0">
                    <a:pos x="5900" y="7980"/>
                  </a:cxn>
                  <a:cxn ang="0">
                    <a:pos x="5297" y="8473"/>
                  </a:cxn>
                  <a:cxn ang="0">
                    <a:pos x="5198" y="8576"/>
                  </a:cxn>
                  <a:cxn ang="0">
                    <a:pos x="4197" y="7425"/>
                  </a:cxn>
                  <a:cxn ang="0">
                    <a:pos x="4843" y="6865"/>
                  </a:cxn>
                  <a:cxn ang="0">
                    <a:pos x="5758" y="6325"/>
                  </a:cxn>
                  <a:cxn ang="0">
                    <a:pos x="6743" y="5981"/>
                  </a:cxn>
                  <a:cxn ang="0">
                    <a:pos x="7766" y="5833"/>
                  </a:cxn>
                  <a:cxn ang="0">
                    <a:pos x="8797" y="5882"/>
                  </a:cxn>
                  <a:cxn ang="0">
                    <a:pos x="9806" y="6127"/>
                  </a:cxn>
                  <a:cxn ang="0">
                    <a:pos x="10760" y="6570"/>
                  </a:cxn>
                  <a:cxn ang="0">
                    <a:pos x="11627" y="7208"/>
                  </a:cxn>
                  <a:cxn ang="0">
                    <a:pos x="11903" y="7475"/>
                  </a:cxn>
                </a:cxnLst>
                <a:rect l="0" t="0" r="r" b="b"/>
                <a:pathLst>
                  <a:path w="16050" h="8576">
                    <a:moveTo>
                      <a:pt x="15950" y="3273"/>
                    </a:moveTo>
                    <a:lnTo>
                      <a:pt x="15975" y="3299"/>
                    </a:lnTo>
                    <a:lnTo>
                      <a:pt x="16000" y="3324"/>
                    </a:lnTo>
                    <a:lnTo>
                      <a:pt x="16025" y="3351"/>
                    </a:lnTo>
                    <a:lnTo>
                      <a:pt x="16050" y="3377"/>
                    </a:lnTo>
                    <a:lnTo>
                      <a:pt x="15025" y="4402"/>
                    </a:lnTo>
                    <a:lnTo>
                      <a:pt x="15000" y="4377"/>
                    </a:lnTo>
                    <a:lnTo>
                      <a:pt x="14975" y="4351"/>
                    </a:lnTo>
                    <a:lnTo>
                      <a:pt x="14950" y="4325"/>
                    </a:lnTo>
                    <a:lnTo>
                      <a:pt x="14923" y="4300"/>
                    </a:lnTo>
                    <a:lnTo>
                      <a:pt x="14560" y="3955"/>
                    </a:lnTo>
                    <a:lnTo>
                      <a:pt x="14184" y="3632"/>
                    </a:lnTo>
                    <a:lnTo>
                      <a:pt x="13796" y="3330"/>
                    </a:lnTo>
                    <a:lnTo>
                      <a:pt x="13396" y="3053"/>
                    </a:lnTo>
                    <a:lnTo>
                      <a:pt x="12984" y="2797"/>
                    </a:lnTo>
                    <a:lnTo>
                      <a:pt x="12564" y="2563"/>
                    </a:lnTo>
                    <a:lnTo>
                      <a:pt x="12136" y="2351"/>
                    </a:lnTo>
                    <a:lnTo>
                      <a:pt x="11698" y="2161"/>
                    </a:lnTo>
                    <a:lnTo>
                      <a:pt x="11254" y="1995"/>
                    </a:lnTo>
                    <a:lnTo>
                      <a:pt x="10805" y="1850"/>
                    </a:lnTo>
                    <a:lnTo>
                      <a:pt x="10349" y="1728"/>
                    </a:lnTo>
                    <a:lnTo>
                      <a:pt x="9889" y="1628"/>
                    </a:lnTo>
                    <a:lnTo>
                      <a:pt x="9426" y="1549"/>
                    </a:lnTo>
                    <a:lnTo>
                      <a:pt x="8960" y="1494"/>
                    </a:lnTo>
                    <a:lnTo>
                      <a:pt x="8492" y="1461"/>
                    </a:lnTo>
                    <a:lnTo>
                      <a:pt x="8024" y="1450"/>
                    </a:lnTo>
                    <a:lnTo>
                      <a:pt x="7556" y="1461"/>
                    </a:lnTo>
                    <a:lnTo>
                      <a:pt x="7087" y="1494"/>
                    </a:lnTo>
                    <a:lnTo>
                      <a:pt x="6622" y="1550"/>
                    </a:lnTo>
                    <a:lnTo>
                      <a:pt x="6158" y="1629"/>
                    </a:lnTo>
                    <a:lnTo>
                      <a:pt x="5699" y="1729"/>
                    </a:lnTo>
                    <a:lnTo>
                      <a:pt x="5243" y="1851"/>
                    </a:lnTo>
                    <a:lnTo>
                      <a:pt x="4793" y="1996"/>
                    </a:lnTo>
                    <a:lnTo>
                      <a:pt x="4350" y="2163"/>
                    </a:lnTo>
                    <a:lnTo>
                      <a:pt x="3912" y="2352"/>
                    </a:lnTo>
                    <a:lnTo>
                      <a:pt x="3483" y="2564"/>
                    </a:lnTo>
                    <a:lnTo>
                      <a:pt x="3064" y="2799"/>
                    </a:lnTo>
                    <a:lnTo>
                      <a:pt x="2652" y="3055"/>
                    </a:lnTo>
                    <a:lnTo>
                      <a:pt x="2253" y="3332"/>
                    </a:lnTo>
                    <a:lnTo>
                      <a:pt x="1864" y="3634"/>
                    </a:lnTo>
                    <a:lnTo>
                      <a:pt x="1488" y="3957"/>
                    </a:lnTo>
                    <a:lnTo>
                      <a:pt x="1125" y="4302"/>
                    </a:lnTo>
                    <a:lnTo>
                      <a:pt x="1099" y="4327"/>
                    </a:lnTo>
                    <a:lnTo>
                      <a:pt x="1075" y="4353"/>
                    </a:lnTo>
                    <a:lnTo>
                      <a:pt x="1050" y="4378"/>
                    </a:lnTo>
                    <a:lnTo>
                      <a:pt x="1025" y="4404"/>
                    </a:lnTo>
                    <a:lnTo>
                      <a:pt x="0" y="3378"/>
                    </a:lnTo>
                    <a:lnTo>
                      <a:pt x="24" y="3353"/>
                    </a:lnTo>
                    <a:lnTo>
                      <a:pt x="49" y="3326"/>
                    </a:lnTo>
                    <a:lnTo>
                      <a:pt x="74" y="3301"/>
                    </a:lnTo>
                    <a:lnTo>
                      <a:pt x="99" y="3276"/>
                    </a:lnTo>
                    <a:lnTo>
                      <a:pt x="516" y="2880"/>
                    </a:lnTo>
                    <a:lnTo>
                      <a:pt x="948" y="2509"/>
                    </a:lnTo>
                    <a:lnTo>
                      <a:pt x="1394" y="2162"/>
                    </a:lnTo>
                    <a:lnTo>
                      <a:pt x="1854" y="1843"/>
                    </a:lnTo>
                    <a:lnTo>
                      <a:pt x="2325" y="1549"/>
                    </a:lnTo>
                    <a:lnTo>
                      <a:pt x="2808" y="1280"/>
                    </a:lnTo>
                    <a:lnTo>
                      <a:pt x="3301" y="1037"/>
                    </a:lnTo>
                    <a:lnTo>
                      <a:pt x="3803" y="820"/>
                    </a:lnTo>
                    <a:lnTo>
                      <a:pt x="4312" y="627"/>
                    </a:lnTo>
                    <a:lnTo>
                      <a:pt x="4830" y="461"/>
                    </a:lnTo>
                    <a:lnTo>
                      <a:pt x="5353" y="320"/>
                    </a:lnTo>
                    <a:lnTo>
                      <a:pt x="5881" y="205"/>
                    </a:lnTo>
                    <a:lnTo>
                      <a:pt x="6413" y="115"/>
                    </a:lnTo>
                    <a:lnTo>
                      <a:pt x="6949" y="51"/>
                    </a:lnTo>
                    <a:lnTo>
                      <a:pt x="7485" y="13"/>
                    </a:lnTo>
                    <a:lnTo>
                      <a:pt x="8024" y="0"/>
                    </a:lnTo>
                    <a:lnTo>
                      <a:pt x="8562" y="13"/>
                    </a:lnTo>
                    <a:lnTo>
                      <a:pt x="9099" y="51"/>
                    </a:lnTo>
                    <a:lnTo>
                      <a:pt x="9634" y="115"/>
                    </a:lnTo>
                    <a:lnTo>
                      <a:pt x="10167" y="205"/>
                    </a:lnTo>
                    <a:lnTo>
                      <a:pt x="10694" y="319"/>
                    </a:lnTo>
                    <a:lnTo>
                      <a:pt x="11218" y="460"/>
                    </a:lnTo>
                    <a:lnTo>
                      <a:pt x="11735" y="626"/>
                    </a:lnTo>
                    <a:lnTo>
                      <a:pt x="12245" y="818"/>
                    </a:lnTo>
                    <a:lnTo>
                      <a:pt x="12747" y="1036"/>
                    </a:lnTo>
                    <a:lnTo>
                      <a:pt x="13239" y="1278"/>
                    </a:lnTo>
                    <a:lnTo>
                      <a:pt x="13722" y="1547"/>
                    </a:lnTo>
                    <a:lnTo>
                      <a:pt x="14194" y="1841"/>
                    </a:lnTo>
                    <a:lnTo>
                      <a:pt x="14654" y="2160"/>
                    </a:lnTo>
                    <a:lnTo>
                      <a:pt x="15100" y="2506"/>
                    </a:lnTo>
                    <a:lnTo>
                      <a:pt x="15532" y="2877"/>
                    </a:lnTo>
                    <a:lnTo>
                      <a:pt x="15950" y="3273"/>
                    </a:lnTo>
                    <a:close/>
                    <a:moveTo>
                      <a:pt x="14055" y="5373"/>
                    </a:moveTo>
                    <a:lnTo>
                      <a:pt x="12946" y="6481"/>
                    </a:lnTo>
                    <a:lnTo>
                      <a:pt x="12921" y="6456"/>
                    </a:lnTo>
                    <a:lnTo>
                      <a:pt x="12897" y="6430"/>
                    </a:lnTo>
                    <a:lnTo>
                      <a:pt x="12871" y="6404"/>
                    </a:lnTo>
                    <a:lnTo>
                      <a:pt x="12846" y="6379"/>
                    </a:lnTo>
                    <a:lnTo>
                      <a:pt x="12592" y="6137"/>
                    </a:lnTo>
                    <a:lnTo>
                      <a:pt x="12329" y="5912"/>
                    </a:lnTo>
                    <a:lnTo>
                      <a:pt x="12058" y="5702"/>
                    </a:lnTo>
                    <a:lnTo>
                      <a:pt x="11778" y="5507"/>
                    </a:lnTo>
                    <a:lnTo>
                      <a:pt x="11491" y="5328"/>
                    </a:lnTo>
                    <a:lnTo>
                      <a:pt x="11198" y="5165"/>
                    </a:lnTo>
                    <a:lnTo>
                      <a:pt x="10898" y="5017"/>
                    </a:lnTo>
                    <a:lnTo>
                      <a:pt x="10592" y="4885"/>
                    </a:lnTo>
                    <a:lnTo>
                      <a:pt x="10282" y="4768"/>
                    </a:lnTo>
                    <a:lnTo>
                      <a:pt x="9967" y="4667"/>
                    </a:lnTo>
                    <a:lnTo>
                      <a:pt x="9649" y="4582"/>
                    </a:lnTo>
                    <a:lnTo>
                      <a:pt x="9328" y="4512"/>
                    </a:lnTo>
                    <a:lnTo>
                      <a:pt x="9004" y="4457"/>
                    </a:lnTo>
                    <a:lnTo>
                      <a:pt x="8679" y="4418"/>
                    </a:lnTo>
                    <a:lnTo>
                      <a:pt x="8352" y="4395"/>
                    </a:lnTo>
                    <a:lnTo>
                      <a:pt x="8024" y="4387"/>
                    </a:lnTo>
                    <a:lnTo>
                      <a:pt x="7697" y="4395"/>
                    </a:lnTo>
                    <a:lnTo>
                      <a:pt x="7370" y="4418"/>
                    </a:lnTo>
                    <a:lnTo>
                      <a:pt x="7044" y="4457"/>
                    </a:lnTo>
                    <a:lnTo>
                      <a:pt x="6721" y="4512"/>
                    </a:lnTo>
                    <a:lnTo>
                      <a:pt x="6399" y="4582"/>
                    </a:lnTo>
                    <a:lnTo>
                      <a:pt x="6081" y="4668"/>
                    </a:lnTo>
                    <a:lnTo>
                      <a:pt x="5767" y="4769"/>
                    </a:lnTo>
                    <a:lnTo>
                      <a:pt x="5457" y="4886"/>
                    </a:lnTo>
                    <a:lnTo>
                      <a:pt x="5151" y="5018"/>
                    </a:lnTo>
                    <a:lnTo>
                      <a:pt x="4851" y="5166"/>
                    </a:lnTo>
                    <a:lnTo>
                      <a:pt x="4558" y="5329"/>
                    </a:lnTo>
                    <a:lnTo>
                      <a:pt x="4271" y="5509"/>
                    </a:lnTo>
                    <a:lnTo>
                      <a:pt x="3991" y="5703"/>
                    </a:lnTo>
                    <a:lnTo>
                      <a:pt x="3720" y="5913"/>
                    </a:lnTo>
                    <a:lnTo>
                      <a:pt x="3457" y="6139"/>
                    </a:lnTo>
                    <a:lnTo>
                      <a:pt x="3203" y="6380"/>
                    </a:lnTo>
                    <a:lnTo>
                      <a:pt x="3178" y="6406"/>
                    </a:lnTo>
                    <a:lnTo>
                      <a:pt x="3154" y="6431"/>
                    </a:lnTo>
                    <a:lnTo>
                      <a:pt x="3129" y="6456"/>
                    </a:lnTo>
                    <a:lnTo>
                      <a:pt x="3104" y="6482"/>
                    </a:lnTo>
                    <a:lnTo>
                      <a:pt x="1996" y="5374"/>
                    </a:lnTo>
                    <a:lnTo>
                      <a:pt x="2020" y="5348"/>
                    </a:lnTo>
                    <a:lnTo>
                      <a:pt x="2045" y="5322"/>
                    </a:lnTo>
                    <a:lnTo>
                      <a:pt x="2069" y="5297"/>
                    </a:lnTo>
                    <a:lnTo>
                      <a:pt x="2095" y="5272"/>
                    </a:lnTo>
                    <a:lnTo>
                      <a:pt x="2406" y="4975"/>
                    </a:lnTo>
                    <a:lnTo>
                      <a:pt x="2731" y="4697"/>
                    </a:lnTo>
                    <a:lnTo>
                      <a:pt x="3065" y="4439"/>
                    </a:lnTo>
                    <a:lnTo>
                      <a:pt x="3408" y="4199"/>
                    </a:lnTo>
                    <a:lnTo>
                      <a:pt x="3761" y="3980"/>
                    </a:lnTo>
                    <a:lnTo>
                      <a:pt x="4122" y="3779"/>
                    </a:lnTo>
                    <a:lnTo>
                      <a:pt x="4491" y="3596"/>
                    </a:lnTo>
                    <a:lnTo>
                      <a:pt x="4866" y="3434"/>
                    </a:lnTo>
                    <a:lnTo>
                      <a:pt x="5247" y="3290"/>
                    </a:lnTo>
                    <a:lnTo>
                      <a:pt x="5635" y="3166"/>
                    </a:lnTo>
                    <a:lnTo>
                      <a:pt x="6026" y="3061"/>
                    </a:lnTo>
                    <a:lnTo>
                      <a:pt x="6421" y="2974"/>
                    </a:lnTo>
                    <a:lnTo>
                      <a:pt x="6819" y="2907"/>
                    </a:lnTo>
                    <a:lnTo>
                      <a:pt x="7219" y="2859"/>
                    </a:lnTo>
                    <a:lnTo>
                      <a:pt x="7622" y="2831"/>
                    </a:lnTo>
                    <a:lnTo>
                      <a:pt x="8024" y="2821"/>
                    </a:lnTo>
                    <a:lnTo>
                      <a:pt x="8427" y="2831"/>
                    </a:lnTo>
                    <a:lnTo>
                      <a:pt x="8829" y="2859"/>
                    </a:lnTo>
                    <a:lnTo>
                      <a:pt x="9229" y="2907"/>
                    </a:lnTo>
                    <a:lnTo>
                      <a:pt x="9627" y="2973"/>
                    </a:lnTo>
                    <a:lnTo>
                      <a:pt x="10022" y="3060"/>
                    </a:lnTo>
                    <a:lnTo>
                      <a:pt x="10413" y="3165"/>
                    </a:lnTo>
                    <a:lnTo>
                      <a:pt x="10801" y="3289"/>
                    </a:lnTo>
                    <a:lnTo>
                      <a:pt x="11182" y="3433"/>
                    </a:lnTo>
                    <a:lnTo>
                      <a:pt x="11558" y="3595"/>
                    </a:lnTo>
                    <a:lnTo>
                      <a:pt x="11926" y="3777"/>
                    </a:lnTo>
                    <a:lnTo>
                      <a:pt x="12287" y="3978"/>
                    </a:lnTo>
                    <a:lnTo>
                      <a:pt x="12640" y="4198"/>
                    </a:lnTo>
                    <a:lnTo>
                      <a:pt x="12984" y="4437"/>
                    </a:lnTo>
                    <a:lnTo>
                      <a:pt x="13318" y="4696"/>
                    </a:lnTo>
                    <a:lnTo>
                      <a:pt x="13641" y="4973"/>
                    </a:lnTo>
                    <a:lnTo>
                      <a:pt x="13954" y="5270"/>
                    </a:lnTo>
                    <a:lnTo>
                      <a:pt x="13980" y="5295"/>
                    </a:lnTo>
                    <a:lnTo>
                      <a:pt x="14005" y="5321"/>
                    </a:lnTo>
                    <a:lnTo>
                      <a:pt x="14030" y="5347"/>
                    </a:lnTo>
                    <a:lnTo>
                      <a:pt x="14055" y="5373"/>
                    </a:lnTo>
                    <a:close/>
                    <a:moveTo>
                      <a:pt x="11928" y="7501"/>
                    </a:moveTo>
                    <a:lnTo>
                      <a:pt x="10854" y="8576"/>
                    </a:lnTo>
                    <a:lnTo>
                      <a:pt x="10829" y="8549"/>
                    </a:lnTo>
                    <a:lnTo>
                      <a:pt x="10805" y="8523"/>
                    </a:lnTo>
                    <a:lnTo>
                      <a:pt x="10780" y="8498"/>
                    </a:lnTo>
                    <a:lnTo>
                      <a:pt x="10754" y="8472"/>
                    </a:lnTo>
                    <a:lnTo>
                      <a:pt x="10610" y="8336"/>
                    </a:lnTo>
                    <a:lnTo>
                      <a:pt x="10462" y="8208"/>
                    </a:lnTo>
                    <a:lnTo>
                      <a:pt x="10307" y="8089"/>
                    </a:lnTo>
                    <a:lnTo>
                      <a:pt x="10150" y="7980"/>
                    </a:lnTo>
                    <a:lnTo>
                      <a:pt x="9987" y="7878"/>
                    </a:lnTo>
                    <a:lnTo>
                      <a:pt x="9821" y="7785"/>
                    </a:lnTo>
                    <a:lnTo>
                      <a:pt x="9651" y="7702"/>
                    </a:lnTo>
                    <a:lnTo>
                      <a:pt x="9479" y="7627"/>
                    </a:lnTo>
                    <a:lnTo>
                      <a:pt x="9303" y="7561"/>
                    </a:lnTo>
                    <a:lnTo>
                      <a:pt x="9124" y="7504"/>
                    </a:lnTo>
                    <a:lnTo>
                      <a:pt x="8945" y="7456"/>
                    </a:lnTo>
                    <a:lnTo>
                      <a:pt x="8762" y="7416"/>
                    </a:lnTo>
                    <a:lnTo>
                      <a:pt x="8580" y="7384"/>
                    </a:lnTo>
                    <a:lnTo>
                      <a:pt x="8395" y="7362"/>
                    </a:lnTo>
                    <a:lnTo>
                      <a:pt x="8210" y="7349"/>
                    </a:lnTo>
                    <a:lnTo>
                      <a:pt x="8025" y="7345"/>
                    </a:lnTo>
                    <a:lnTo>
                      <a:pt x="7839" y="7349"/>
                    </a:lnTo>
                    <a:lnTo>
                      <a:pt x="7655" y="7363"/>
                    </a:lnTo>
                    <a:lnTo>
                      <a:pt x="7470" y="7385"/>
                    </a:lnTo>
                    <a:lnTo>
                      <a:pt x="7287" y="7416"/>
                    </a:lnTo>
                    <a:lnTo>
                      <a:pt x="7105" y="7456"/>
                    </a:lnTo>
                    <a:lnTo>
                      <a:pt x="6926" y="7504"/>
                    </a:lnTo>
                    <a:lnTo>
                      <a:pt x="6747" y="7561"/>
                    </a:lnTo>
                    <a:lnTo>
                      <a:pt x="6571" y="7627"/>
                    </a:lnTo>
                    <a:lnTo>
                      <a:pt x="6399" y="7703"/>
                    </a:lnTo>
                    <a:lnTo>
                      <a:pt x="6229" y="7786"/>
                    </a:lnTo>
                    <a:lnTo>
                      <a:pt x="6063" y="7878"/>
                    </a:lnTo>
                    <a:lnTo>
                      <a:pt x="5900" y="7980"/>
                    </a:lnTo>
                    <a:lnTo>
                      <a:pt x="5742" y="8090"/>
                    </a:lnTo>
                    <a:lnTo>
                      <a:pt x="5588" y="8209"/>
                    </a:lnTo>
                    <a:lnTo>
                      <a:pt x="5440" y="8337"/>
                    </a:lnTo>
                    <a:lnTo>
                      <a:pt x="5297" y="8473"/>
                    </a:lnTo>
                    <a:lnTo>
                      <a:pt x="5271" y="8498"/>
                    </a:lnTo>
                    <a:lnTo>
                      <a:pt x="5246" y="8524"/>
                    </a:lnTo>
                    <a:lnTo>
                      <a:pt x="5222" y="8550"/>
                    </a:lnTo>
                    <a:lnTo>
                      <a:pt x="5198" y="8576"/>
                    </a:lnTo>
                    <a:lnTo>
                      <a:pt x="4123" y="7501"/>
                    </a:lnTo>
                    <a:lnTo>
                      <a:pt x="4147" y="7476"/>
                    </a:lnTo>
                    <a:lnTo>
                      <a:pt x="4172" y="7450"/>
                    </a:lnTo>
                    <a:lnTo>
                      <a:pt x="4197" y="7425"/>
                    </a:lnTo>
                    <a:lnTo>
                      <a:pt x="4222" y="7399"/>
                    </a:lnTo>
                    <a:lnTo>
                      <a:pt x="4422" y="7209"/>
                    </a:lnTo>
                    <a:lnTo>
                      <a:pt x="4629" y="7030"/>
                    </a:lnTo>
                    <a:lnTo>
                      <a:pt x="4843" y="6865"/>
                    </a:lnTo>
                    <a:lnTo>
                      <a:pt x="5064" y="6711"/>
                    </a:lnTo>
                    <a:lnTo>
                      <a:pt x="5290" y="6571"/>
                    </a:lnTo>
                    <a:lnTo>
                      <a:pt x="5522" y="6441"/>
                    </a:lnTo>
                    <a:lnTo>
                      <a:pt x="5758" y="6325"/>
                    </a:lnTo>
                    <a:lnTo>
                      <a:pt x="6000" y="6220"/>
                    </a:lnTo>
                    <a:lnTo>
                      <a:pt x="6243" y="6128"/>
                    </a:lnTo>
                    <a:lnTo>
                      <a:pt x="6492" y="6048"/>
                    </a:lnTo>
                    <a:lnTo>
                      <a:pt x="6743" y="5981"/>
                    </a:lnTo>
                    <a:lnTo>
                      <a:pt x="6997" y="5925"/>
                    </a:lnTo>
                    <a:lnTo>
                      <a:pt x="7252" y="5882"/>
                    </a:lnTo>
                    <a:lnTo>
                      <a:pt x="7508" y="5851"/>
                    </a:lnTo>
                    <a:lnTo>
                      <a:pt x="7766" y="5833"/>
                    </a:lnTo>
                    <a:lnTo>
                      <a:pt x="8025" y="5827"/>
                    </a:lnTo>
                    <a:lnTo>
                      <a:pt x="8283" y="5833"/>
                    </a:lnTo>
                    <a:lnTo>
                      <a:pt x="8541" y="5851"/>
                    </a:lnTo>
                    <a:lnTo>
                      <a:pt x="8797" y="5882"/>
                    </a:lnTo>
                    <a:lnTo>
                      <a:pt x="9053" y="5925"/>
                    </a:lnTo>
                    <a:lnTo>
                      <a:pt x="9306" y="5981"/>
                    </a:lnTo>
                    <a:lnTo>
                      <a:pt x="9557" y="6048"/>
                    </a:lnTo>
                    <a:lnTo>
                      <a:pt x="9806" y="6127"/>
                    </a:lnTo>
                    <a:lnTo>
                      <a:pt x="10050" y="6219"/>
                    </a:lnTo>
                    <a:lnTo>
                      <a:pt x="10291" y="6324"/>
                    </a:lnTo>
                    <a:lnTo>
                      <a:pt x="10528" y="6440"/>
                    </a:lnTo>
                    <a:lnTo>
                      <a:pt x="10760" y="6570"/>
                    </a:lnTo>
                    <a:lnTo>
                      <a:pt x="10985" y="6710"/>
                    </a:lnTo>
                    <a:lnTo>
                      <a:pt x="11206" y="6864"/>
                    </a:lnTo>
                    <a:lnTo>
                      <a:pt x="11421" y="7029"/>
                    </a:lnTo>
                    <a:lnTo>
                      <a:pt x="11627" y="7208"/>
                    </a:lnTo>
                    <a:lnTo>
                      <a:pt x="11828" y="7398"/>
                    </a:lnTo>
                    <a:lnTo>
                      <a:pt x="11853" y="7424"/>
                    </a:lnTo>
                    <a:lnTo>
                      <a:pt x="11878" y="7449"/>
                    </a:lnTo>
                    <a:lnTo>
                      <a:pt x="11903" y="7475"/>
                    </a:lnTo>
                    <a:lnTo>
                      <a:pt x="11928" y="7501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srgbClr val="2757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</p:grpSp>
        <p:grpSp>
          <p:nvGrpSpPr>
            <p:cNvPr id="179" name="组合 274"/>
            <p:cNvGrpSpPr/>
            <p:nvPr/>
          </p:nvGrpSpPr>
          <p:grpSpPr>
            <a:xfrm>
              <a:off x="4498886" y="4450334"/>
              <a:ext cx="216000" cy="144000"/>
              <a:chOff x="15559088" y="1663700"/>
              <a:chExt cx="1103313" cy="1139825"/>
            </a:xfrm>
            <a:solidFill>
              <a:sysClr val="window" lastClr="FFFFFF"/>
            </a:solidFill>
          </p:grpSpPr>
          <p:sp>
            <p:nvSpPr>
              <p:cNvPr id="189" name="Freeform 37"/>
              <p:cNvSpPr>
                <a:spLocks/>
              </p:cNvSpPr>
              <p:nvPr/>
            </p:nvSpPr>
            <p:spPr bwMode="auto">
              <a:xfrm>
                <a:off x="16416338" y="1663700"/>
                <a:ext cx="246063" cy="268288"/>
              </a:xfrm>
              <a:custGeom>
                <a:avLst/>
                <a:gdLst/>
                <a:ahLst/>
                <a:cxnLst>
                  <a:cxn ang="0">
                    <a:pos x="241" y="331"/>
                  </a:cxn>
                  <a:cxn ang="0">
                    <a:pos x="251" y="336"/>
                  </a:cxn>
                  <a:cxn ang="0">
                    <a:pos x="293" y="339"/>
                  </a:cxn>
                  <a:cxn ang="0">
                    <a:pos x="303" y="336"/>
                  </a:cxn>
                  <a:cxn ang="0">
                    <a:pos x="308" y="331"/>
                  </a:cxn>
                  <a:cxn ang="0">
                    <a:pos x="310" y="324"/>
                  </a:cxn>
                  <a:cxn ang="0">
                    <a:pos x="307" y="263"/>
                  </a:cxn>
                  <a:cxn ang="0">
                    <a:pos x="293" y="206"/>
                  </a:cxn>
                  <a:cxn ang="0">
                    <a:pos x="268" y="152"/>
                  </a:cxn>
                  <a:cxn ang="0">
                    <a:pos x="232" y="103"/>
                  </a:cxn>
                  <a:cxn ang="0">
                    <a:pos x="221" y="90"/>
                  </a:cxn>
                  <a:cxn ang="0">
                    <a:pos x="199" y="71"/>
                  </a:cxn>
                  <a:cxn ang="0">
                    <a:pos x="153" y="39"/>
                  </a:cxn>
                  <a:cxn ang="0">
                    <a:pos x="103" y="17"/>
                  </a:cxn>
                  <a:cxn ang="0">
                    <a:pos x="47" y="4"/>
                  </a:cxn>
                  <a:cxn ang="0">
                    <a:pos x="18" y="0"/>
                  </a:cxn>
                  <a:cxn ang="0">
                    <a:pos x="6" y="5"/>
                  </a:cxn>
                  <a:cxn ang="0">
                    <a:pos x="1" y="15"/>
                  </a:cxn>
                  <a:cxn ang="0">
                    <a:pos x="0" y="58"/>
                  </a:cxn>
                  <a:cxn ang="0">
                    <a:pos x="5" y="69"/>
                  </a:cxn>
                  <a:cxn ang="0">
                    <a:pos x="10" y="73"/>
                  </a:cxn>
                  <a:cxn ang="0">
                    <a:pos x="15" y="73"/>
                  </a:cxn>
                  <a:cxn ang="0">
                    <a:pos x="59" y="80"/>
                  </a:cxn>
                  <a:cxn ang="0">
                    <a:pos x="99" y="93"/>
                  </a:cxn>
                  <a:cxn ang="0">
                    <a:pos x="136" y="113"/>
                  </a:cxn>
                  <a:cxn ang="0">
                    <a:pos x="168" y="142"/>
                  </a:cxn>
                  <a:cxn ang="0">
                    <a:pos x="178" y="152"/>
                  </a:cxn>
                  <a:cxn ang="0">
                    <a:pos x="194" y="169"/>
                  </a:cxn>
                  <a:cxn ang="0">
                    <a:pos x="216" y="208"/>
                  </a:cxn>
                  <a:cxn ang="0">
                    <a:pos x="231" y="252"/>
                  </a:cxn>
                  <a:cxn ang="0">
                    <a:pos x="237" y="297"/>
                  </a:cxn>
                  <a:cxn ang="0">
                    <a:pos x="236" y="319"/>
                  </a:cxn>
                  <a:cxn ang="0">
                    <a:pos x="241" y="331"/>
                  </a:cxn>
                </a:cxnLst>
                <a:rect l="0" t="0" r="r" b="b"/>
                <a:pathLst>
                  <a:path w="310" h="339">
                    <a:moveTo>
                      <a:pt x="241" y="331"/>
                    </a:moveTo>
                    <a:lnTo>
                      <a:pt x="241" y="331"/>
                    </a:lnTo>
                    <a:lnTo>
                      <a:pt x="246" y="334"/>
                    </a:lnTo>
                    <a:lnTo>
                      <a:pt x="251" y="336"/>
                    </a:lnTo>
                    <a:lnTo>
                      <a:pt x="293" y="339"/>
                    </a:lnTo>
                    <a:lnTo>
                      <a:pt x="293" y="339"/>
                    </a:lnTo>
                    <a:lnTo>
                      <a:pt x="298" y="338"/>
                    </a:lnTo>
                    <a:lnTo>
                      <a:pt x="303" y="336"/>
                    </a:lnTo>
                    <a:lnTo>
                      <a:pt x="303" y="336"/>
                    </a:lnTo>
                    <a:lnTo>
                      <a:pt x="308" y="331"/>
                    </a:lnTo>
                    <a:lnTo>
                      <a:pt x="310" y="324"/>
                    </a:lnTo>
                    <a:lnTo>
                      <a:pt x="310" y="324"/>
                    </a:lnTo>
                    <a:lnTo>
                      <a:pt x="310" y="294"/>
                    </a:lnTo>
                    <a:lnTo>
                      <a:pt x="307" y="263"/>
                    </a:lnTo>
                    <a:lnTo>
                      <a:pt x="302" y="235"/>
                    </a:lnTo>
                    <a:lnTo>
                      <a:pt x="293" y="206"/>
                    </a:lnTo>
                    <a:lnTo>
                      <a:pt x="281" y="179"/>
                    </a:lnTo>
                    <a:lnTo>
                      <a:pt x="268" y="152"/>
                    </a:lnTo>
                    <a:lnTo>
                      <a:pt x="253" y="127"/>
                    </a:lnTo>
                    <a:lnTo>
                      <a:pt x="232" y="103"/>
                    </a:lnTo>
                    <a:lnTo>
                      <a:pt x="232" y="103"/>
                    </a:lnTo>
                    <a:lnTo>
                      <a:pt x="221" y="90"/>
                    </a:lnTo>
                    <a:lnTo>
                      <a:pt x="221" y="90"/>
                    </a:lnTo>
                    <a:lnTo>
                      <a:pt x="199" y="71"/>
                    </a:lnTo>
                    <a:lnTo>
                      <a:pt x="177" y="54"/>
                    </a:lnTo>
                    <a:lnTo>
                      <a:pt x="153" y="39"/>
                    </a:lnTo>
                    <a:lnTo>
                      <a:pt x="128" y="27"/>
                    </a:lnTo>
                    <a:lnTo>
                      <a:pt x="103" y="17"/>
                    </a:lnTo>
                    <a:lnTo>
                      <a:pt x="76" y="9"/>
                    </a:lnTo>
                    <a:lnTo>
                      <a:pt x="47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3" y="2"/>
                    </a:lnTo>
                    <a:lnTo>
                      <a:pt x="6" y="5"/>
                    </a:lnTo>
                    <a:lnTo>
                      <a:pt x="3" y="10"/>
                    </a:lnTo>
                    <a:lnTo>
                      <a:pt x="1" y="15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1" y="63"/>
                    </a:lnTo>
                    <a:lnTo>
                      <a:pt x="5" y="69"/>
                    </a:lnTo>
                    <a:lnTo>
                      <a:pt x="5" y="69"/>
                    </a:lnTo>
                    <a:lnTo>
                      <a:pt x="10" y="73"/>
                    </a:lnTo>
                    <a:lnTo>
                      <a:pt x="15" y="73"/>
                    </a:lnTo>
                    <a:lnTo>
                      <a:pt x="15" y="73"/>
                    </a:lnTo>
                    <a:lnTo>
                      <a:pt x="37" y="76"/>
                    </a:lnTo>
                    <a:lnTo>
                      <a:pt x="59" y="80"/>
                    </a:lnTo>
                    <a:lnTo>
                      <a:pt x="79" y="85"/>
                    </a:lnTo>
                    <a:lnTo>
                      <a:pt x="99" y="93"/>
                    </a:lnTo>
                    <a:lnTo>
                      <a:pt x="118" y="103"/>
                    </a:lnTo>
                    <a:lnTo>
                      <a:pt x="136" y="113"/>
                    </a:lnTo>
                    <a:lnTo>
                      <a:pt x="153" y="127"/>
                    </a:lnTo>
                    <a:lnTo>
                      <a:pt x="168" y="142"/>
                    </a:lnTo>
                    <a:lnTo>
                      <a:pt x="168" y="142"/>
                    </a:lnTo>
                    <a:lnTo>
                      <a:pt x="178" y="152"/>
                    </a:lnTo>
                    <a:lnTo>
                      <a:pt x="178" y="152"/>
                    </a:lnTo>
                    <a:lnTo>
                      <a:pt x="194" y="169"/>
                    </a:lnTo>
                    <a:lnTo>
                      <a:pt x="205" y="189"/>
                    </a:lnTo>
                    <a:lnTo>
                      <a:pt x="216" y="208"/>
                    </a:lnTo>
                    <a:lnTo>
                      <a:pt x="224" y="230"/>
                    </a:lnTo>
                    <a:lnTo>
                      <a:pt x="231" y="252"/>
                    </a:lnTo>
                    <a:lnTo>
                      <a:pt x="234" y="274"/>
                    </a:lnTo>
                    <a:lnTo>
                      <a:pt x="237" y="297"/>
                    </a:lnTo>
                    <a:lnTo>
                      <a:pt x="236" y="319"/>
                    </a:lnTo>
                    <a:lnTo>
                      <a:pt x="236" y="319"/>
                    </a:lnTo>
                    <a:lnTo>
                      <a:pt x="237" y="326"/>
                    </a:lnTo>
                    <a:lnTo>
                      <a:pt x="241" y="331"/>
                    </a:lnTo>
                    <a:lnTo>
                      <a:pt x="241" y="331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srgbClr val="2757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190" name="Freeform 38"/>
              <p:cNvSpPr>
                <a:spLocks/>
              </p:cNvSpPr>
              <p:nvPr/>
            </p:nvSpPr>
            <p:spPr bwMode="auto">
              <a:xfrm>
                <a:off x="16419513" y="1763713"/>
                <a:ext cx="144463" cy="152400"/>
              </a:xfrm>
              <a:custGeom>
                <a:avLst/>
                <a:gdLst/>
                <a:ahLst/>
                <a:cxnLst>
                  <a:cxn ang="0">
                    <a:pos x="131" y="49"/>
                  </a:cxn>
                  <a:cxn ang="0">
                    <a:pos x="131" y="49"/>
                  </a:cxn>
                  <a:cxn ang="0">
                    <a:pos x="119" y="39"/>
                  </a:cxn>
                  <a:cxn ang="0">
                    <a:pos x="106" y="29"/>
                  </a:cxn>
                  <a:cxn ang="0">
                    <a:pos x="92" y="22"/>
                  </a:cxn>
                  <a:cxn ang="0">
                    <a:pos x="79" y="13"/>
                  </a:cxn>
                  <a:cxn ang="0">
                    <a:pos x="64" y="8"/>
                  </a:cxn>
                  <a:cxn ang="0">
                    <a:pos x="49" y="5"/>
                  </a:cxn>
                  <a:cxn ang="0">
                    <a:pos x="33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1" y="2"/>
                  </a:cxn>
                  <a:cxn ang="0">
                    <a:pos x="6" y="5"/>
                  </a:cxn>
                  <a:cxn ang="0">
                    <a:pos x="3" y="8"/>
                  </a:cxn>
                  <a:cxn ang="0">
                    <a:pos x="1" y="15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1" y="62"/>
                  </a:cxn>
                  <a:cxn ang="0">
                    <a:pos x="5" y="67"/>
                  </a:cxn>
                  <a:cxn ang="0">
                    <a:pos x="5" y="67"/>
                  </a:cxn>
                  <a:cxn ang="0">
                    <a:pos x="10" y="71"/>
                  </a:cxn>
                  <a:cxn ang="0">
                    <a:pos x="15" y="72"/>
                  </a:cxn>
                  <a:cxn ang="0">
                    <a:pos x="15" y="72"/>
                  </a:cxn>
                  <a:cxn ang="0">
                    <a:pos x="33" y="76"/>
                  </a:cxn>
                  <a:cxn ang="0">
                    <a:pos x="50" y="81"/>
                  </a:cxn>
                  <a:cxn ang="0">
                    <a:pos x="65" y="89"/>
                  </a:cxn>
                  <a:cxn ang="0">
                    <a:pos x="79" y="101"/>
                  </a:cxn>
                  <a:cxn ang="0">
                    <a:pos x="79" y="101"/>
                  </a:cxn>
                  <a:cxn ang="0">
                    <a:pos x="82" y="104"/>
                  </a:cxn>
                  <a:cxn ang="0">
                    <a:pos x="82" y="104"/>
                  </a:cxn>
                  <a:cxn ang="0">
                    <a:pos x="94" y="120"/>
                  </a:cxn>
                  <a:cxn ang="0">
                    <a:pos x="101" y="136"/>
                  </a:cxn>
                  <a:cxn ang="0">
                    <a:pos x="106" y="155"/>
                  </a:cxn>
                  <a:cxn ang="0">
                    <a:pos x="108" y="174"/>
                  </a:cxn>
                  <a:cxn ang="0">
                    <a:pos x="108" y="174"/>
                  </a:cxn>
                  <a:cxn ang="0">
                    <a:pos x="108" y="180"/>
                  </a:cxn>
                  <a:cxn ang="0">
                    <a:pos x="111" y="185"/>
                  </a:cxn>
                  <a:cxn ang="0">
                    <a:pos x="111" y="185"/>
                  </a:cxn>
                  <a:cxn ang="0">
                    <a:pos x="116" y="189"/>
                  </a:cxn>
                  <a:cxn ang="0">
                    <a:pos x="121" y="190"/>
                  </a:cxn>
                  <a:cxn ang="0">
                    <a:pos x="163" y="192"/>
                  </a:cxn>
                  <a:cxn ang="0">
                    <a:pos x="163" y="192"/>
                  </a:cxn>
                  <a:cxn ang="0">
                    <a:pos x="170" y="192"/>
                  </a:cxn>
                  <a:cxn ang="0">
                    <a:pos x="175" y="189"/>
                  </a:cxn>
                  <a:cxn ang="0">
                    <a:pos x="175" y="189"/>
                  </a:cxn>
                  <a:cxn ang="0">
                    <a:pos x="178" y="184"/>
                  </a:cxn>
                  <a:cxn ang="0">
                    <a:pos x="180" y="179"/>
                  </a:cxn>
                  <a:cxn ang="0">
                    <a:pos x="180" y="179"/>
                  </a:cxn>
                  <a:cxn ang="0">
                    <a:pos x="180" y="162"/>
                  </a:cxn>
                  <a:cxn ang="0">
                    <a:pos x="178" y="145"/>
                  </a:cxn>
                  <a:cxn ang="0">
                    <a:pos x="175" y="130"/>
                  </a:cxn>
                  <a:cxn ang="0">
                    <a:pos x="170" y="113"/>
                  </a:cxn>
                  <a:cxn ang="0">
                    <a:pos x="165" y="98"/>
                  </a:cxn>
                  <a:cxn ang="0">
                    <a:pos x="157" y="84"/>
                  </a:cxn>
                  <a:cxn ang="0">
                    <a:pos x="148" y="69"/>
                  </a:cxn>
                  <a:cxn ang="0">
                    <a:pos x="138" y="57"/>
                  </a:cxn>
                  <a:cxn ang="0">
                    <a:pos x="138" y="57"/>
                  </a:cxn>
                  <a:cxn ang="0">
                    <a:pos x="131" y="49"/>
                  </a:cxn>
                  <a:cxn ang="0">
                    <a:pos x="131" y="49"/>
                  </a:cxn>
                </a:cxnLst>
                <a:rect l="0" t="0" r="r" b="b"/>
                <a:pathLst>
                  <a:path w="180" h="192">
                    <a:moveTo>
                      <a:pt x="131" y="49"/>
                    </a:moveTo>
                    <a:lnTo>
                      <a:pt x="131" y="49"/>
                    </a:lnTo>
                    <a:lnTo>
                      <a:pt x="119" y="39"/>
                    </a:lnTo>
                    <a:lnTo>
                      <a:pt x="106" y="29"/>
                    </a:lnTo>
                    <a:lnTo>
                      <a:pt x="92" y="22"/>
                    </a:lnTo>
                    <a:lnTo>
                      <a:pt x="79" y="13"/>
                    </a:lnTo>
                    <a:lnTo>
                      <a:pt x="64" y="8"/>
                    </a:lnTo>
                    <a:lnTo>
                      <a:pt x="49" y="5"/>
                    </a:lnTo>
                    <a:lnTo>
                      <a:pt x="33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1" y="2"/>
                    </a:lnTo>
                    <a:lnTo>
                      <a:pt x="6" y="5"/>
                    </a:lnTo>
                    <a:lnTo>
                      <a:pt x="3" y="8"/>
                    </a:lnTo>
                    <a:lnTo>
                      <a:pt x="1" y="15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1" y="62"/>
                    </a:lnTo>
                    <a:lnTo>
                      <a:pt x="5" y="67"/>
                    </a:lnTo>
                    <a:lnTo>
                      <a:pt x="5" y="67"/>
                    </a:lnTo>
                    <a:lnTo>
                      <a:pt x="10" y="71"/>
                    </a:lnTo>
                    <a:lnTo>
                      <a:pt x="15" y="72"/>
                    </a:lnTo>
                    <a:lnTo>
                      <a:pt x="15" y="72"/>
                    </a:lnTo>
                    <a:lnTo>
                      <a:pt x="33" y="76"/>
                    </a:lnTo>
                    <a:lnTo>
                      <a:pt x="50" y="81"/>
                    </a:lnTo>
                    <a:lnTo>
                      <a:pt x="65" y="89"/>
                    </a:lnTo>
                    <a:lnTo>
                      <a:pt x="79" y="101"/>
                    </a:lnTo>
                    <a:lnTo>
                      <a:pt x="79" y="101"/>
                    </a:lnTo>
                    <a:lnTo>
                      <a:pt x="82" y="104"/>
                    </a:lnTo>
                    <a:lnTo>
                      <a:pt x="82" y="104"/>
                    </a:lnTo>
                    <a:lnTo>
                      <a:pt x="94" y="120"/>
                    </a:lnTo>
                    <a:lnTo>
                      <a:pt x="101" y="136"/>
                    </a:lnTo>
                    <a:lnTo>
                      <a:pt x="106" y="155"/>
                    </a:lnTo>
                    <a:lnTo>
                      <a:pt x="108" y="174"/>
                    </a:lnTo>
                    <a:lnTo>
                      <a:pt x="108" y="174"/>
                    </a:lnTo>
                    <a:lnTo>
                      <a:pt x="108" y="180"/>
                    </a:lnTo>
                    <a:lnTo>
                      <a:pt x="111" y="185"/>
                    </a:lnTo>
                    <a:lnTo>
                      <a:pt x="111" y="185"/>
                    </a:lnTo>
                    <a:lnTo>
                      <a:pt x="116" y="189"/>
                    </a:lnTo>
                    <a:lnTo>
                      <a:pt x="121" y="190"/>
                    </a:lnTo>
                    <a:lnTo>
                      <a:pt x="163" y="192"/>
                    </a:lnTo>
                    <a:lnTo>
                      <a:pt x="163" y="192"/>
                    </a:lnTo>
                    <a:lnTo>
                      <a:pt x="170" y="192"/>
                    </a:lnTo>
                    <a:lnTo>
                      <a:pt x="175" y="189"/>
                    </a:lnTo>
                    <a:lnTo>
                      <a:pt x="175" y="189"/>
                    </a:lnTo>
                    <a:lnTo>
                      <a:pt x="178" y="184"/>
                    </a:lnTo>
                    <a:lnTo>
                      <a:pt x="180" y="179"/>
                    </a:lnTo>
                    <a:lnTo>
                      <a:pt x="180" y="179"/>
                    </a:lnTo>
                    <a:lnTo>
                      <a:pt x="180" y="162"/>
                    </a:lnTo>
                    <a:lnTo>
                      <a:pt x="178" y="145"/>
                    </a:lnTo>
                    <a:lnTo>
                      <a:pt x="175" y="130"/>
                    </a:lnTo>
                    <a:lnTo>
                      <a:pt x="170" y="113"/>
                    </a:lnTo>
                    <a:lnTo>
                      <a:pt x="165" y="98"/>
                    </a:lnTo>
                    <a:lnTo>
                      <a:pt x="157" y="84"/>
                    </a:lnTo>
                    <a:lnTo>
                      <a:pt x="148" y="69"/>
                    </a:lnTo>
                    <a:lnTo>
                      <a:pt x="138" y="57"/>
                    </a:lnTo>
                    <a:lnTo>
                      <a:pt x="138" y="57"/>
                    </a:lnTo>
                    <a:lnTo>
                      <a:pt x="131" y="49"/>
                    </a:lnTo>
                    <a:lnTo>
                      <a:pt x="131" y="49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srgbClr val="2757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191" name="Freeform 39"/>
              <p:cNvSpPr>
                <a:spLocks noEditPoints="1"/>
              </p:cNvSpPr>
              <p:nvPr/>
            </p:nvSpPr>
            <p:spPr bwMode="auto">
              <a:xfrm>
                <a:off x="15559088" y="1797050"/>
                <a:ext cx="1054100" cy="1006475"/>
              </a:xfrm>
              <a:custGeom>
                <a:avLst/>
                <a:gdLst/>
                <a:ahLst/>
                <a:cxnLst>
                  <a:cxn ang="0">
                    <a:pos x="46" y="1113"/>
                  </a:cxn>
                  <a:cxn ang="0">
                    <a:pos x="204" y="1144"/>
                  </a:cxn>
                  <a:cxn ang="0">
                    <a:pos x="246" y="1223"/>
                  </a:cxn>
                  <a:cxn ang="0">
                    <a:pos x="326" y="1265"/>
                  </a:cxn>
                  <a:cxn ang="0">
                    <a:pos x="403" y="1262"/>
                  </a:cxn>
                  <a:cxn ang="0">
                    <a:pos x="476" y="1211"/>
                  </a:cxn>
                  <a:cxn ang="0">
                    <a:pos x="511" y="1129"/>
                  </a:cxn>
                  <a:cxn ang="0">
                    <a:pos x="865" y="1159"/>
                  </a:cxn>
                  <a:cxn ang="0">
                    <a:pos x="914" y="1233"/>
                  </a:cxn>
                  <a:cxn ang="0">
                    <a:pos x="997" y="1267"/>
                  </a:cxn>
                  <a:cxn ang="0">
                    <a:pos x="1075" y="1255"/>
                  </a:cxn>
                  <a:cxn ang="0">
                    <a:pos x="1142" y="1199"/>
                  </a:cxn>
                  <a:cxn ang="0">
                    <a:pos x="1169" y="1113"/>
                  </a:cxn>
                  <a:cxn ang="0">
                    <a:pos x="1235" y="1086"/>
                  </a:cxn>
                  <a:cxn ang="0">
                    <a:pos x="1317" y="1078"/>
                  </a:cxn>
                  <a:cxn ang="0">
                    <a:pos x="1328" y="1016"/>
                  </a:cxn>
                  <a:cxn ang="0">
                    <a:pos x="1307" y="987"/>
                  </a:cxn>
                  <a:cxn ang="0">
                    <a:pos x="1284" y="951"/>
                  </a:cxn>
                  <a:cxn ang="0">
                    <a:pos x="1247" y="677"/>
                  </a:cxn>
                  <a:cxn ang="0">
                    <a:pos x="1218" y="579"/>
                  </a:cxn>
                  <a:cxn ang="0">
                    <a:pos x="796" y="498"/>
                  </a:cxn>
                  <a:cxn ang="0">
                    <a:pos x="843" y="477"/>
                  </a:cxn>
                  <a:cxn ang="0">
                    <a:pos x="973" y="508"/>
                  </a:cxn>
                  <a:cxn ang="0">
                    <a:pos x="1103" y="477"/>
                  </a:cxn>
                  <a:cxn ang="0">
                    <a:pos x="1169" y="429"/>
                  </a:cxn>
                  <a:cxn ang="0">
                    <a:pos x="771" y="0"/>
                  </a:cxn>
                  <a:cxn ang="0">
                    <a:pos x="715" y="64"/>
                  </a:cxn>
                  <a:cxn ang="0">
                    <a:pos x="676" y="199"/>
                  </a:cxn>
                  <a:cxn ang="0">
                    <a:pos x="705" y="337"/>
                  </a:cxn>
                  <a:cxn ang="0">
                    <a:pos x="621" y="570"/>
                  </a:cxn>
                  <a:cxn ang="0">
                    <a:pos x="316" y="597"/>
                  </a:cxn>
                  <a:cxn ang="0">
                    <a:pos x="57" y="891"/>
                  </a:cxn>
                  <a:cxn ang="0">
                    <a:pos x="15" y="1000"/>
                  </a:cxn>
                  <a:cxn ang="0">
                    <a:pos x="1102" y="1113"/>
                  </a:cxn>
                  <a:cxn ang="0">
                    <a:pos x="1063" y="1186"/>
                  </a:cxn>
                  <a:cxn ang="0">
                    <a:pos x="978" y="1194"/>
                  </a:cxn>
                  <a:cxn ang="0">
                    <a:pos x="924" y="1113"/>
                  </a:cxn>
                  <a:cxn ang="0">
                    <a:pos x="940" y="1063"/>
                  </a:cxn>
                  <a:cxn ang="0">
                    <a:pos x="1014" y="1024"/>
                  </a:cxn>
                  <a:cxn ang="0">
                    <a:pos x="1095" y="1078"/>
                  </a:cxn>
                  <a:cxn ang="0">
                    <a:pos x="445" y="1113"/>
                  </a:cxn>
                  <a:cxn ang="0">
                    <a:pos x="407" y="1186"/>
                  </a:cxn>
                  <a:cxn ang="0">
                    <a:pos x="322" y="1194"/>
                  </a:cxn>
                  <a:cxn ang="0">
                    <a:pos x="268" y="1113"/>
                  </a:cxn>
                  <a:cxn ang="0">
                    <a:pos x="283" y="1063"/>
                  </a:cxn>
                  <a:cxn ang="0">
                    <a:pos x="356" y="1024"/>
                  </a:cxn>
                  <a:cxn ang="0">
                    <a:pos x="439" y="1078"/>
                  </a:cxn>
                  <a:cxn ang="0">
                    <a:pos x="272" y="790"/>
                  </a:cxn>
                  <a:cxn ang="0">
                    <a:pos x="375" y="629"/>
                  </a:cxn>
                  <a:cxn ang="0">
                    <a:pos x="577" y="641"/>
                  </a:cxn>
                  <a:cxn ang="0">
                    <a:pos x="508" y="776"/>
                  </a:cxn>
                  <a:cxn ang="0">
                    <a:pos x="346" y="790"/>
                  </a:cxn>
                  <a:cxn ang="0">
                    <a:pos x="278" y="800"/>
                  </a:cxn>
                </a:cxnLst>
                <a:rect l="0" t="0" r="r" b="b"/>
                <a:pathLst>
                  <a:path w="1328" h="1269">
                    <a:moveTo>
                      <a:pt x="22" y="1095"/>
                    </a:moveTo>
                    <a:lnTo>
                      <a:pt x="22" y="1095"/>
                    </a:lnTo>
                    <a:lnTo>
                      <a:pt x="25" y="1102"/>
                    </a:lnTo>
                    <a:lnTo>
                      <a:pt x="30" y="1107"/>
                    </a:lnTo>
                    <a:lnTo>
                      <a:pt x="39" y="1112"/>
                    </a:lnTo>
                    <a:lnTo>
                      <a:pt x="46" y="1113"/>
                    </a:lnTo>
                    <a:lnTo>
                      <a:pt x="81" y="1113"/>
                    </a:lnTo>
                    <a:lnTo>
                      <a:pt x="177" y="1113"/>
                    </a:lnTo>
                    <a:lnTo>
                      <a:pt x="201" y="1113"/>
                    </a:lnTo>
                    <a:lnTo>
                      <a:pt x="201" y="1113"/>
                    </a:lnTo>
                    <a:lnTo>
                      <a:pt x="202" y="1129"/>
                    </a:lnTo>
                    <a:lnTo>
                      <a:pt x="204" y="1144"/>
                    </a:lnTo>
                    <a:lnTo>
                      <a:pt x="208" y="1159"/>
                    </a:lnTo>
                    <a:lnTo>
                      <a:pt x="213" y="1172"/>
                    </a:lnTo>
                    <a:lnTo>
                      <a:pt x="219" y="1186"/>
                    </a:lnTo>
                    <a:lnTo>
                      <a:pt x="228" y="1199"/>
                    </a:lnTo>
                    <a:lnTo>
                      <a:pt x="236" y="1211"/>
                    </a:lnTo>
                    <a:lnTo>
                      <a:pt x="246" y="1223"/>
                    </a:lnTo>
                    <a:lnTo>
                      <a:pt x="258" y="1233"/>
                    </a:lnTo>
                    <a:lnTo>
                      <a:pt x="270" y="1242"/>
                    </a:lnTo>
                    <a:lnTo>
                      <a:pt x="282" y="1250"/>
                    </a:lnTo>
                    <a:lnTo>
                      <a:pt x="295" y="1255"/>
                    </a:lnTo>
                    <a:lnTo>
                      <a:pt x="310" y="1262"/>
                    </a:lnTo>
                    <a:lnTo>
                      <a:pt x="326" y="1265"/>
                    </a:lnTo>
                    <a:lnTo>
                      <a:pt x="341" y="1267"/>
                    </a:lnTo>
                    <a:lnTo>
                      <a:pt x="356" y="1269"/>
                    </a:lnTo>
                    <a:lnTo>
                      <a:pt x="356" y="1269"/>
                    </a:lnTo>
                    <a:lnTo>
                      <a:pt x="373" y="1267"/>
                    </a:lnTo>
                    <a:lnTo>
                      <a:pt x="388" y="1265"/>
                    </a:lnTo>
                    <a:lnTo>
                      <a:pt x="403" y="1262"/>
                    </a:lnTo>
                    <a:lnTo>
                      <a:pt x="417" y="1255"/>
                    </a:lnTo>
                    <a:lnTo>
                      <a:pt x="430" y="1250"/>
                    </a:lnTo>
                    <a:lnTo>
                      <a:pt x="444" y="1242"/>
                    </a:lnTo>
                    <a:lnTo>
                      <a:pt x="456" y="1233"/>
                    </a:lnTo>
                    <a:lnTo>
                      <a:pt x="466" y="1223"/>
                    </a:lnTo>
                    <a:lnTo>
                      <a:pt x="476" y="1211"/>
                    </a:lnTo>
                    <a:lnTo>
                      <a:pt x="486" y="1199"/>
                    </a:lnTo>
                    <a:lnTo>
                      <a:pt x="493" y="1186"/>
                    </a:lnTo>
                    <a:lnTo>
                      <a:pt x="499" y="1172"/>
                    </a:lnTo>
                    <a:lnTo>
                      <a:pt x="504" y="1159"/>
                    </a:lnTo>
                    <a:lnTo>
                      <a:pt x="509" y="1144"/>
                    </a:lnTo>
                    <a:lnTo>
                      <a:pt x="511" y="1129"/>
                    </a:lnTo>
                    <a:lnTo>
                      <a:pt x="511" y="1113"/>
                    </a:lnTo>
                    <a:lnTo>
                      <a:pt x="859" y="1113"/>
                    </a:lnTo>
                    <a:lnTo>
                      <a:pt x="859" y="1113"/>
                    </a:lnTo>
                    <a:lnTo>
                      <a:pt x="859" y="1129"/>
                    </a:lnTo>
                    <a:lnTo>
                      <a:pt x="862" y="1144"/>
                    </a:lnTo>
                    <a:lnTo>
                      <a:pt x="865" y="1159"/>
                    </a:lnTo>
                    <a:lnTo>
                      <a:pt x="870" y="1172"/>
                    </a:lnTo>
                    <a:lnTo>
                      <a:pt x="877" y="1186"/>
                    </a:lnTo>
                    <a:lnTo>
                      <a:pt x="884" y="1199"/>
                    </a:lnTo>
                    <a:lnTo>
                      <a:pt x="894" y="1211"/>
                    </a:lnTo>
                    <a:lnTo>
                      <a:pt x="904" y="1223"/>
                    </a:lnTo>
                    <a:lnTo>
                      <a:pt x="914" y="1233"/>
                    </a:lnTo>
                    <a:lnTo>
                      <a:pt x="926" y="1242"/>
                    </a:lnTo>
                    <a:lnTo>
                      <a:pt x="940" y="1250"/>
                    </a:lnTo>
                    <a:lnTo>
                      <a:pt x="953" y="1255"/>
                    </a:lnTo>
                    <a:lnTo>
                      <a:pt x="967" y="1262"/>
                    </a:lnTo>
                    <a:lnTo>
                      <a:pt x="982" y="1265"/>
                    </a:lnTo>
                    <a:lnTo>
                      <a:pt x="997" y="1267"/>
                    </a:lnTo>
                    <a:lnTo>
                      <a:pt x="1014" y="1269"/>
                    </a:lnTo>
                    <a:lnTo>
                      <a:pt x="1014" y="1269"/>
                    </a:lnTo>
                    <a:lnTo>
                      <a:pt x="1029" y="1267"/>
                    </a:lnTo>
                    <a:lnTo>
                      <a:pt x="1044" y="1265"/>
                    </a:lnTo>
                    <a:lnTo>
                      <a:pt x="1059" y="1262"/>
                    </a:lnTo>
                    <a:lnTo>
                      <a:pt x="1075" y="1255"/>
                    </a:lnTo>
                    <a:lnTo>
                      <a:pt x="1088" y="1250"/>
                    </a:lnTo>
                    <a:lnTo>
                      <a:pt x="1100" y="1242"/>
                    </a:lnTo>
                    <a:lnTo>
                      <a:pt x="1112" y="1233"/>
                    </a:lnTo>
                    <a:lnTo>
                      <a:pt x="1123" y="1223"/>
                    </a:lnTo>
                    <a:lnTo>
                      <a:pt x="1134" y="1211"/>
                    </a:lnTo>
                    <a:lnTo>
                      <a:pt x="1142" y="1199"/>
                    </a:lnTo>
                    <a:lnTo>
                      <a:pt x="1150" y="1186"/>
                    </a:lnTo>
                    <a:lnTo>
                      <a:pt x="1157" y="1172"/>
                    </a:lnTo>
                    <a:lnTo>
                      <a:pt x="1162" y="1159"/>
                    </a:lnTo>
                    <a:lnTo>
                      <a:pt x="1166" y="1144"/>
                    </a:lnTo>
                    <a:lnTo>
                      <a:pt x="1167" y="1129"/>
                    </a:lnTo>
                    <a:lnTo>
                      <a:pt x="1169" y="1113"/>
                    </a:lnTo>
                    <a:lnTo>
                      <a:pt x="1194" y="1113"/>
                    </a:lnTo>
                    <a:lnTo>
                      <a:pt x="1194" y="1113"/>
                    </a:lnTo>
                    <a:lnTo>
                      <a:pt x="1206" y="1112"/>
                    </a:lnTo>
                    <a:lnTo>
                      <a:pt x="1218" y="1105"/>
                    </a:lnTo>
                    <a:lnTo>
                      <a:pt x="1228" y="1098"/>
                    </a:lnTo>
                    <a:lnTo>
                      <a:pt x="1235" y="1086"/>
                    </a:lnTo>
                    <a:lnTo>
                      <a:pt x="1296" y="1086"/>
                    </a:lnTo>
                    <a:lnTo>
                      <a:pt x="1296" y="1086"/>
                    </a:lnTo>
                    <a:lnTo>
                      <a:pt x="1302" y="1086"/>
                    </a:lnTo>
                    <a:lnTo>
                      <a:pt x="1307" y="1085"/>
                    </a:lnTo>
                    <a:lnTo>
                      <a:pt x="1314" y="1081"/>
                    </a:lnTo>
                    <a:lnTo>
                      <a:pt x="1317" y="1078"/>
                    </a:lnTo>
                    <a:lnTo>
                      <a:pt x="1323" y="1073"/>
                    </a:lnTo>
                    <a:lnTo>
                      <a:pt x="1324" y="1068"/>
                    </a:lnTo>
                    <a:lnTo>
                      <a:pt x="1328" y="1063"/>
                    </a:lnTo>
                    <a:lnTo>
                      <a:pt x="1328" y="1056"/>
                    </a:lnTo>
                    <a:lnTo>
                      <a:pt x="1328" y="1016"/>
                    </a:lnTo>
                    <a:lnTo>
                      <a:pt x="1328" y="1016"/>
                    </a:lnTo>
                    <a:lnTo>
                      <a:pt x="1328" y="1009"/>
                    </a:lnTo>
                    <a:lnTo>
                      <a:pt x="1324" y="1004"/>
                    </a:lnTo>
                    <a:lnTo>
                      <a:pt x="1323" y="999"/>
                    </a:lnTo>
                    <a:lnTo>
                      <a:pt x="1317" y="994"/>
                    </a:lnTo>
                    <a:lnTo>
                      <a:pt x="1314" y="990"/>
                    </a:lnTo>
                    <a:lnTo>
                      <a:pt x="1307" y="987"/>
                    </a:lnTo>
                    <a:lnTo>
                      <a:pt x="1302" y="985"/>
                    </a:lnTo>
                    <a:lnTo>
                      <a:pt x="1296" y="984"/>
                    </a:lnTo>
                    <a:lnTo>
                      <a:pt x="1277" y="984"/>
                    </a:lnTo>
                    <a:lnTo>
                      <a:pt x="1277" y="984"/>
                    </a:lnTo>
                    <a:lnTo>
                      <a:pt x="1282" y="962"/>
                    </a:lnTo>
                    <a:lnTo>
                      <a:pt x="1284" y="951"/>
                    </a:lnTo>
                    <a:lnTo>
                      <a:pt x="1284" y="940"/>
                    </a:lnTo>
                    <a:lnTo>
                      <a:pt x="1284" y="940"/>
                    </a:lnTo>
                    <a:lnTo>
                      <a:pt x="1280" y="904"/>
                    </a:lnTo>
                    <a:lnTo>
                      <a:pt x="1275" y="864"/>
                    </a:lnTo>
                    <a:lnTo>
                      <a:pt x="1262" y="769"/>
                    </a:lnTo>
                    <a:lnTo>
                      <a:pt x="1247" y="677"/>
                    </a:lnTo>
                    <a:lnTo>
                      <a:pt x="1231" y="601"/>
                    </a:lnTo>
                    <a:lnTo>
                      <a:pt x="1231" y="601"/>
                    </a:lnTo>
                    <a:lnTo>
                      <a:pt x="1230" y="594"/>
                    </a:lnTo>
                    <a:lnTo>
                      <a:pt x="1226" y="589"/>
                    </a:lnTo>
                    <a:lnTo>
                      <a:pt x="1223" y="584"/>
                    </a:lnTo>
                    <a:lnTo>
                      <a:pt x="1218" y="579"/>
                    </a:lnTo>
                    <a:lnTo>
                      <a:pt x="1213" y="575"/>
                    </a:lnTo>
                    <a:lnTo>
                      <a:pt x="1206" y="572"/>
                    </a:lnTo>
                    <a:lnTo>
                      <a:pt x="1201" y="570"/>
                    </a:lnTo>
                    <a:lnTo>
                      <a:pt x="1194" y="570"/>
                    </a:lnTo>
                    <a:lnTo>
                      <a:pt x="796" y="570"/>
                    </a:lnTo>
                    <a:lnTo>
                      <a:pt x="796" y="498"/>
                    </a:lnTo>
                    <a:lnTo>
                      <a:pt x="796" y="498"/>
                    </a:lnTo>
                    <a:lnTo>
                      <a:pt x="796" y="494"/>
                    </a:lnTo>
                    <a:lnTo>
                      <a:pt x="798" y="493"/>
                    </a:lnTo>
                    <a:lnTo>
                      <a:pt x="823" y="467"/>
                    </a:lnTo>
                    <a:lnTo>
                      <a:pt x="823" y="467"/>
                    </a:lnTo>
                    <a:lnTo>
                      <a:pt x="843" y="477"/>
                    </a:lnTo>
                    <a:lnTo>
                      <a:pt x="864" y="488"/>
                    </a:lnTo>
                    <a:lnTo>
                      <a:pt x="886" y="494"/>
                    </a:lnTo>
                    <a:lnTo>
                      <a:pt x="908" y="501"/>
                    </a:lnTo>
                    <a:lnTo>
                      <a:pt x="930" y="504"/>
                    </a:lnTo>
                    <a:lnTo>
                      <a:pt x="951" y="508"/>
                    </a:lnTo>
                    <a:lnTo>
                      <a:pt x="973" y="508"/>
                    </a:lnTo>
                    <a:lnTo>
                      <a:pt x="995" y="508"/>
                    </a:lnTo>
                    <a:lnTo>
                      <a:pt x="1017" y="504"/>
                    </a:lnTo>
                    <a:lnTo>
                      <a:pt x="1041" y="501"/>
                    </a:lnTo>
                    <a:lnTo>
                      <a:pt x="1061" y="494"/>
                    </a:lnTo>
                    <a:lnTo>
                      <a:pt x="1083" y="488"/>
                    </a:lnTo>
                    <a:lnTo>
                      <a:pt x="1103" y="477"/>
                    </a:lnTo>
                    <a:lnTo>
                      <a:pt x="1125" y="467"/>
                    </a:lnTo>
                    <a:lnTo>
                      <a:pt x="1144" y="454"/>
                    </a:lnTo>
                    <a:lnTo>
                      <a:pt x="1162" y="440"/>
                    </a:lnTo>
                    <a:lnTo>
                      <a:pt x="1162" y="440"/>
                    </a:lnTo>
                    <a:lnTo>
                      <a:pt x="1167" y="435"/>
                    </a:lnTo>
                    <a:lnTo>
                      <a:pt x="1169" y="429"/>
                    </a:lnTo>
                    <a:lnTo>
                      <a:pt x="1167" y="420"/>
                    </a:lnTo>
                    <a:lnTo>
                      <a:pt x="1164" y="415"/>
                    </a:lnTo>
                    <a:lnTo>
                      <a:pt x="783" y="7"/>
                    </a:lnTo>
                    <a:lnTo>
                      <a:pt x="783" y="7"/>
                    </a:lnTo>
                    <a:lnTo>
                      <a:pt x="778" y="2"/>
                    </a:lnTo>
                    <a:lnTo>
                      <a:pt x="771" y="0"/>
                    </a:lnTo>
                    <a:lnTo>
                      <a:pt x="764" y="2"/>
                    </a:lnTo>
                    <a:lnTo>
                      <a:pt x="757" y="5"/>
                    </a:lnTo>
                    <a:lnTo>
                      <a:pt x="757" y="5"/>
                    </a:lnTo>
                    <a:lnTo>
                      <a:pt x="742" y="24"/>
                    </a:lnTo>
                    <a:lnTo>
                      <a:pt x="727" y="44"/>
                    </a:lnTo>
                    <a:lnTo>
                      <a:pt x="715" y="64"/>
                    </a:lnTo>
                    <a:lnTo>
                      <a:pt x="703" y="86"/>
                    </a:lnTo>
                    <a:lnTo>
                      <a:pt x="695" y="108"/>
                    </a:lnTo>
                    <a:lnTo>
                      <a:pt x="687" y="130"/>
                    </a:lnTo>
                    <a:lnTo>
                      <a:pt x="682" y="154"/>
                    </a:lnTo>
                    <a:lnTo>
                      <a:pt x="678" y="175"/>
                    </a:lnTo>
                    <a:lnTo>
                      <a:pt x="676" y="199"/>
                    </a:lnTo>
                    <a:lnTo>
                      <a:pt x="676" y="223"/>
                    </a:lnTo>
                    <a:lnTo>
                      <a:pt x="678" y="246"/>
                    </a:lnTo>
                    <a:lnTo>
                      <a:pt x="682" y="270"/>
                    </a:lnTo>
                    <a:lnTo>
                      <a:pt x="688" y="292"/>
                    </a:lnTo>
                    <a:lnTo>
                      <a:pt x="695" y="315"/>
                    </a:lnTo>
                    <a:lnTo>
                      <a:pt x="705" y="337"/>
                    </a:lnTo>
                    <a:lnTo>
                      <a:pt x="715" y="358"/>
                    </a:lnTo>
                    <a:lnTo>
                      <a:pt x="626" y="449"/>
                    </a:lnTo>
                    <a:lnTo>
                      <a:pt x="626" y="449"/>
                    </a:lnTo>
                    <a:lnTo>
                      <a:pt x="623" y="454"/>
                    </a:lnTo>
                    <a:lnTo>
                      <a:pt x="621" y="459"/>
                    </a:lnTo>
                    <a:lnTo>
                      <a:pt x="621" y="570"/>
                    </a:lnTo>
                    <a:lnTo>
                      <a:pt x="364" y="570"/>
                    </a:lnTo>
                    <a:lnTo>
                      <a:pt x="364" y="570"/>
                    </a:lnTo>
                    <a:lnTo>
                      <a:pt x="349" y="572"/>
                    </a:lnTo>
                    <a:lnTo>
                      <a:pt x="337" y="577"/>
                    </a:lnTo>
                    <a:lnTo>
                      <a:pt x="326" y="585"/>
                    </a:lnTo>
                    <a:lnTo>
                      <a:pt x="316" y="597"/>
                    </a:lnTo>
                    <a:lnTo>
                      <a:pt x="172" y="832"/>
                    </a:lnTo>
                    <a:lnTo>
                      <a:pt x="78" y="872"/>
                    </a:lnTo>
                    <a:lnTo>
                      <a:pt x="78" y="872"/>
                    </a:lnTo>
                    <a:lnTo>
                      <a:pt x="71" y="876"/>
                    </a:lnTo>
                    <a:lnTo>
                      <a:pt x="66" y="879"/>
                    </a:lnTo>
                    <a:lnTo>
                      <a:pt x="57" y="891"/>
                    </a:lnTo>
                    <a:lnTo>
                      <a:pt x="51" y="903"/>
                    </a:lnTo>
                    <a:lnTo>
                      <a:pt x="49" y="909"/>
                    </a:lnTo>
                    <a:lnTo>
                      <a:pt x="49" y="916"/>
                    </a:lnTo>
                    <a:lnTo>
                      <a:pt x="49" y="1000"/>
                    </a:lnTo>
                    <a:lnTo>
                      <a:pt x="15" y="1000"/>
                    </a:lnTo>
                    <a:lnTo>
                      <a:pt x="15" y="1000"/>
                    </a:lnTo>
                    <a:lnTo>
                      <a:pt x="9" y="1002"/>
                    </a:lnTo>
                    <a:lnTo>
                      <a:pt x="3" y="1007"/>
                    </a:lnTo>
                    <a:lnTo>
                      <a:pt x="0" y="1012"/>
                    </a:lnTo>
                    <a:lnTo>
                      <a:pt x="0" y="1019"/>
                    </a:lnTo>
                    <a:lnTo>
                      <a:pt x="22" y="1095"/>
                    </a:lnTo>
                    <a:close/>
                    <a:moveTo>
                      <a:pt x="1102" y="1113"/>
                    </a:moveTo>
                    <a:lnTo>
                      <a:pt x="1102" y="1113"/>
                    </a:lnTo>
                    <a:lnTo>
                      <a:pt x="1100" y="1130"/>
                    </a:lnTo>
                    <a:lnTo>
                      <a:pt x="1095" y="1147"/>
                    </a:lnTo>
                    <a:lnTo>
                      <a:pt x="1086" y="1162"/>
                    </a:lnTo>
                    <a:lnTo>
                      <a:pt x="1076" y="1176"/>
                    </a:lnTo>
                    <a:lnTo>
                      <a:pt x="1063" y="1186"/>
                    </a:lnTo>
                    <a:lnTo>
                      <a:pt x="1048" y="1194"/>
                    </a:lnTo>
                    <a:lnTo>
                      <a:pt x="1031" y="1199"/>
                    </a:lnTo>
                    <a:lnTo>
                      <a:pt x="1014" y="1201"/>
                    </a:lnTo>
                    <a:lnTo>
                      <a:pt x="1014" y="1201"/>
                    </a:lnTo>
                    <a:lnTo>
                      <a:pt x="995" y="1199"/>
                    </a:lnTo>
                    <a:lnTo>
                      <a:pt x="978" y="1194"/>
                    </a:lnTo>
                    <a:lnTo>
                      <a:pt x="963" y="1186"/>
                    </a:lnTo>
                    <a:lnTo>
                      <a:pt x="951" y="1176"/>
                    </a:lnTo>
                    <a:lnTo>
                      <a:pt x="940" y="1162"/>
                    </a:lnTo>
                    <a:lnTo>
                      <a:pt x="931" y="1147"/>
                    </a:lnTo>
                    <a:lnTo>
                      <a:pt x="926" y="1130"/>
                    </a:lnTo>
                    <a:lnTo>
                      <a:pt x="924" y="1113"/>
                    </a:lnTo>
                    <a:lnTo>
                      <a:pt x="924" y="1113"/>
                    </a:lnTo>
                    <a:lnTo>
                      <a:pt x="924" y="1113"/>
                    </a:lnTo>
                    <a:lnTo>
                      <a:pt x="924" y="1113"/>
                    </a:lnTo>
                    <a:lnTo>
                      <a:pt x="926" y="1095"/>
                    </a:lnTo>
                    <a:lnTo>
                      <a:pt x="931" y="1078"/>
                    </a:lnTo>
                    <a:lnTo>
                      <a:pt x="940" y="1063"/>
                    </a:lnTo>
                    <a:lnTo>
                      <a:pt x="951" y="1049"/>
                    </a:lnTo>
                    <a:lnTo>
                      <a:pt x="963" y="1039"/>
                    </a:lnTo>
                    <a:lnTo>
                      <a:pt x="978" y="1031"/>
                    </a:lnTo>
                    <a:lnTo>
                      <a:pt x="995" y="1026"/>
                    </a:lnTo>
                    <a:lnTo>
                      <a:pt x="1014" y="1024"/>
                    </a:lnTo>
                    <a:lnTo>
                      <a:pt x="1014" y="1024"/>
                    </a:lnTo>
                    <a:lnTo>
                      <a:pt x="1031" y="1026"/>
                    </a:lnTo>
                    <a:lnTo>
                      <a:pt x="1048" y="1031"/>
                    </a:lnTo>
                    <a:lnTo>
                      <a:pt x="1063" y="1039"/>
                    </a:lnTo>
                    <a:lnTo>
                      <a:pt x="1076" y="1049"/>
                    </a:lnTo>
                    <a:lnTo>
                      <a:pt x="1086" y="1063"/>
                    </a:lnTo>
                    <a:lnTo>
                      <a:pt x="1095" y="1078"/>
                    </a:lnTo>
                    <a:lnTo>
                      <a:pt x="1100" y="1095"/>
                    </a:lnTo>
                    <a:lnTo>
                      <a:pt x="1102" y="1113"/>
                    </a:lnTo>
                    <a:lnTo>
                      <a:pt x="1102" y="1113"/>
                    </a:lnTo>
                    <a:lnTo>
                      <a:pt x="1102" y="1113"/>
                    </a:lnTo>
                    <a:lnTo>
                      <a:pt x="1102" y="1113"/>
                    </a:lnTo>
                    <a:close/>
                    <a:moveTo>
                      <a:pt x="445" y="1113"/>
                    </a:moveTo>
                    <a:lnTo>
                      <a:pt x="445" y="1113"/>
                    </a:lnTo>
                    <a:lnTo>
                      <a:pt x="444" y="1130"/>
                    </a:lnTo>
                    <a:lnTo>
                      <a:pt x="439" y="1147"/>
                    </a:lnTo>
                    <a:lnTo>
                      <a:pt x="430" y="1162"/>
                    </a:lnTo>
                    <a:lnTo>
                      <a:pt x="418" y="1176"/>
                    </a:lnTo>
                    <a:lnTo>
                      <a:pt x="407" y="1186"/>
                    </a:lnTo>
                    <a:lnTo>
                      <a:pt x="391" y="1194"/>
                    </a:lnTo>
                    <a:lnTo>
                      <a:pt x="375" y="1199"/>
                    </a:lnTo>
                    <a:lnTo>
                      <a:pt x="356" y="1201"/>
                    </a:lnTo>
                    <a:lnTo>
                      <a:pt x="356" y="1201"/>
                    </a:lnTo>
                    <a:lnTo>
                      <a:pt x="339" y="1199"/>
                    </a:lnTo>
                    <a:lnTo>
                      <a:pt x="322" y="1194"/>
                    </a:lnTo>
                    <a:lnTo>
                      <a:pt x="307" y="1186"/>
                    </a:lnTo>
                    <a:lnTo>
                      <a:pt x="294" y="1176"/>
                    </a:lnTo>
                    <a:lnTo>
                      <a:pt x="283" y="1162"/>
                    </a:lnTo>
                    <a:lnTo>
                      <a:pt x="275" y="1147"/>
                    </a:lnTo>
                    <a:lnTo>
                      <a:pt x="270" y="1130"/>
                    </a:lnTo>
                    <a:lnTo>
                      <a:pt x="268" y="1113"/>
                    </a:lnTo>
                    <a:lnTo>
                      <a:pt x="268" y="1113"/>
                    </a:lnTo>
                    <a:lnTo>
                      <a:pt x="268" y="1113"/>
                    </a:lnTo>
                    <a:lnTo>
                      <a:pt x="268" y="1113"/>
                    </a:lnTo>
                    <a:lnTo>
                      <a:pt x="270" y="1095"/>
                    </a:lnTo>
                    <a:lnTo>
                      <a:pt x="275" y="1078"/>
                    </a:lnTo>
                    <a:lnTo>
                      <a:pt x="283" y="1063"/>
                    </a:lnTo>
                    <a:lnTo>
                      <a:pt x="294" y="1049"/>
                    </a:lnTo>
                    <a:lnTo>
                      <a:pt x="307" y="1039"/>
                    </a:lnTo>
                    <a:lnTo>
                      <a:pt x="322" y="1031"/>
                    </a:lnTo>
                    <a:lnTo>
                      <a:pt x="339" y="1026"/>
                    </a:lnTo>
                    <a:lnTo>
                      <a:pt x="356" y="1024"/>
                    </a:lnTo>
                    <a:lnTo>
                      <a:pt x="356" y="1024"/>
                    </a:lnTo>
                    <a:lnTo>
                      <a:pt x="375" y="1026"/>
                    </a:lnTo>
                    <a:lnTo>
                      <a:pt x="391" y="1031"/>
                    </a:lnTo>
                    <a:lnTo>
                      <a:pt x="407" y="1039"/>
                    </a:lnTo>
                    <a:lnTo>
                      <a:pt x="418" y="1049"/>
                    </a:lnTo>
                    <a:lnTo>
                      <a:pt x="430" y="1063"/>
                    </a:lnTo>
                    <a:lnTo>
                      <a:pt x="439" y="1078"/>
                    </a:lnTo>
                    <a:lnTo>
                      <a:pt x="444" y="1095"/>
                    </a:lnTo>
                    <a:lnTo>
                      <a:pt x="445" y="1113"/>
                    </a:lnTo>
                    <a:lnTo>
                      <a:pt x="445" y="1113"/>
                    </a:lnTo>
                    <a:lnTo>
                      <a:pt x="445" y="1113"/>
                    </a:lnTo>
                    <a:lnTo>
                      <a:pt x="445" y="1113"/>
                    </a:lnTo>
                    <a:close/>
                    <a:moveTo>
                      <a:pt x="272" y="790"/>
                    </a:moveTo>
                    <a:lnTo>
                      <a:pt x="356" y="639"/>
                    </a:lnTo>
                    <a:lnTo>
                      <a:pt x="356" y="639"/>
                    </a:lnTo>
                    <a:lnTo>
                      <a:pt x="359" y="636"/>
                    </a:lnTo>
                    <a:lnTo>
                      <a:pt x="364" y="633"/>
                    </a:lnTo>
                    <a:lnTo>
                      <a:pt x="369" y="631"/>
                    </a:lnTo>
                    <a:lnTo>
                      <a:pt x="375" y="629"/>
                    </a:lnTo>
                    <a:lnTo>
                      <a:pt x="569" y="629"/>
                    </a:lnTo>
                    <a:lnTo>
                      <a:pt x="569" y="629"/>
                    </a:lnTo>
                    <a:lnTo>
                      <a:pt x="572" y="631"/>
                    </a:lnTo>
                    <a:lnTo>
                      <a:pt x="575" y="633"/>
                    </a:lnTo>
                    <a:lnTo>
                      <a:pt x="577" y="636"/>
                    </a:lnTo>
                    <a:lnTo>
                      <a:pt x="577" y="641"/>
                    </a:lnTo>
                    <a:lnTo>
                      <a:pt x="525" y="764"/>
                    </a:lnTo>
                    <a:lnTo>
                      <a:pt x="525" y="764"/>
                    </a:lnTo>
                    <a:lnTo>
                      <a:pt x="521" y="769"/>
                    </a:lnTo>
                    <a:lnTo>
                      <a:pt x="518" y="773"/>
                    </a:lnTo>
                    <a:lnTo>
                      <a:pt x="513" y="774"/>
                    </a:lnTo>
                    <a:lnTo>
                      <a:pt x="508" y="776"/>
                    </a:lnTo>
                    <a:lnTo>
                      <a:pt x="364" y="776"/>
                    </a:lnTo>
                    <a:lnTo>
                      <a:pt x="364" y="776"/>
                    </a:lnTo>
                    <a:lnTo>
                      <a:pt x="359" y="776"/>
                    </a:lnTo>
                    <a:lnTo>
                      <a:pt x="354" y="779"/>
                    </a:lnTo>
                    <a:lnTo>
                      <a:pt x="346" y="790"/>
                    </a:lnTo>
                    <a:lnTo>
                      <a:pt x="346" y="790"/>
                    </a:lnTo>
                    <a:lnTo>
                      <a:pt x="341" y="795"/>
                    </a:lnTo>
                    <a:lnTo>
                      <a:pt x="336" y="796"/>
                    </a:lnTo>
                    <a:lnTo>
                      <a:pt x="331" y="798"/>
                    </a:lnTo>
                    <a:lnTo>
                      <a:pt x="326" y="800"/>
                    </a:lnTo>
                    <a:lnTo>
                      <a:pt x="278" y="800"/>
                    </a:lnTo>
                    <a:lnTo>
                      <a:pt x="278" y="800"/>
                    </a:lnTo>
                    <a:lnTo>
                      <a:pt x="275" y="798"/>
                    </a:lnTo>
                    <a:lnTo>
                      <a:pt x="272" y="796"/>
                    </a:lnTo>
                    <a:lnTo>
                      <a:pt x="272" y="793"/>
                    </a:lnTo>
                    <a:lnTo>
                      <a:pt x="272" y="790"/>
                    </a:lnTo>
                    <a:lnTo>
                      <a:pt x="272" y="790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srgbClr val="2757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192" name="Freeform 40"/>
              <p:cNvSpPr>
                <a:spLocks/>
              </p:cNvSpPr>
              <p:nvPr/>
            </p:nvSpPr>
            <p:spPr bwMode="auto">
              <a:xfrm>
                <a:off x="15816263" y="2655888"/>
                <a:ext cx="50800" cy="49213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27" y="0"/>
                  </a:cxn>
                  <a:cxn ang="0">
                    <a:pos x="20" y="2"/>
                  </a:cxn>
                  <a:cxn ang="0">
                    <a:pos x="15" y="5"/>
                  </a:cxn>
                  <a:cxn ang="0">
                    <a:pos x="10" y="9"/>
                  </a:cxn>
                  <a:cxn ang="0">
                    <a:pos x="7" y="14"/>
                  </a:cxn>
                  <a:cxn ang="0">
                    <a:pos x="3" y="19"/>
                  </a:cxn>
                  <a:cxn ang="0">
                    <a:pos x="2" y="26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" y="38"/>
                  </a:cxn>
                  <a:cxn ang="0">
                    <a:pos x="3" y="44"/>
                  </a:cxn>
                  <a:cxn ang="0">
                    <a:pos x="7" y="49"/>
                  </a:cxn>
                  <a:cxn ang="0">
                    <a:pos x="10" y="54"/>
                  </a:cxn>
                  <a:cxn ang="0">
                    <a:pos x="15" y="58"/>
                  </a:cxn>
                  <a:cxn ang="0">
                    <a:pos x="20" y="61"/>
                  </a:cxn>
                  <a:cxn ang="0">
                    <a:pos x="27" y="63"/>
                  </a:cxn>
                  <a:cxn ang="0">
                    <a:pos x="32" y="63"/>
                  </a:cxn>
                  <a:cxn ang="0">
                    <a:pos x="32" y="63"/>
                  </a:cxn>
                  <a:cxn ang="0">
                    <a:pos x="39" y="63"/>
                  </a:cxn>
                  <a:cxn ang="0">
                    <a:pos x="45" y="61"/>
                  </a:cxn>
                  <a:cxn ang="0">
                    <a:pos x="51" y="58"/>
                  </a:cxn>
                  <a:cxn ang="0">
                    <a:pos x="56" y="54"/>
                  </a:cxn>
                  <a:cxn ang="0">
                    <a:pos x="59" y="49"/>
                  </a:cxn>
                  <a:cxn ang="0">
                    <a:pos x="62" y="44"/>
                  </a:cxn>
                  <a:cxn ang="0">
                    <a:pos x="64" y="38"/>
                  </a:cxn>
                  <a:cxn ang="0">
                    <a:pos x="64" y="32"/>
                  </a:cxn>
                  <a:cxn ang="0">
                    <a:pos x="64" y="32"/>
                  </a:cxn>
                  <a:cxn ang="0">
                    <a:pos x="64" y="32"/>
                  </a:cxn>
                  <a:cxn ang="0">
                    <a:pos x="64" y="32"/>
                  </a:cxn>
                  <a:cxn ang="0">
                    <a:pos x="64" y="26"/>
                  </a:cxn>
                  <a:cxn ang="0">
                    <a:pos x="62" y="19"/>
                  </a:cxn>
                  <a:cxn ang="0">
                    <a:pos x="59" y="14"/>
                  </a:cxn>
                  <a:cxn ang="0">
                    <a:pos x="56" y="9"/>
                  </a:cxn>
                  <a:cxn ang="0">
                    <a:pos x="51" y="5"/>
                  </a:cxn>
                  <a:cxn ang="0">
                    <a:pos x="45" y="2"/>
                  </a:cxn>
                  <a:cxn ang="0">
                    <a:pos x="39" y="0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64" h="63">
                    <a:moveTo>
                      <a:pt x="32" y="0"/>
                    </a:moveTo>
                    <a:lnTo>
                      <a:pt x="32" y="0"/>
                    </a:lnTo>
                    <a:lnTo>
                      <a:pt x="27" y="0"/>
                    </a:lnTo>
                    <a:lnTo>
                      <a:pt x="20" y="2"/>
                    </a:lnTo>
                    <a:lnTo>
                      <a:pt x="15" y="5"/>
                    </a:lnTo>
                    <a:lnTo>
                      <a:pt x="10" y="9"/>
                    </a:lnTo>
                    <a:lnTo>
                      <a:pt x="7" y="14"/>
                    </a:lnTo>
                    <a:lnTo>
                      <a:pt x="3" y="19"/>
                    </a:lnTo>
                    <a:lnTo>
                      <a:pt x="2" y="2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" y="38"/>
                    </a:lnTo>
                    <a:lnTo>
                      <a:pt x="3" y="44"/>
                    </a:lnTo>
                    <a:lnTo>
                      <a:pt x="7" y="49"/>
                    </a:lnTo>
                    <a:lnTo>
                      <a:pt x="10" y="54"/>
                    </a:lnTo>
                    <a:lnTo>
                      <a:pt x="15" y="58"/>
                    </a:lnTo>
                    <a:lnTo>
                      <a:pt x="20" y="61"/>
                    </a:lnTo>
                    <a:lnTo>
                      <a:pt x="27" y="63"/>
                    </a:lnTo>
                    <a:lnTo>
                      <a:pt x="32" y="63"/>
                    </a:lnTo>
                    <a:lnTo>
                      <a:pt x="32" y="63"/>
                    </a:lnTo>
                    <a:lnTo>
                      <a:pt x="39" y="63"/>
                    </a:lnTo>
                    <a:lnTo>
                      <a:pt x="45" y="61"/>
                    </a:lnTo>
                    <a:lnTo>
                      <a:pt x="51" y="58"/>
                    </a:lnTo>
                    <a:lnTo>
                      <a:pt x="56" y="54"/>
                    </a:lnTo>
                    <a:lnTo>
                      <a:pt x="59" y="49"/>
                    </a:lnTo>
                    <a:lnTo>
                      <a:pt x="62" y="44"/>
                    </a:lnTo>
                    <a:lnTo>
                      <a:pt x="64" y="38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64" y="26"/>
                    </a:lnTo>
                    <a:lnTo>
                      <a:pt x="62" y="19"/>
                    </a:lnTo>
                    <a:lnTo>
                      <a:pt x="59" y="14"/>
                    </a:lnTo>
                    <a:lnTo>
                      <a:pt x="56" y="9"/>
                    </a:lnTo>
                    <a:lnTo>
                      <a:pt x="51" y="5"/>
                    </a:lnTo>
                    <a:lnTo>
                      <a:pt x="45" y="2"/>
                    </a:lnTo>
                    <a:lnTo>
                      <a:pt x="39" y="0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srgbClr val="2757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193" name="Freeform 41"/>
              <p:cNvSpPr>
                <a:spLocks/>
              </p:cNvSpPr>
              <p:nvPr/>
            </p:nvSpPr>
            <p:spPr bwMode="auto">
              <a:xfrm>
                <a:off x="16338550" y="2655888"/>
                <a:ext cx="50800" cy="49213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25" y="0"/>
                  </a:cxn>
                  <a:cxn ang="0">
                    <a:pos x="18" y="2"/>
                  </a:cxn>
                  <a:cxn ang="0">
                    <a:pos x="13" y="5"/>
                  </a:cxn>
                  <a:cxn ang="0">
                    <a:pos x="8" y="9"/>
                  </a:cxn>
                  <a:cxn ang="0">
                    <a:pos x="5" y="14"/>
                  </a:cxn>
                  <a:cxn ang="0">
                    <a:pos x="1" y="19"/>
                  </a:cxn>
                  <a:cxn ang="0">
                    <a:pos x="0" y="26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0" y="38"/>
                  </a:cxn>
                  <a:cxn ang="0">
                    <a:pos x="1" y="44"/>
                  </a:cxn>
                  <a:cxn ang="0">
                    <a:pos x="5" y="49"/>
                  </a:cxn>
                  <a:cxn ang="0">
                    <a:pos x="8" y="54"/>
                  </a:cxn>
                  <a:cxn ang="0">
                    <a:pos x="13" y="58"/>
                  </a:cxn>
                  <a:cxn ang="0">
                    <a:pos x="18" y="61"/>
                  </a:cxn>
                  <a:cxn ang="0">
                    <a:pos x="25" y="63"/>
                  </a:cxn>
                  <a:cxn ang="0">
                    <a:pos x="32" y="63"/>
                  </a:cxn>
                  <a:cxn ang="0">
                    <a:pos x="32" y="63"/>
                  </a:cxn>
                  <a:cxn ang="0">
                    <a:pos x="39" y="63"/>
                  </a:cxn>
                  <a:cxn ang="0">
                    <a:pos x="44" y="61"/>
                  </a:cxn>
                  <a:cxn ang="0">
                    <a:pos x="49" y="58"/>
                  </a:cxn>
                  <a:cxn ang="0">
                    <a:pos x="54" y="54"/>
                  </a:cxn>
                  <a:cxn ang="0">
                    <a:pos x="57" y="49"/>
                  </a:cxn>
                  <a:cxn ang="0">
                    <a:pos x="61" y="44"/>
                  </a:cxn>
                  <a:cxn ang="0">
                    <a:pos x="62" y="38"/>
                  </a:cxn>
                  <a:cxn ang="0">
                    <a:pos x="64" y="32"/>
                  </a:cxn>
                  <a:cxn ang="0">
                    <a:pos x="64" y="32"/>
                  </a:cxn>
                  <a:cxn ang="0">
                    <a:pos x="64" y="32"/>
                  </a:cxn>
                  <a:cxn ang="0">
                    <a:pos x="64" y="32"/>
                  </a:cxn>
                  <a:cxn ang="0">
                    <a:pos x="62" y="26"/>
                  </a:cxn>
                  <a:cxn ang="0">
                    <a:pos x="61" y="19"/>
                  </a:cxn>
                  <a:cxn ang="0">
                    <a:pos x="57" y="14"/>
                  </a:cxn>
                  <a:cxn ang="0">
                    <a:pos x="54" y="9"/>
                  </a:cxn>
                  <a:cxn ang="0">
                    <a:pos x="49" y="5"/>
                  </a:cxn>
                  <a:cxn ang="0">
                    <a:pos x="44" y="2"/>
                  </a:cxn>
                  <a:cxn ang="0">
                    <a:pos x="39" y="0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64" h="63">
                    <a:moveTo>
                      <a:pt x="32" y="0"/>
                    </a:moveTo>
                    <a:lnTo>
                      <a:pt x="32" y="0"/>
                    </a:lnTo>
                    <a:lnTo>
                      <a:pt x="25" y="0"/>
                    </a:lnTo>
                    <a:lnTo>
                      <a:pt x="18" y="2"/>
                    </a:lnTo>
                    <a:lnTo>
                      <a:pt x="13" y="5"/>
                    </a:lnTo>
                    <a:lnTo>
                      <a:pt x="8" y="9"/>
                    </a:lnTo>
                    <a:lnTo>
                      <a:pt x="5" y="14"/>
                    </a:lnTo>
                    <a:lnTo>
                      <a:pt x="1" y="19"/>
                    </a:lnTo>
                    <a:lnTo>
                      <a:pt x="0" y="2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38"/>
                    </a:lnTo>
                    <a:lnTo>
                      <a:pt x="1" y="44"/>
                    </a:lnTo>
                    <a:lnTo>
                      <a:pt x="5" y="49"/>
                    </a:lnTo>
                    <a:lnTo>
                      <a:pt x="8" y="54"/>
                    </a:lnTo>
                    <a:lnTo>
                      <a:pt x="13" y="58"/>
                    </a:lnTo>
                    <a:lnTo>
                      <a:pt x="18" y="61"/>
                    </a:lnTo>
                    <a:lnTo>
                      <a:pt x="25" y="63"/>
                    </a:lnTo>
                    <a:lnTo>
                      <a:pt x="32" y="63"/>
                    </a:lnTo>
                    <a:lnTo>
                      <a:pt x="32" y="63"/>
                    </a:lnTo>
                    <a:lnTo>
                      <a:pt x="39" y="63"/>
                    </a:lnTo>
                    <a:lnTo>
                      <a:pt x="44" y="61"/>
                    </a:lnTo>
                    <a:lnTo>
                      <a:pt x="49" y="58"/>
                    </a:lnTo>
                    <a:lnTo>
                      <a:pt x="54" y="54"/>
                    </a:lnTo>
                    <a:lnTo>
                      <a:pt x="57" y="49"/>
                    </a:lnTo>
                    <a:lnTo>
                      <a:pt x="61" y="44"/>
                    </a:lnTo>
                    <a:lnTo>
                      <a:pt x="62" y="38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62" y="26"/>
                    </a:lnTo>
                    <a:lnTo>
                      <a:pt x="61" y="19"/>
                    </a:lnTo>
                    <a:lnTo>
                      <a:pt x="57" y="14"/>
                    </a:lnTo>
                    <a:lnTo>
                      <a:pt x="54" y="9"/>
                    </a:lnTo>
                    <a:lnTo>
                      <a:pt x="49" y="5"/>
                    </a:lnTo>
                    <a:lnTo>
                      <a:pt x="44" y="2"/>
                    </a:lnTo>
                    <a:lnTo>
                      <a:pt x="39" y="0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srgbClr val="2757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  <p:sp>
            <p:nvSpPr>
              <p:cNvPr id="194" name="Freeform 42"/>
              <p:cNvSpPr>
                <a:spLocks/>
              </p:cNvSpPr>
              <p:nvPr/>
            </p:nvSpPr>
            <p:spPr bwMode="auto">
              <a:xfrm>
                <a:off x="16327438" y="1865313"/>
                <a:ext cx="109538" cy="109538"/>
              </a:xfrm>
              <a:custGeom>
                <a:avLst/>
                <a:gdLst/>
                <a:ahLst/>
                <a:cxnLst>
                  <a:cxn ang="0">
                    <a:pos x="80" y="0"/>
                  </a:cxn>
                  <a:cxn ang="0">
                    <a:pos x="80" y="0"/>
                  </a:cxn>
                  <a:cxn ang="0">
                    <a:pos x="71" y="0"/>
                  </a:cxn>
                  <a:cxn ang="0">
                    <a:pos x="61" y="2"/>
                  </a:cxn>
                  <a:cxn ang="0">
                    <a:pos x="53" y="7"/>
                  </a:cxn>
                  <a:cxn ang="0">
                    <a:pos x="44" y="12"/>
                  </a:cxn>
                  <a:cxn ang="0">
                    <a:pos x="0" y="51"/>
                  </a:cxn>
                  <a:cxn ang="0">
                    <a:pos x="80" y="138"/>
                  </a:cxn>
                  <a:cxn ang="0">
                    <a:pos x="123" y="100"/>
                  </a:cxn>
                  <a:cxn ang="0">
                    <a:pos x="123" y="100"/>
                  </a:cxn>
                  <a:cxn ang="0">
                    <a:pos x="130" y="93"/>
                  </a:cxn>
                  <a:cxn ang="0">
                    <a:pos x="135" y="84"/>
                  </a:cxn>
                  <a:cxn ang="0">
                    <a:pos x="139" y="76"/>
                  </a:cxn>
                  <a:cxn ang="0">
                    <a:pos x="139" y="66"/>
                  </a:cxn>
                  <a:cxn ang="0">
                    <a:pos x="139" y="56"/>
                  </a:cxn>
                  <a:cxn ang="0">
                    <a:pos x="137" y="47"/>
                  </a:cxn>
                  <a:cxn ang="0">
                    <a:pos x="134" y="39"/>
                  </a:cxn>
                  <a:cxn ang="0">
                    <a:pos x="127" y="30"/>
                  </a:cxn>
                  <a:cxn ang="0">
                    <a:pos x="115" y="15"/>
                  </a:cxn>
                  <a:cxn ang="0">
                    <a:pos x="115" y="15"/>
                  </a:cxn>
                  <a:cxn ang="0">
                    <a:pos x="107" y="8"/>
                  </a:cxn>
                  <a:cxn ang="0">
                    <a:pos x="98" y="3"/>
                  </a:cxn>
                  <a:cxn ang="0">
                    <a:pos x="90" y="0"/>
                  </a:cxn>
                  <a:cxn ang="0">
                    <a:pos x="80" y="0"/>
                  </a:cxn>
                  <a:cxn ang="0">
                    <a:pos x="80" y="0"/>
                  </a:cxn>
                </a:cxnLst>
                <a:rect l="0" t="0" r="r" b="b"/>
                <a:pathLst>
                  <a:path w="139" h="138">
                    <a:moveTo>
                      <a:pt x="80" y="0"/>
                    </a:moveTo>
                    <a:lnTo>
                      <a:pt x="80" y="0"/>
                    </a:lnTo>
                    <a:lnTo>
                      <a:pt x="71" y="0"/>
                    </a:lnTo>
                    <a:lnTo>
                      <a:pt x="61" y="2"/>
                    </a:lnTo>
                    <a:lnTo>
                      <a:pt x="53" y="7"/>
                    </a:lnTo>
                    <a:lnTo>
                      <a:pt x="44" y="12"/>
                    </a:lnTo>
                    <a:lnTo>
                      <a:pt x="0" y="51"/>
                    </a:lnTo>
                    <a:lnTo>
                      <a:pt x="80" y="138"/>
                    </a:lnTo>
                    <a:lnTo>
                      <a:pt x="123" y="100"/>
                    </a:lnTo>
                    <a:lnTo>
                      <a:pt x="123" y="100"/>
                    </a:lnTo>
                    <a:lnTo>
                      <a:pt x="130" y="93"/>
                    </a:lnTo>
                    <a:lnTo>
                      <a:pt x="135" y="84"/>
                    </a:lnTo>
                    <a:lnTo>
                      <a:pt x="139" y="76"/>
                    </a:lnTo>
                    <a:lnTo>
                      <a:pt x="139" y="66"/>
                    </a:lnTo>
                    <a:lnTo>
                      <a:pt x="139" y="56"/>
                    </a:lnTo>
                    <a:lnTo>
                      <a:pt x="137" y="47"/>
                    </a:lnTo>
                    <a:lnTo>
                      <a:pt x="134" y="39"/>
                    </a:lnTo>
                    <a:lnTo>
                      <a:pt x="127" y="30"/>
                    </a:lnTo>
                    <a:lnTo>
                      <a:pt x="115" y="15"/>
                    </a:lnTo>
                    <a:lnTo>
                      <a:pt x="115" y="15"/>
                    </a:lnTo>
                    <a:lnTo>
                      <a:pt x="107" y="8"/>
                    </a:lnTo>
                    <a:lnTo>
                      <a:pt x="98" y="3"/>
                    </a:lnTo>
                    <a:lnTo>
                      <a:pt x="90" y="0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1400" kern="0">
                  <a:solidFill>
                    <a:srgbClr val="2757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itchFamily="34" charset="0"/>
                </a:endParaRPr>
              </a:p>
            </p:txBody>
          </p:sp>
        </p:grpSp>
      </p:grpSp>
      <p:sp>
        <p:nvSpPr>
          <p:cNvPr id="180" name="圆角矩形 2"/>
          <p:cNvSpPr/>
          <p:nvPr/>
        </p:nvSpPr>
        <p:spPr>
          <a:xfrm>
            <a:off x="2303217" y="2889487"/>
            <a:ext cx="1001025" cy="669457"/>
          </a:xfrm>
          <a:prstGeom prst="roundRect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76200" dist="635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at" dir="t"/>
          </a:scene3d>
        </p:spPr>
        <p:txBody>
          <a:bodyPr lIns="91407" tIns="45703" rIns="91407" bIns="45703" anchor="ctr" anchorCtr="0"/>
          <a:lstStyle/>
          <a:p>
            <a:pPr algn="ctr">
              <a:defRPr/>
            </a:pPr>
            <a:endParaRPr lang="zh-CN" altLang="en-US" sz="5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itchFamily="34" charset="0"/>
            </a:endParaRPr>
          </a:p>
        </p:txBody>
      </p:sp>
      <p:sp>
        <p:nvSpPr>
          <p:cNvPr id="181" name="圆角矩形 104"/>
          <p:cNvSpPr/>
          <p:nvPr/>
        </p:nvSpPr>
        <p:spPr>
          <a:xfrm>
            <a:off x="768142" y="2889487"/>
            <a:ext cx="1001025" cy="669457"/>
          </a:xfrm>
          <a:prstGeom prst="roundRect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76200" dist="635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at" dir="t"/>
          </a:scene3d>
        </p:spPr>
        <p:txBody>
          <a:bodyPr lIns="91407" tIns="45703" rIns="91407" bIns="45703" anchor="ctr" anchorCtr="0"/>
          <a:lstStyle/>
          <a:p>
            <a:pPr algn="ctr">
              <a:defRPr/>
            </a:pPr>
            <a:endParaRPr lang="zh-CN" altLang="en-US" sz="5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itchFamily="34" charset="0"/>
            </a:endParaRPr>
          </a:p>
        </p:txBody>
      </p:sp>
      <p:sp>
        <p:nvSpPr>
          <p:cNvPr id="182" name="圆角矩形 116"/>
          <p:cNvSpPr/>
          <p:nvPr/>
        </p:nvSpPr>
        <p:spPr>
          <a:xfrm>
            <a:off x="3771550" y="2889487"/>
            <a:ext cx="1001025" cy="669457"/>
          </a:xfrm>
          <a:prstGeom prst="roundRect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76200" dist="635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at" dir="t"/>
          </a:scene3d>
        </p:spPr>
        <p:txBody>
          <a:bodyPr lIns="91407" tIns="45703" rIns="91407" bIns="45703" anchor="ctr" anchorCtr="0"/>
          <a:lstStyle/>
          <a:p>
            <a:pPr algn="ctr">
              <a:defRPr/>
            </a:pPr>
            <a:endParaRPr lang="zh-CN" altLang="en-US" sz="500" kern="0" dirty="0">
              <a:latin typeface="微软雅黑" panose="020B0503020204020204" pitchFamily="34" charset="-122"/>
              <a:ea typeface="微软雅黑" panose="020B0503020204020204" pitchFamily="34" charset="-122"/>
              <a:cs typeface="Calibri" pitchFamily="34" charset="0"/>
            </a:endParaRPr>
          </a:p>
        </p:txBody>
      </p:sp>
      <p:sp>
        <p:nvSpPr>
          <p:cNvPr id="99" name="圆角矩形 4">
            <a:extLst>
              <a:ext uri="{FF2B5EF4-FFF2-40B4-BE49-F238E27FC236}">
                <a16:creationId xmlns:a16="http://schemas.microsoft.com/office/drawing/2014/main" id="{2474206A-06A5-4DD0-9645-9161C72AE391}"/>
              </a:ext>
            </a:extLst>
          </p:cNvPr>
          <p:cNvSpPr/>
          <p:nvPr/>
        </p:nvSpPr>
        <p:spPr>
          <a:xfrm>
            <a:off x="5398057" y="1074359"/>
            <a:ext cx="6472379" cy="4028855"/>
          </a:xfrm>
          <a:prstGeom prst="roundRect">
            <a:avLst>
              <a:gd name="adj" fmla="val 3090"/>
            </a:avLst>
          </a:prstGeom>
          <a:solidFill>
            <a:schemeClr val="accent3">
              <a:lumMod val="20000"/>
              <a:lumOff val="80000"/>
              <a:alpha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5G+</a:t>
            </a:r>
            <a:r>
              <a:rPr lang="zh-CN" altLang="en-US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千</a:t>
            </a:r>
            <a:r>
              <a:rPr lang="zh-CN" altLang="en-US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行百业</a:t>
            </a:r>
            <a:endParaRPr lang="en-US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otham Book"/>
            </a:endParaRPr>
          </a:p>
        </p:txBody>
      </p:sp>
      <p:pic>
        <p:nvPicPr>
          <p:cNvPr id="101" name="图片 100">
            <a:extLst>
              <a:ext uri="{FF2B5EF4-FFF2-40B4-BE49-F238E27FC236}">
                <a16:creationId xmlns:a16="http://schemas.microsoft.com/office/drawing/2014/main" id="{B0BD2C5E-5A1A-4594-8EA3-ED861C4FA9C9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14776" y="2768078"/>
            <a:ext cx="1332000" cy="828000"/>
          </a:xfrm>
          <a:prstGeom prst="rect">
            <a:avLst/>
          </a:prstGeom>
          <a:ln>
            <a:noFill/>
          </a:ln>
        </p:spPr>
      </p:pic>
      <p:pic>
        <p:nvPicPr>
          <p:cNvPr id="102" name="图片 101">
            <a:extLst>
              <a:ext uri="{FF2B5EF4-FFF2-40B4-BE49-F238E27FC236}">
                <a16:creationId xmlns:a16="http://schemas.microsoft.com/office/drawing/2014/main" id="{7B6BE2E9-4432-47E0-A593-D04C0AD98FBB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77439" y="3903843"/>
            <a:ext cx="1332000" cy="828000"/>
          </a:xfrm>
          <a:prstGeom prst="rect">
            <a:avLst/>
          </a:prstGeom>
          <a:ln>
            <a:noFill/>
          </a:ln>
        </p:spPr>
      </p:pic>
      <p:pic>
        <p:nvPicPr>
          <p:cNvPr id="105" name="图片 104">
            <a:extLst>
              <a:ext uri="{FF2B5EF4-FFF2-40B4-BE49-F238E27FC236}">
                <a16:creationId xmlns:a16="http://schemas.microsoft.com/office/drawing/2014/main" id="{9A97B629-73CA-466A-B06B-F6A6FF4D0BCB}"/>
              </a:ext>
            </a:extLst>
          </p:cNvPr>
          <p:cNvPicPr preferRelativeResize="0"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77439" y="2768078"/>
            <a:ext cx="1332000" cy="828000"/>
          </a:xfrm>
          <a:prstGeom prst="rect">
            <a:avLst/>
          </a:prstGeom>
        </p:spPr>
      </p:pic>
      <p:sp>
        <p:nvSpPr>
          <p:cNvPr id="106" name="TextBox 32">
            <a:extLst>
              <a:ext uri="{FF2B5EF4-FFF2-40B4-BE49-F238E27FC236}">
                <a16:creationId xmlns:a16="http://schemas.microsoft.com/office/drawing/2014/main" id="{CA316176-22E4-4365-954F-9D36056E4F4D}"/>
              </a:ext>
            </a:extLst>
          </p:cNvPr>
          <p:cNvSpPr txBox="1"/>
          <p:nvPr/>
        </p:nvSpPr>
        <p:spPr>
          <a:xfrm>
            <a:off x="10294435" y="3575179"/>
            <a:ext cx="1298009" cy="29326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智慧医疗</a:t>
            </a:r>
          </a:p>
        </p:txBody>
      </p:sp>
      <p:sp>
        <p:nvSpPr>
          <p:cNvPr id="107" name="TextBox 32">
            <a:extLst>
              <a:ext uri="{FF2B5EF4-FFF2-40B4-BE49-F238E27FC236}">
                <a16:creationId xmlns:a16="http://schemas.microsoft.com/office/drawing/2014/main" id="{B5E8973C-9CB5-4D82-97F3-E84BB52AE3EC}"/>
              </a:ext>
            </a:extLst>
          </p:cNvPr>
          <p:cNvSpPr txBox="1"/>
          <p:nvPr/>
        </p:nvSpPr>
        <p:spPr>
          <a:xfrm>
            <a:off x="10294435" y="2423960"/>
            <a:ext cx="1298009" cy="29326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视频通话</a:t>
            </a:r>
          </a:p>
        </p:txBody>
      </p:sp>
      <p:sp>
        <p:nvSpPr>
          <p:cNvPr id="108" name="TextBox 32">
            <a:extLst>
              <a:ext uri="{FF2B5EF4-FFF2-40B4-BE49-F238E27FC236}">
                <a16:creationId xmlns:a16="http://schemas.microsoft.com/office/drawing/2014/main" id="{B90ED30E-4FFA-4DF3-B677-AE910D6AE806}"/>
              </a:ext>
            </a:extLst>
          </p:cNvPr>
          <p:cNvSpPr txBox="1"/>
          <p:nvPr/>
        </p:nvSpPr>
        <p:spPr>
          <a:xfrm>
            <a:off x="7338266" y="3575179"/>
            <a:ext cx="1298009" cy="29326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智慧工业</a:t>
            </a:r>
          </a:p>
        </p:txBody>
      </p:sp>
      <p:sp>
        <p:nvSpPr>
          <p:cNvPr id="109" name="TextBox 32">
            <a:extLst>
              <a:ext uri="{FF2B5EF4-FFF2-40B4-BE49-F238E27FC236}">
                <a16:creationId xmlns:a16="http://schemas.microsoft.com/office/drawing/2014/main" id="{0C33BAEE-E647-474E-A229-659302BD6047}"/>
              </a:ext>
            </a:extLst>
          </p:cNvPr>
          <p:cNvSpPr txBox="1"/>
          <p:nvPr/>
        </p:nvSpPr>
        <p:spPr>
          <a:xfrm>
            <a:off x="10294435" y="4719416"/>
            <a:ext cx="1298009" cy="29326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智能驾驶</a:t>
            </a:r>
          </a:p>
        </p:txBody>
      </p:sp>
      <p:pic>
        <p:nvPicPr>
          <p:cNvPr id="110" name="图片 109">
            <a:extLst>
              <a:ext uri="{FF2B5EF4-FFF2-40B4-BE49-F238E27FC236}">
                <a16:creationId xmlns:a16="http://schemas.microsoft.com/office/drawing/2014/main" id="{9F9CE31C-32AE-4151-96DB-69ACCC8F8DF7}"/>
              </a:ext>
            </a:extLst>
          </p:cNvPr>
          <p:cNvPicPr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29647" y="3903843"/>
            <a:ext cx="1332000" cy="828000"/>
          </a:xfrm>
          <a:prstGeom prst="rect">
            <a:avLst/>
          </a:prstGeom>
        </p:spPr>
      </p:pic>
      <p:sp>
        <p:nvSpPr>
          <p:cNvPr id="111" name="object 65">
            <a:extLst>
              <a:ext uri="{FF2B5EF4-FFF2-40B4-BE49-F238E27FC236}">
                <a16:creationId xmlns:a16="http://schemas.microsoft.com/office/drawing/2014/main" id="{4B2A1684-4C72-4F1C-80E1-1164D644C465}"/>
              </a:ext>
            </a:extLst>
          </p:cNvPr>
          <p:cNvSpPr>
            <a:spLocks/>
          </p:cNvSpPr>
          <p:nvPr/>
        </p:nvSpPr>
        <p:spPr>
          <a:xfrm>
            <a:off x="7364483" y="3903843"/>
            <a:ext cx="1332000" cy="828000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defTabSz="1219150">
              <a:defRPr/>
            </a:pPr>
            <a:endParaRPr sz="1100" ker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2" name="图片 111">
            <a:extLst>
              <a:ext uri="{FF2B5EF4-FFF2-40B4-BE49-F238E27FC236}">
                <a16:creationId xmlns:a16="http://schemas.microsoft.com/office/drawing/2014/main" id="{83D48352-CDF8-49D2-81B3-DB7D4A22D997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7364483" y="1616835"/>
            <a:ext cx="1332000" cy="828000"/>
          </a:xfrm>
          <a:prstGeom prst="rect">
            <a:avLst/>
          </a:prstGeom>
        </p:spPr>
      </p:pic>
      <p:pic>
        <p:nvPicPr>
          <p:cNvPr id="113" name="图片 112">
            <a:extLst>
              <a:ext uri="{FF2B5EF4-FFF2-40B4-BE49-F238E27FC236}">
                <a16:creationId xmlns:a16="http://schemas.microsoft.com/office/drawing/2014/main" id="{149466F3-C00D-41E0-8CA1-A6C349A51A90}"/>
              </a:ext>
            </a:extLst>
          </p:cNvPr>
          <p:cNvPicPr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69260" y="2768078"/>
            <a:ext cx="1332000" cy="828000"/>
          </a:xfrm>
          <a:prstGeom prst="rect">
            <a:avLst/>
          </a:prstGeom>
        </p:spPr>
      </p:pic>
      <p:sp>
        <p:nvSpPr>
          <p:cNvPr id="114" name="TextBox 32">
            <a:extLst>
              <a:ext uri="{FF2B5EF4-FFF2-40B4-BE49-F238E27FC236}">
                <a16:creationId xmlns:a16="http://schemas.microsoft.com/office/drawing/2014/main" id="{C6AF4E9B-6956-4F61-B258-C391DC349505}"/>
              </a:ext>
            </a:extLst>
          </p:cNvPr>
          <p:cNvSpPr txBox="1"/>
          <p:nvPr/>
        </p:nvSpPr>
        <p:spPr>
          <a:xfrm>
            <a:off x="8836050" y="3575179"/>
            <a:ext cx="1298009" cy="29326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智能操控</a:t>
            </a:r>
          </a:p>
        </p:txBody>
      </p:sp>
      <p:sp>
        <p:nvSpPr>
          <p:cNvPr id="115" name="TextBox 32">
            <a:extLst>
              <a:ext uri="{FF2B5EF4-FFF2-40B4-BE49-F238E27FC236}">
                <a16:creationId xmlns:a16="http://schemas.microsoft.com/office/drawing/2014/main" id="{2D9DB6E9-51B9-4CE1-B500-DC33FDD7D4A8}"/>
              </a:ext>
            </a:extLst>
          </p:cNvPr>
          <p:cNvSpPr txBox="1"/>
          <p:nvPr/>
        </p:nvSpPr>
        <p:spPr>
          <a:xfrm>
            <a:off x="7338266" y="4719416"/>
            <a:ext cx="1298009" cy="29326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城市安防</a:t>
            </a:r>
          </a:p>
        </p:txBody>
      </p:sp>
      <p:sp>
        <p:nvSpPr>
          <p:cNvPr id="116" name="TextBox 32">
            <a:extLst>
              <a:ext uri="{FF2B5EF4-FFF2-40B4-BE49-F238E27FC236}">
                <a16:creationId xmlns:a16="http://schemas.microsoft.com/office/drawing/2014/main" id="{4CBA90F5-F6F3-4ACF-BB79-7FC2D028A97E}"/>
              </a:ext>
            </a:extLst>
          </p:cNvPr>
          <p:cNvSpPr txBox="1"/>
          <p:nvPr/>
        </p:nvSpPr>
        <p:spPr>
          <a:xfrm>
            <a:off x="8836050" y="4719416"/>
            <a:ext cx="1298009" cy="29326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智慧教育</a:t>
            </a:r>
          </a:p>
        </p:txBody>
      </p:sp>
      <p:sp>
        <p:nvSpPr>
          <p:cNvPr id="118" name="TextBox 32">
            <a:extLst>
              <a:ext uri="{FF2B5EF4-FFF2-40B4-BE49-F238E27FC236}">
                <a16:creationId xmlns:a16="http://schemas.microsoft.com/office/drawing/2014/main" id="{A96CFD0A-37D7-4E20-90E4-BDB289EF6990}"/>
              </a:ext>
            </a:extLst>
          </p:cNvPr>
          <p:cNvSpPr txBox="1"/>
          <p:nvPr/>
        </p:nvSpPr>
        <p:spPr>
          <a:xfrm>
            <a:off x="8836050" y="2423960"/>
            <a:ext cx="1298009" cy="29326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虚拟现实</a:t>
            </a:r>
          </a:p>
        </p:txBody>
      </p:sp>
      <p:sp>
        <p:nvSpPr>
          <p:cNvPr id="119" name="TextBox 32">
            <a:extLst>
              <a:ext uri="{FF2B5EF4-FFF2-40B4-BE49-F238E27FC236}">
                <a16:creationId xmlns:a16="http://schemas.microsoft.com/office/drawing/2014/main" id="{5C9D802D-ED26-4F48-9F48-A051227A48D4}"/>
              </a:ext>
            </a:extLst>
          </p:cNvPr>
          <p:cNvSpPr txBox="1"/>
          <p:nvPr/>
        </p:nvSpPr>
        <p:spPr>
          <a:xfrm>
            <a:off x="7338266" y="2423960"/>
            <a:ext cx="1298009" cy="29326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媒体直播</a:t>
            </a:r>
          </a:p>
        </p:txBody>
      </p:sp>
      <p:sp>
        <p:nvSpPr>
          <p:cNvPr id="121" name="矩形 71">
            <a:extLst>
              <a:ext uri="{FF2B5EF4-FFF2-40B4-BE49-F238E27FC236}">
                <a16:creationId xmlns:a16="http://schemas.microsoft.com/office/drawing/2014/main" id="{F69905D4-28B2-4B82-B544-552EAB60A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9640" y="1729794"/>
            <a:ext cx="1215703" cy="602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9pPr>
          </a:lstStyle>
          <a:p>
            <a:pPr algn="ctr" eaLnBrk="1" hangingPunct="1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增强移动宽带</a:t>
            </a:r>
            <a:endParaRPr lang="en-US" altLang="zh-CN" sz="1400" b="1" i="1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eaLnBrk="1" hangingPunct="1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（</a:t>
            </a:r>
            <a:r>
              <a:rPr lang="en-US" altLang="zh-CN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eMBB</a:t>
            </a:r>
            <a:r>
              <a:rPr lang="zh-CN" altLang="en-US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）</a:t>
            </a:r>
            <a:endParaRPr lang="en-US" altLang="zh-CN" sz="1400" b="1" i="1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2" name="矩形 75">
            <a:extLst>
              <a:ext uri="{FF2B5EF4-FFF2-40B4-BE49-F238E27FC236}">
                <a16:creationId xmlns:a16="http://schemas.microsoft.com/office/drawing/2014/main" id="{E3B3A94F-26B0-4426-9469-AA920F505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9872" y="2881037"/>
            <a:ext cx="1395240" cy="602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zh-CN" altLang="en-US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超高可靠低时延</a:t>
            </a:r>
            <a:endParaRPr lang="en-US" altLang="zh-CN" sz="1400" b="1" i="1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zh-CN" altLang="en-US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（</a:t>
            </a:r>
            <a:r>
              <a:rPr lang="en-US" altLang="zh-CN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uRLLC</a:t>
            </a:r>
            <a:r>
              <a:rPr lang="zh-CN" altLang="en-US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）</a:t>
            </a:r>
            <a:endParaRPr lang="en-US" altLang="zh-CN" sz="1400" b="1" i="1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3" name="矩形 77">
            <a:extLst>
              <a:ext uri="{FF2B5EF4-FFF2-40B4-BE49-F238E27FC236}">
                <a16:creationId xmlns:a16="http://schemas.microsoft.com/office/drawing/2014/main" id="{464CDA4D-D280-44C5-8356-95EAD0E905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9640" y="4016802"/>
            <a:ext cx="1215703" cy="602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zh-CN" altLang="en-US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大规模物联网</a:t>
            </a:r>
            <a:endParaRPr lang="en-US" altLang="zh-CN" sz="1400" b="1" i="1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zh-CN" altLang="en-US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（</a:t>
            </a:r>
            <a:r>
              <a:rPr lang="en-US" altLang="zh-CN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mMTC</a:t>
            </a:r>
            <a:r>
              <a:rPr lang="zh-CN" altLang="en-US" sz="1400" b="1" i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）</a:t>
            </a:r>
            <a:endParaRPr lang="en-US" altLang="zh-CN" sz="1400" b="1" i="1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95" name="图片 94">
            <a:extLst>
              <a:ext uri="{FF2B5EF4-FFF2-40B4-BE49-F238E27FC236}">
                <a16:creationId xmlns:a16="http://schemas.microsoft.com/office/drawing/2014/main" id="{C30A177B-7D8E-4BAF-9F6B-F122D2C5DFAA}"/>
              </a:ext>
            </a:extLst>
          </p:cNvPr>
          <p:cNvPicPr>
            <a:picLocks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2645" y="1616835"/>
            <a:ext cx="1332000" cy="828000"/>
          </a:xfrm>
          <a:prstGeom prst="rect">
            <a:avLst/>
          </a:prstGeom>
        </p:spPr>
      </p:pic>
      <p:pic>
        <p:nvPicPr>
          <p:cNvPr id="104" name="图片 103">
            <a:extLst>
              <a:ext uri="{FF2B5EF4-FFF2-40B4-BE49-F238E27FC236}">
                <a16:creationId xmlns:a16="http://schemas.microsoft.com/office/drawing/2014/main" id="{A6DAE044-0BE8-406B-B137-07FB7FE8914B}"/>
              </a:ext>
            </a:extLst>
          </p:cNvPr>
          <p:cNvPicPr>
            <a:picLocks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7439" y="1616835"/>
            <a:ext cx="1332000" cy="8280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CAFABCF-150F-401E-823A-E1F517E94300}"/>
              </a:ext>
            </a:extLst>
          </p:cNvPr>
          <p:cNvSpPr txBox="1"/>
          <p:nvPr/>
        </p:nvSpPr>
        <p:spPr>
          <a:xfrm>
            <a:off x="11029106" y="5487973"/>
            <a:ext cx="1037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锐字云字库粗圆体1.0" panose="02010604000000000000" pitchFamily="2" charset="-122"/>
                <a:ea typeface="锐字云字库粗圆体1.0" panose="02010604000000000000" pitchFamily="2" charset="-122"/>
              </a:rPr>
              <a:t>5G</a:t>
            </a:r>
            <a:r>
              <a:rPr lang="zh-CN" altLang="en-US" sz="2000" dirty="0">
                <a:solidFill>
                  <a:srgbClr val="FF0000"/>
                </a:solidFill>
                <a:latin typeface="锐字云字库粗圆体1.0" panose="02010604000000000000" pitchFamily="2" charset="-122"/>
                <a:ea typeface="锐字云字库粗圆体1.0" panose="02010604000000000000" pitchFamily="2" charset="-122"/>
              </a:rPr>
              <a:t>优势</a:t>
            </a:r>
          </a:p>
        </p:txBody>
      </p:sp>
      <p:pic>
        <p:nvPicPr>
          <p:cNvPr id="139" name="图片 138">
            <a:extLst>
              <a:ext uri="{FF2B5EF4-FFF2-40B4-BE49-F238E27FC236}">
                <a16:creationId xmlns:a16="http://schemas.microsoft.com/office/drawing/2014/main" id="{444F4927-8EAB-4A5B-AA15-EB45AA05733F}"/>
              </a:ext>
            </a:extLst>
          </p:cNvPr>
          <p:cNvPicPr>
            <a:picLocks/>
          </p:cNvPicPr>
          <p:nvPr/>
        </p:nvPicPr>
        <p:blipFill>
          <a:blip r:embed="rId14" cstate="screen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374831">
            <a:off x="2384330" y="3633272"/>
            <a:ext cx="216000" cy="216000"/>
          </a:xfrm>
          <a:prstGeom prst="rect">
            <a:avLst/>
          </a:prstGeom>
        </p:spPr>
      </p:pic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E73A6754-E6CD-4B63-B61C-8C55BA833A76}"/>
              </a:ext>
            </a:extLst>
          </p:cNvPr>
          <p:cNvGrpSpPr>
            <a:grpSpLocks/>
          </p:cNvGrpSpPr>
          <p:nvPr/>
        </p:nvGrpSpPr>
        <p:grpSpPr>
          <a:xfrm>
            <a:off x="921952" y="4749330"/>
            <a:ext cx="216000" cy="216000"/>
            <a:chOff x="11337018" y="3305856"/>
            <a:chExt cx="1069975" cy="1217612"/>
          </a:xfrm>
          <a:solidFill>
            <a:schemeClr val="tx1"/>
          </a:solidFill>
        </p:grpSpPr>
        <p:sp>
          <p:nvSpPr>
            <p:cNvPr id="141" name="Freeform 5">
              <a:extLst>
                <a:ext uri="{FF2B5EF4-FFF2-40B4-BE49-F238E27FC236}">
                  <a16:creationId xmlns:a16="http://schemas.microsoft.com/office/drawing/2014/main" id="{D4BFD0BA-1984-4E3C-A647-E84A6F5538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37018" y="3305856"/>
              <a:ext cx="982663" cy="1208087"/>
            </a:xfrm>
            <a:custGeom>
              <a:avLst/>
              <a:gdLst>
                <a:gd name="T0" fmla="*/ 2662 w 2662"/>
                <a:gd name="T1" fmla="*/ 1376 h 3277"/>
                <a:gd name="T2" fmla="*/ 2560 w 2662"/>
                <a:gd name="T3" fmla="*/ 1478 h 3277"/>
                <a:gd name="T4" fmla="*/ 2458 w 2662"/>
                <a:gd name="T5" fmla="*/ 1376 h 3277"/>
                <a:gd name="T6" fmla="*/ 2458 w 2662"/>
                <a:gd name="T7" fmla="*/ 819 h 3277"/>
                <a:gd name="T8" fmla="*/ 2355 w 2662"/>
                <a:gd name="T9" fmla="*/ 717 h 3277"/>
                <a:gd name="T10" fmla="*/ 307 w 2662"/>
                <a:gd name="T11" fmla="*/ 717 h 3277"/>
                <a:gd name="T12" fmla="*/ 205 w 2662"/>
                <a:gd name="T13" fmla="*/ 819 h 3277"/>
                <a:gd name="T14" fmla="*/ 205 w 2662"/>
                <a:gd name="T15" fmla="*/ 2970 h 3277"/>
                <a:gd name="T16" fmla="*/ 307 w 2662"/>
                <a:gd name="T17" fmla="*/ 3072 h 3277"/>
                <a:gd name="T18" fmla="*/ 1126 w 2662"/>
                <a:gd name="T19" fmla="*/ 3072 h 3277"/>
                <a:gd name="T20" fmla="*/ 1229 w 2662"/>
                <a:gd name="T21" fmla="*/ 3174 h 3277"/>
                <a:gd name="T22" fmla="*/ 1126 w 2662"/>
                <a:gd name="T23" fmla="*/ 3277 h 3277"/>
                <a:gd name="T24" fmla="*/ 1792 w 2662"/>
                <a:gd name="T25" fmla="*/ 3277 h 3277"/>
                <a:gd name="T26" fmla="*/ 205 w 2662"/>
                <a:gd name="T27" fmla="*/ 3277 h 3277"/>
                <a:gd name="T28" fmla="*/ 0 w 2662"/>
                <a:gd name="T29" fmla="*/ 3072 h 3277"/>
                <a:gd name="T30" fmla="*/ 0 w 2662"/>
                <a:gd name="T31" fmla="*/ 717 h 3277"/>
                <a:gd name="T32" fmla="*/ 205 w 2662"/>
                <a:gd name="T33" fmla="*/ 512 h 3277"/>
                <a:gd name="T34" fmla="*/ 2458 w 2662"/>
                <a:gd name="T35" fmla="*/ 512 h 3277"/>
                <a:gd name="T36" fmla="*/ 2662 w 2662"/>
                <a:gd name="T37" fmla="*/ 717 h 3277"/>
                <a:gd name="T38" fmla="*/ 2662 w 2662"/>
                <a:gd name="T39" fmla="*/ 1376 h 3277"/>
                <a:gd name="T40" fmla="*/ 512 w 2662"/>
                <a:gd name="T41" fmla="*/ 1229 h 3277"/>
                <a:gd name="T42" fmla="*/ 1434 w 2662"/>
                <a:gd name="T43" fmla="*/ 1229 h 3277"/>
                <a:gd name="T44" fmla="*/ 1536 w 2662"/>
                <a:gd name="T45" fmla="*/ 1331 h 3277"/>
                <a:gd name="T46" fmla="*/ 1434 w 2662"/>
                <a:gd name="T47" fmla="*/ 1434 h 3277"/>
                <a:gd name="T48" fmla="*/ 512 w 2662"/>
                <a:gd name="T49" fmla="*/ 1434 h 3277"/>
                <a:gd name="T50" fmla="*/ 410 w 2662"/>
                <a:gd name="T51" fmla="*/ 1331 h 3277"/>
                <a:gd name="T52" fmla="*/ 512 w 2662"/>
                <a:gd name="T53" fmla="*/ 1229 h 3277"/>
                <a:gd name="T54" fmla="*/ 512 w 2662"/>
                <a:gd name="T55" fmla="*/ 1843 h 3277"/>
                <a:gd name="T56" fmla="*/ 1092 w 2662"/>
                <a:gd name="T57" fmla="*/ 1843 h 3277"/>
                <a:gd name="T58" fmla="*/ 1195 w 2662"/>
                <a:gd name="T59" fmla="*/ 1946 h 3277"/>
                <a:gd name="T60" fmla="*/ 1092 w 2662"/>
                <a:gd name="T61" fmla="*/ 2048 h 3277"/>
                <a:gd name="T62" fmla="*/ 512 w 2662"/>
                <a:gd name="T63" fmla="*/ 2048 h 3277"/>
                <a:gd name="T64" fmla="*/ 410 w 2662"/>
                <a:gd name="T65" fmla="*/ 1946 h 3277"/>
                <a:gd name="T66" fmla="*/ 512 w 2662"/>
                <a:gd name="T67" fmla="*/ 1843 h 3277"/>
                <a:gd name="T68" fmla="*/ 512 w 2662"/>
                <a:gd name="T69" fmla="*/ 2458 h 3277"/>
                <a:gd name="T70" fmla="*/ 717 w 2662"/>
                <a:gd name="T71" fmla="*/ 2458 h 3277"/>
                <a:gd name="T72" fmla="*/ 819 w 2662"/>
                <a:gd name="T73" fmla="*/ 2560 h 3277"/>
                <a:gd name="T74" fmla="*/ 717 w 2662"/>
                <a:gd name="T75" fmla="*/ 2662 h 3277"/>
                <a:gd name="T76" fmla="*/ 512 w 2662"/>
                <a:gd name="T77" fmla="*/ 2662 h 3277"/>
                <a:gd name="T78" fmla="*/ 410 w 2662"/>
                <a:gd name="T79" fmla="*/ 2560 h 3277"/>
                <a:gd name="T80" fmla="*/ 512 w 2662"/>
                <a:gd name="T81" fmla="*/ 2458 h 3277"/>
                <a:gd name="T82" fmla="*/ 819 w 2662"/>
                <a:gd name="T83" fmla="*/ 512 h 3277"/>
                <a:gd name="T84" fmla="*/ 819 w 2662"/>
                <a:gd name="T85" fmla="*/ 717 h 3277"/>
                <a:gd name="T86" fmla="*/ 1843 w 2662"/>
                <a:gd name="T87" fmla="*/ 717 h 3277"/>
                <a:gd name="T88" fmla="*/ 1843 w 2662"/>
                <a:gd name="T89" fmla="*/ 512 h 3277"/>
                <a:gd name="T90" fmla="*/ 819 w 2662"/>
                <a:gd name="T91" fmla="*/ 512 h 3277"/>
                <a:gd name="T92" fmla="*/ 819 w 2662"/>
                <a:gd name="T93" fmla="*/ 512 h 3277"/>
                <a:gd name="T94" fmla="*/ 1331 w 2662"/>
                <a:gd name="T95" fmla="*/ 0 h 3277"/>
                <a:gd name="T96" fmla="*/ 1843 w 2662"/>
                <a:gd name="T97" fmla="*/ 512 h 3277"/>
                <a:gd name="T98" fmla="*/ 1638 w 2662"/>
                <a:gd name="T99" fmla="*/ 512 h 3277"/>
                <a:gd name="T100" fmla="*/ 1331 w 2662"/>
                <a:gd name="T101" fmla="*/ 205 h 3277"/>
                <a:gd name="T102" fmla="*/ 1024 w 2662"/>
                <a:gd name="T103" fmla="*/ 512 h 3277"/>
                <a:gd name="T104" fmla="*/ 819 w 2662"/>
                <a:gd name="T105" fmla="*/ 512 h 3277"/>
                <a:gd name="T106" fmla="*/ 819 w 2662"/>
                <a:gd name="T107" fmla="*/ 512 h 3277"/>
                <a:gd name="T108" fmla="*/ 819 w 2662"/>
                <a:gd name="T109" fmla="*/ 512 h 3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662" h="3277">
                  <a:moveTo>
                    <a:pt x="2662" y="1376"/>
                  </a:moveTo>
                  <a:cubicBezTo>
                    <a:pt x="2662" y="1433"/>
                    <a:pt x="2617" y="1478"/>
                    <a:pt x="2560" y="1478"/>
                  </a:cubicBezTo>
                  <a:cubicBezTo>
                    <a:pt x="2503" y="1478"/>
                    <a:pt x="2458" y="1433"/>
                    <a:pt x="2458" y="1376"/>
                  </a:cubicBezTo>
                  <a:cubicBezTo>
                    <a:pt x="2458" y="819"/>
                    <a:pt x="2458" y="819"/>
                    <a:pt x="2458" y="819"/>
                  </a:cubicBezTo>
                  <a:cubicBezTo>
                    <a:pt x="2458" y="763"/>
                    <a:pt x="2412" y="717"/>
                    <a:pt x="2355" y="717"/>
                  </a:cubicBezTo>
                  <a:cubicBezTo>
                    <a:pt x="307" y="717"/>
                    <a:pt x="307" y="717"/>
                    <a:pt x="307" y="717"/>
                  </a:cubicBezTo>
                  <a:cubicBezTo>
                    <a:pt x="251" y="717"/>
                    <a:pt x="205" y="763"/>
                    <a:pt x="205" y="819"/>
                  </a:cubicBezTo>
                  <a:cubicBezTo>
                    <a:pt x="205" y="2970"/>
                    <a:pt x="205" y="2970"/>
                    <a:pt x="205" y="2970"/>
                  </a:cubicBezTo>
                  <a:cubicBezTo>
                    <a:pt x="205" y="3026"/>
                    <a:pt x="251" y="3072"/>
                    <a:pt x="307" y="3072"/>
                  </a:cubicBezTo>
                  <a:cubicBezTo>
                    <a:pt x="1126" y="3072"/>
                    <a:pt x="1126" y="3072"/>
                    <a:pt x="1126" y="3072"/>
                  </a:cubicBezTo>
                  <a:cubicBezTo>
                    <a:pt x="1183" y="3072"/>
                    <a:pt x="1229" y="3118"/>
                    <a:pt x="1229" y="3174"/>
                  </a:cubicBezTo>
                  <a:cubicBezTo>
                    <a:pt x="1229" y="3231"/>
                    <a:pt x="1183" y="3277"/>
                    <a:pt x="1126" y="3277"/>
                  </a:cubicBezTo>
                  <a:cubicBezTo>
                    <a:pt x="1792" y="3277"/>
                    <a:pt x="1792" y="3277"/>
                    <a:pt x="1792" y="3277"/>
                  </a:cubicBezTo>
                  <a:cubicBezTo>
                    <a:pt x="205" y="3277"/>
                    <a:pt x="205" y="3277"/>
                    <a:pt x="205" y="3277"/>
                  </a:cubicBezTo>
                  <a:cubicBezTo>
                    <a:pt x="92" y="3277"/>
                    <a:pt x="0" y="3185"/>
                    <a:pt x="0" y="3072"/>
                  </a:cubicBezTo>
                  <a:cubicBezTo>
                    <a:pt x="0" y="717"/>
                    <a:pt x="0" y="717"/>
                    <a:pt x="0" y="717"/>
                  </a:cubicBezTo>
                  <a:cubicBezTo>
                    <a:pt x="0" y="604"/>
                    <a:pt x="92" y="512"/>
                    <a:pt x="205" y="512"/>
                  </a:cubicBezTo>
                  <a:cubicBezTo>
                    <a:pt x="2458" y="512"/>
                    <a:pt x="2458" y="512"/>
                    <a:pt x="2458" y="512"/>
                  </a:cubicBezTo>
                  <a:cubicBezTo>
                    <a:pt x="2571" y="512"/>
                    <a:pt x="2662" y="604"/>
                    <a:pt x="2662" y="717"/>
                  </a:cubicBezTo>
                  <a:lnTo>
                    <a:pt x="2662" y="1376"/>
                  </a:lnTo>
                  <a:close/>
                  <a:moveTo>
                    <a:pt x="512" y="1229"/>
                  </a:moveTo>
                  <a:cubicBezTo>
                    <a:pt x="1434" y="1229"/>
                    <a:pt x="1434" y="1229"/>
                    <a:pt x="1434" y="1229"/>
                  </a:cubicBezTo>
                  <a:cubicBezTo>
                    <a:pt x="1490" y="1229"/>
                    <a:pt x="1536" y="1275"/>
                    <a:pt x="1536" y="1331"/>
                  </a:cubicBezTo>
                  <a:cubicBezTo>
                    <a:pt x="1536" y="1388"/>
                    <a:pt x="1490" y="1434"/>
                    <a:pt x="1434" y="1434"/>
                  </a:cubicBezTo>
                  <a:cubicBezTo>
                    <a:pt x="512" y="1434"/>
                    <a:pt x="512" y="1434"/>
                    <a:pt x="512" y="1434"/>
                  </a:cubicBezTo>
                  <a:cubicBezTo>
                    <a:pt x="455" y="1434"/>
                    <a:pt x="410" y="1388"/>
                    <a:pt x="410" y="1331"/>
                  </a:cubicBezTo>
                  <a:cubicBezTo>
                    <a:pt x="410" y="1275"/>
                    <a:pt x="455" y="1229"/>
                    <a:pt x="512" y="1229"/>
                  </a:cubicBezTo>
                  <a:close/>
                  <a:moveTo>
                    <a:pt x="512" y="1843"/>
                  </a:moveTo>
                  <a:cubicBezTo>
                    <a:pt x="1092" y="1843"/>
                    <a:pt x="1092" y="1843"/>
                    <a:pt x="1092" y="1843"/>
                  </a:cubicBezTo>
                  <a:cubicBezTo>
                    <a:pt x="1149" y="1843"/>
                    <a:pt x="1195" y="1889"/>
                    <a:pt x="1195" y="1946"/>
                  </a:cubicBezTo>
                  <a:cubicBezTo>
                    <a:pt x="1195" y="2002"/>
                    <a:pt x="1149" y="2048"/>
                    <a:pt x="1092" y="2048"/>
                  </a:cubicBezTo>
                  <a:cubicBezTo>
                    <a:pt x="512" y="2048"/>
                    <a:pt x="512" y="2048"/>
                    <a:pt x="512" y="2048"/>
                  </a:cubicBezTo>
                  <a:cubicBezTo>
                    <a:pt x="455" y="2048"/>
                    <a:pt x="410" y="2002"/>
                    <a:pt x="410" y="1946"/>
                  </a:cubicBezTo>
                  <a:cubicBezTo>
                    <a:pt x="410" y="1889"/>
                    <a:pt x="455" y="1843"/>
                    <a:pt x="512" y="1843"/>
                  </a:cubicBezTo>
                  <a:close/>
                  <a:moveTo>
                    <a:pt x="512" y="2458"/>
                  </a:moveTo>
                  <a:cubicBezTo>
                    <a:pt x="717" y="2458"/>
                    <a:pt x="717" y="2458"/>
                    <a:pt x="717" y="2458"/>
                  </a:cubicBezTo>
                  <a:cubicBezTo>
                    <a:pt x="773" y="2458"/>
                    <a:pt x="819" y="2503"/>
                    <a:pt x="819" y="2560"/>
                  </a:cubicBezTo>
                  <a:cubicBezTo>
                    <a:pt x="819" y="2617"/>
                    <a:pt x="773" y="2662"/>
                    <a:pt x="717" y="2662"/>
                  </a:cubicBezTo>
                  <a:cubicBezTo>
                    <a:pt x="512" y="2662"/>
                    <a:pt x="512" y="2662"/>
                    <a:pt x="512" y="2662"/>
                  </a:cubicBezTo>
                  <a:cubicBezTo>
                    <a:pt x="455" y="2662"/>
                    <a:pt x="410" y="2617"/>
                    <a:pt x="410" y="2560"/>
                  </a:cubicBezTo>
                  <a:cubicBezTo>
                    <a:pt x="410" y="2503"/>
                    <a:pt x="455" y="2458"/>
                    <a:pt x="512" y="2458"/>
                  </a:cubicBezTo>
                  <a:close/>
                  <a:moveTo>
                    <a:pt x="819" y="512"/>
                  </a:moveTo>
                  <a:cubicBezTo>
                    <a:pt x="819" y="717"/>
                    <a:pt x="819" y="717"/>
                    <a:pt x="819" y="717"/>
                  </a:cubicBezTo>
                  <a:cubicBezTo>
                    <a:pt x="1843" y="717"/>
                    <a:pt x="1843" y="717"/>
                    <a:pt x="1843" y="717"/>
                  </a:cubicBezTo>
                  <a:cubicBezTo>
                    <a:pt x="1843" y="512"/>
                    <a:pt x="1843" y="512"/>
                    <a:pt x="1843" y="512"/>
                  </a:cubicBezTo>
                  <a:lnTo>
                    <a:pt x="819" y="512"/>
                  </a:lnTo>
                  <a:close/>
                  <a:moveTo>
                    <a:pt x="819" y="512"/>
                  </a:moveTo>
                  <a:cubicBezTo>
                    <a:pt x="819" y="229"/>
                    <a:pt x="1048" y="0"/>
                    <a:pt x="1331" y="0"/>
                  </a:cubicBezTo>
                  <a:cubicBezTo>
                    <a:pt x="1614" y="0"/>
                    <a:pt x="1843" y="229"/>
                    <a:pt x="1843" y="512"/>
                  </a:cubicBezTo>
                  <a:cubicBezTo>
                    <a:pt x="1638" y="512"/>
                    <a:pt x="1638" y="512"/>
                    <a:pt x="1638" y="512"/>
                  </a:cubicBezTo>
                  <a:cubicBezTo>
                    <a:pt x="1638" y="342"/>
                    <a:pt x="1501" y="205"/>
                    <a:pt x="1331" y="205"/>
                  </a:cubicBezTo>
                  <a:cubicBezTo>
                    <a:pt x="1162" y="205"/>
                    <a:pt x="1024" y="342"/>
                    <a:pt x="1024" y="512"/>
                  </a:cubicBezTo>
                  <a:lnTo>
                    <a:pt x="819" y="512"/>
                  </a:lnTo>
                  <a:close/>
                  <a:moveTo>
                    <a:pt x="819" y="512"/>
                  </a:moveTo>
                  <a:cubicBezTo>
                    <a:pt x="819" y="512"/>
                    <a:pt x="819" y="512"/>
                    <a:pt x="819" y="5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395" tIns="45697" rIns="91395" bIns="45697" numCol="1" anchor="t" anchorCtr="0" compatLnSpc="1">
              <a:prstTxWarp prst="textNoShape">
                <a:avLst/>
              </a:prstTxWarp>
            </a:bodyPr>
            <a:lstStyle/>
            <a:p>
              <a:pPr defTabSz="609498" fontAlgn="auto">
                <a:spcBef>
                  <a:spcPts val="0"/>
                </a:spcBef>
                <a:spcAft>
                  <a:spcPts val="0"/>
                </a:spcAft>
                <a:buClrTx/>
                <a:buNone/>
              </a:pPr>
              <a:endParaRPr lang="en-US" sz="2399" b="0">
                <a:latin typeface="Arial"/>
                <a:ea typeface="微软雅黑"/>
              </a:endParaRPr>
            </a:p>
          </p:txBody>
        </p:sp>
        <p:sp>
          <p:nvSpPr>
            <p:cNvPr id="142" name="Freeform 6">
              <a:extLst>
                <a:ext uri="{FF2B5EF4-FFF2-40B4-BE49-F238E27FC236}">
                  <a16:creationId xmlns:a16="http://schemas.microsoft.com/office/drawing/2014/main" id="{4F46BF90-DD86-4D1A-BE8C-9418EF3122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564031" y="3418568"/>
              <a:ext cx="528638" cy="227012"/>
            </a:xfrm>
            <a:custGeom>
              <a:avLst/>
              <a:gdLst>
                <a:gd name="T0" fmla="*/ 137 w 1434"/>
                <a:gd name="T1" fmla="*/ 0 h 615"/>
                <a:gd name="T2" fmla="*/ 1297 w 1434"/>
                <a:gd name="T3" fmla="*/ 0 h 615"/>
                <a:gd name="T4" fmla="*/ 1434 w 1434"/>
                <a:gd name="T5" fmla="*/ 137 h 615"/>
                <a:gd name="T6" fmla="*/ 1434 w 1434"/>
                <a:gd name="T7" fmla="*/ 478 h 615"/>
                <a:gd name="T8" fmla="*/ 1297 w 1434"/>
                <a:gd name="T9" fmla="*/ 615 h 615"/>
                <a:gd name="T10" fmla="*/ 137 w 1434"/>
                <a:gd name="T11" fmla="*/ 615 h 615"/>
                <a:gd name="T12" fmla="*/ 0 w 1434"/>
                <a:gd name="T13" fmla="*/ 478 h 615"/>
                <a:gd name="T14" fmla="*/ 0 w 1434"/>
                <a:gd name="T15" fmla="*/ 137 h 615"/>
                <a:gd name="T16" fmla="*/ 137 w 1434"/>
                <a:gd name="T17" fmla="*/ 0 h 615"/>
                <a:gd name="T18" fmla="*/ 308 w 1434"/>
                <a:gd name="T19" fmla="*/ 205 h 615"/>
                <a:gd name="T20" fmla="*/ 205 w 1434"/>
                <a:gd name="T21" fmla="*/ 307 h 615"/>
                <a:gd name="T22" fmla="*/ 308 w 1434"/>
                <a:gd name="T23" fmla="*/ 410 h 615"/>
                <a:gd name="T24" fmla="*/ 1127 w 1434"/>
                <a:gd name="T25" fmla="*/ 410 h 615"/>
                <a:gd name="T26" fmla="*/ 1229 w 1434"/>
                <a:gd name="T27" fmla="*/ 307 h 615"/>
                <a:gd name="T28" fmla="*/ 1127 w 1434"/>
                <a:gd name="T29" fmla="*/ 205 h 615"/>
                <a:gd name="T30" fmla="*/ 1024 w 1434"/>
                <a:gd name="T31" fmla="*/ 205 h 615"/>
                <a:gd name="T32" fmla="*/ 1024 w 1434"/>
                <a:gd name="T33" fmla="*/ 0 h 615"/>
                <a:gd name="T34" fmla="*/ 410 w 1434"/>
                <a:gd name="T35" fmla="*/ 0 h 615"/>
                <a:gd name="T36" fmla="*/ 410 w 1434"/>
                <a:gd name="T37" fmla="*/ 205 h 615"/>
                <a:gd name="T38" fmla="*/ 308 w 1434"/>
                <a:gd name="T39" fmla="*/ 205 h 615"/>
                <a:gd name="T40" fmla="*/ 308 w 1434"/>
                <a:gd name="T41" fmla="*/ 205 h 615"/>
                <a:gd name="T42" fmla="*/ 308 w 1434"/>
                <a:gd name="T43" fmla="*/ 20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4" h="615">
                  <a:moveTo>
                    <a:pt x="137" y="0"/>
                  </a:moveTo>
                  <a:cubicBezTo>
                    <a:pt x="1297" y="0"/>
                    <a:pt x="1297" y="0"/>
                    <a:pt x="1297" y="0"/>
                  </a:cubicBezTo>
                  <a:cubicBezTo>
                    <a:pt x="1373" y="0"/>
                    <a:pt x="1434" y="61"/>
                    <a:pt x="1434" y="137"/>
                  </a:cubicBezTo>
                  <a:cubicBezTo>
                    <a:pt x="1434" y="478"/>
                    <a:pt x="1434" y="478"/>
                    <a:pt x="1434" y="478"/>
                  </a:cubicBezTo>
                  <a:cubicBezTo>
                    <a:pt x="1434" y="553"/>
                    <a:pt x="1373" y="615"/>
                    <a:pt x="1297" y="615"/>
                  </a:cubicBezTo>
                  <a:cubicBezTo>
                    <a:pt x="137" y="615"/>
                    <a:pt x="137" y="615"/>
                    <a:pt x="137" y="615"/>
                  </a:cubicBezTo>
                  <a:cubicBezTo>
                    <a:pt x="62" y="615"/>
                    <a:pt x="0" y="553"/>
                    <a:pt x="0" y="478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61"/>
                    <a:pt x="62" y="0"/>
                    <a:pt x="137" y="0"/>
                  </a:cubicBezTo>
                  <a:close/>
                  <a:moveTo>
                    <a:pt x="308" y="205"/>
                  </a:moveTo>
                  <a:cubicBezTo>
                    <a:pt x="251" y="205"/>
                    <a:pt x="205" y="251"/>
                    <a:pt x="205" y="307"/>
                  </a:cubicBezTo>
                  <a:cubicBezTo>
                    <a:pt x="205" y="364"/>
                    <a:pt x="251" y="410"/>
                    <a:pt x="308" y="410"/>
                  </a:cubicBezTo>
                  <a:cubicBezTo>
                    <a:pt x="1127" y="410"/>
                    <a:pt x="1127" y="410"/>
                    <a:pt x="1127" y="410"/>
                  </a:cubicBezTo>
                  <a:cubicBezTo>
                    <a:pt x="1183" y="410"/>
                    <a:pt x="1229" y="364"/>
                    <a:pt x="1229" y="307"/>
                  </a:cubicBezTo>
                  <a:cubicBezTo>
                    <a:pt x="1229" y="251"/>
                    <a:pt x="1183" y="205"/>
                    <a:pt x="1127" y="205"/>
                  </a:cubicBezTo>
                  <a:cubicBezTo>
                    <a:pt x="1024" y="205"/>
                    <a:pt x="1024" y="205"/>
                    <a:pt x="1024" y="205"/>
                  </a:cubicBezTo>
                  <a:cubicBezTo>
                    <a:pt x="1024" y="0"/>
                    <a:pt x="1024" y="0"/>
                    <a:pt x="1024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10" y="205"/>
                    <a:pt x="410" y="205"/>
                    <a:pt x="410" y="205"/>
                  </a:cubicBezTo>
                  <a:lnTo>
                    <a:pt x="308" y="205"/>
                  </a:lnTo>
                  <a:close/>
                  <a:moveTo>
                    <a:pt x="308" y="205"/>
                  </a:moveTo>
                  <a:cubicBezTo>
                    <a:pt x="308" y="205"/>
                    <a:pt x="308" y="205"/>
                    <a:pt x="308" y="20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395" tIns="45697" rIns="91395" bIns="45697" numCol="1" anchor="t" anchorCtr="0" compatLnSpc="1">
              <a:prstTxWarp prst="textNoShape">
                <a:avLst/>
              </a:prstTxWarp>
            </a:bodyPr>
            <a:lstStyle/>
            <a:p>
              <a:pPr defTabSz="609498" fontAlgn="auto">
                <a:spcBef>
                  <a:spcPts val="0"/>
                </a:spcBef>
                <a:spcAft>
                  <a:spcPts val="0"/>
                </a:spcAft>
                <a:buClrTx/>
                <a:buNone/>
              </a:pPr>
              <a:endParaRPr lang="en-US" sz="2399" b="0">
                <a:latin typeface="Arial"/>
                <a:ea typeface="微软雅黑"/>
              </a:endParaRPr>
            </a:p>
          </p:txBody>
        </p:sp>
        <p:sp>
          <p:nvSpPr>
            <p:cNvPr id="143" name="Freeform 7">
              <a:extLst>
                <a:ext uri="{FF2B5EF4-FFF2-40B4-BE49-F238E27FC236}">
                  <a16:creationId xmlns:a16="http://schemas.microsoft.com/office/drawing/2014/main" id="{5892972F-35AD-4A76-B9EE-75D68DFA8C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03743" y="3915456"/>
              <a:ext cx="603250" cy="608012"/>
            </a:xfrm>
            <a:custGeom>
              <a:avLst/>
              <a:gdLst>
                <a:gd name="T0" fmla="*/ 1408 w 1637"/>
                <a:gd name="T1" fmla="*/ 1231 h 1648"/>
                <a:gd name="T2" fmla="*/ 1109 w 1637"/>
                <a:gd name="T3" fmla="*/ 1600 h 1648"/>
                <a:gd name="T4" fmla="*/ 818 w 1637"/>
                <a:gd name="T5" fmla="*/ 1541 h 1648"/>
                <a:gd name="T6" fmla="*/ 527 w 1637"/>
                <a:gd name="T7" fmla="*/ 1600 h 1648"/>
                <a:gd name="T8" fmla="*/ 228 w 1637"/>
                <a:gd name="T9" fmla="*/ 1231 h 1648"/>
                <a:gd name="T10" fmla="*/ 171 w 1637"/>
                <a:gd name="T11" fmla="*/ 1131 h 1648"/>
                <a:gd name="T12" fmla="*/ 0 w 1637"/>
                <a:gd name="T13" fmla="*/ 960 h 1648"/>
                <a:gd name="T14" fmla="*/ 170 w 1637"/>
                <a:gd name="T15" fmla="*/ 517 h 1648"/>
                <a:gd name="T16" fmla="*/ 229 w 1637"/>
                <a:gd name="T17" fmla="*/ 417 h 1648"/>
                <a:gd name="T18" fmla="*/ 291 w 1637"/>
                <a:gd name="T19" fmla="*/ 183 h 1648"/>
                <a:gd name="T20" fmla="*/ 760 w 1637"/>
                <a:gd name="T21" fmla="*/ 109 h 1648"/>
                <a:gd name="T22" fmla="*/ 818 w 1637"/>
                <a:gd name="T23" fmla="*/ 109 h 1648"/>
                <a:gd name="T24" fmla="*/ 876 w 1637"/>
                <a:gd name="T25" fmla="*/ 109 h 1648"/>
                <a:gd name="T26" fmla="*/ 1345 w 1637"/>
                <a:gd name="T27" fmla="*/ 183 h 1648"/>
                <a:gd name="T28" fmla="*/ 1407 w 1637"/>
                <a:gd name="T29" fmla="*/ 417 h 1648"/>
                <a:gd name="T30" fmla="*/ 1466 w 1637"/>
                <a:gd name="T31" fmla="*/ 517 h 1648"/>
                <a:gd name="T32" fmla="*/ 1637 w 1637"/>
                <a:gd name="T33" fmla="*/ 960 h 1648"/>
                <a:gd name="T34" fmla="*/ 1466 w 1637"/>
                <a:gd name="T35" fmla="*/ 1131 h 1648"/>
                <a:gd name="T36" fmla="*/ 1388 w 1637"/>
                <a:gd name="T37" fmla="*/ 926 h 1648"/>
                <a:gd name="T38" fmla="*/ 1435 w 1637"/>
                <a:gd name="T39" fmla="*/ 769 h 1648"/>
                <a:gd name="T40" fmla="*/ 1323 w 1637"/>
                <a:gd name="T41" fmla="*/ 721 h 1648"/>
                <a:gd name="T42" fmla="*/ 1193 w 1637"/>
                <a:gd name="T43" fmla="*/ 384 h 1648"/>
                <a:gd name="T44" fmla="*/ 1081 w 1637"/>
                <a:gd name="T45" fmla="*/ 264 h 1648"/>
                <a:gd name="T46" fmla="*/ 983 w 1637"/>
                <a:gd name="T47" fmla="*/ 339 h 1648"/>
                <a:gd name="T48" fmla="*/ 660 w 1637"/>
                <a:gd name="T49" fmla="*/ 339 h 1648"/>
                <a:gd name="T50" fmla="*/ 562 w 1637"/>
                <a:gd name="T51" fmla="*/ 264 h 1648"/>
                <a:gd name="T52" fmla="*/ 450 w 1637"/>
                <a:gd name="T53" fmla="*/ 384 h 1648"/>
                <a:gd name="T54" fmla="*/ 321 w 1637"/>
                <a:gd name="T55" fmla="*/ 721 h 1648"/>
                <a:gd name="T56" fmla="*/ 208 w 1637"/>
                <a:gd name="T57" fmla="*/ 769 h 1648"/>
                <a:gd name="T58" fmla="*/ 256 w 1637"/>
                <a:gd name="T59" fmla="*/ 926 h 1648"/>
                <a:gd name="T60" fmla="*/ 482 w 1637"/>
                <a:gd name="T61" fmla="*/ 1207 h 1648"/>
                <a:gd name="T62" fmla="*/ 467 w 1637"/>
                <a:gd name="T63" fmla="*/ 1327 h 1648"/>
                <a:gd name="T64" fmla="*/ 627 w 1637"/>
                <a:gd name="T65" fmla="*/ 1364 h 1648"/>
                <a:gd name="T66" fmla="*/ 822 w 1637"/>
                <a:gd name="T67" fmla="*/ 1336 h 1648"/>
                <a:gd name="T68" fmla="*/ 1016 w 1637"/>
                <a:gd name="T69" fmla="*/ 1364 h 1648"/>
                <a:gd name="T70" fmla="*/ 1176 w 1637"/>
                <a:gd name="T71" fmla="*/ 1327 h 1648"/>
                <a:gd name="T72" fmla="*/ 1161 w 1637"/>
                <a:gd name="T73" fmla="*/ 1207 h 1648"/>
                <a:gd name="T74" fmla="*/ 1323 w 1637"/>
                <a:gd name="T75" fmla="*/ 926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37" h="1648">
                  <a:moveTo>
                    <a:pt x="1466" y="1131"/>
                  </a:moveTo>
                  <a:cubicBezTo>
                    <a:pt x="1449" y="1166"/>
                    <a:pt x="1430" y="1199"/>
                    <a:pt x="1408" y="1231"/>
                  </a:cubicBezTo>
                  <a:cubicBezTo>
                    <a:pt x="1455" y="1313"/>
                    <a:pt x="1427" y="1417"/>
                    <a:pt x="1345" y="1464"/>
                  </a:cubicBezTo>
                  <a:cubicBezTo>
                    <a:pt x="1109" y="1600"/>
                    <a:pt x="1109" y="1600"/>
                    <a:pt x="1109" y="1600"/>
                  </a:cubicBezTo>
                  <a:cubicBezTo>
                    <a:pt x="1028" y="1648"/>
                    <a:pt x="924" y="1620"/>
                    <a:pt x="876" y="1538"/>
                  </a:cubicBezTo>
                  <a:cubicBezTo>
                    <a:pt x="857" y="1540"/>
                    <a:pt x="838" y="1541"/>
                    <a:pt x="818" y="1541"/>
                  </a:cubicBezTo>
                  <a:cubicBezTo>
                    <a:pt x="799" y="1541"/>
                    <a:pt x="779" y="1540"/>
                    <a:pt x="760" y="1538"/>
                  </a:cubicBezTo>
                  <a:cubicBezTo>
                    <a:pt x="713" y="1620"/>
                    <a:pt x="609" y="1648"/>
                    <a:pt x="527" y="1600"/>
                  </a:cubicBezTo>
                  <a:cubicBezTo>
                    <a:pt x="291" y="1464"/>
                    <a:pt x="291" y="1464"/>
                    <a:pt x="291" y="1464"/>
                  </a:cubicBezTo>
                  <a:cubicBezTo>
                    <a:pt x="209" y="1417"/>
                    <a:pt x="181" y="1313"/>
                    <a:pt x="228" y="1231"/>
                  </a:cubicBezTo>
                  <a:cubicBezTo>
                    <a:pt x="229" y="1231"/>
                    <a:pt x="229" y="1231"/>
                    <a:pt x="229" y="1231"/>
                  </a:cubicBezTo>
                  <a:cubicBezTo>
                    <a:pt x="207" y="1199"/>
                    <a:pt x="187" y="1166"/>
                    <a:pt x="171" y="1131"/>
                  </a:cubicBezTo>
                  <a:cubicBezTo>
                    <a:pt x="170" y="1131"/>
                    <a:pt x="170" y="1131"/>
                    <a:pt x="170" y="1131"/>
                  </a:cubicBezTo>
                  <a:cubicBezTo>
                    <a:pt x="76" y="1131"/>
                    <a:pt x="0" y="1055"/>
                    <a:pt x="0" y="960"/>
                  </a:cubicBezTo>
                  <a:cubicBezTo>
                    <a:pt x="0" y="688"/>
                    <a:pt x="0" y="688"/>
                    <a:pt x="0" y="688"/>
                  </a:cubicBezTo>
                  <a:cubicBezTo>
                    <a:pt x="0" y="594"/>
                    <a:pt x="76" y="517"/>
                    <a:pt x="170" y="517"/>
                  </a:cubicBezTo>
                  <a:cubicBezTo>
                    <a:pt x="171" y="517"/>
                    <a:pt x="171" y="517"/>
                    <a:pt x="171" y="517"/>
                  </a:cubicBezTo>
                  <a:cubicBezTo>
                    <a:pt x="188" y="482"/>
                    <a:pt x="207" y="449"/>
                    <a:pt x="229" y="417"/>
                  </a:cubicBezTo>
                  <a:cubicBezTo>
                    <a:pt x="228" y="416"/>
                    <a:pt x="228" y="416"/>
                    <a:pt x="228" y="416"/>
                  </a:cubicBezTo>
                  <a:cubicBezTo>
                    <a:pt x="181" y="334"/>
                    <a:pt x="209" y="230"/>
                    <a:pt x="291" y="183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609" y="0"/>
                    <a:pt x="713" y="28"/>
                    <a:pt x="760" y="109"/>
                  </a:cubicBezTo>
                  <a:cubicBezTo>
                    <a:pt x="761" y="111"/>
                    <a:pt x="761" y="111"/>
                    <a:pt x="761" y="111"/>
                  </a:cubicBezTo>
                  <a:cubicBezTo>
                    <a:pt x="780" y="109"/>
                    <a:pt x="799" y="109"/>
                    <a:pt x="818" y="109"/>
                  </a:cubicBezTo>
                  <a:cubicBezTo>
                    <a:pt x="838" y="109"/>
                    <a:pt x="857" y="109"/>
                    <a:pt x="875" y="111"/>
                  </a:cubicBezTo>
                  <a:cubicBezTo>
                    <a:pt x="876" y="109"/>
                    <a:pt x="876" y="109"/>
                    <a:pt x="876" y="109"/>
                  </a:cubicBezTo>
                  <a:cubicBezTo>
                    <a:pt x="923" y="28"/>
                    <a:pt x="1028" y="0"/>
                    <a:pt x="1109" y="47"/>
                  </a:cubicBezTo>
                  <a:cubicBezTo>
                    <a:pt x="1345" y="183"/>
                    <a:pt x="1345" y="183"/>
                    <a:pt x="1345" y="183"/>
                  </a:cubicBezTo>
                  <a:cubicBezTo>
                    <a:pt x="1427" y="230"/>
                    <a:pt x="1455" y="334"/>
                    <a:pt x="1408" y="416"/>
                  </a:cubicBezTo>
                  <a:cubicBezTo>
                    <a:pt x="1407" y="417"/>
                    <a:pt x="1407" y="417"/>
                    <a:pt x="1407" y="417"/>
                  </a:cubicBezTo>
                  <a:cubicBezTo>
                    <a:pt x="1429" y="449"/>
                    <a:pt x="1449" y="482"/>
                    <a:pt x="1465" y="517"/>
                  </a:cubicBezTo>
                  <a:cubicBezTo>
                    <a:pt x="1466" y="517"/>
                    <a:pt x="1466" y="517"/>
                    <a:pt x="1466" y="517"/>
                  </a:cubicBezTo>
                  <a:cubicBezTo>
                    <a:pt x="1560" y="517"/>
                    <a:pt x="1637" y="594"/>
                    <a:pt x="1637" y="688"/>
                  </a:cubicBezTo>
                  <a:cubicBezTo>
                    <a:pt x="1637" y="960"/>
                    <a:pt x="1637" y="960"/>
                    <a:pt x="1637" y="960"/>
                  </a:cubicBezTo>
                  <a:cubicBezTo>
                    <a:pt x="1637" y="1055"/>
                    <a:pt x="1560" y="1131"/>
                    <a:pt x="1466" y="1131"/>
                  </a:cubicBezTo>
                  <a:cubicBezTo>
                    <a:pt x="1466" y="1131"/>
                    <a:pt x="1466" y="1131"/>
                    <a:pt x="1466" y="1131"/>
                  </a:cubicBezTo>
                  <a:close/>
                  <a:moveTo>
                    <a:pt x="1323" y="926"/>
                  </a:moveTo>
                  <a:cubicBezTo>
                    <a:pt x="1388" y="926"/>
                    <a:pt x="1388" y="926"/>
                    <a:pt x="1388" y="926"/>
                  </a:cubicBezTo>
                  <a:cubicBezTo>
                    <a:pt x="1414" y="926"/>
                    <a:pt x="1435" y="904"/>
                    <a:pt x="1435" y="878"/>
                  </a:cubicBezTo>
                  <a:cubicBezTo>
                    <a:pt x="1435" y="769"/>
                    <a:pt x="1435" y="769"/>
                    <a:pt x="1435" y="769"/>
                  </a:cubicBezTo>
                  <a:cubicBezTo>
                    <a:pt x="1435" y="742"/>
                    <a:pt x="1414" y="721"/>
                    <a:pt x="1388" y="721"/>
                  </a:cubicBezTo>
                  <a:cubicBezTo>
                    <a:pt x="1323" y="721"/>
                    <a:pt x="1323" y="721"/>
                    <a:pt x="1323" y="721"/>
                  </a:cubicBezTo>
                  <a:cubicBezTo>
                    <a:pt x="1300" y="610"/>
                    <a:pt x="1241" y="513"/>
                    <a:pt x="1160" y="441"/>
                  </a:cubicBezTo>
                  <a:cubicBezTo>
                    <a:pt x="1193" y="384"/>
                    <a:pt x="1193" y="384"/>
                    <a:pt x="1193" y="384"/>
                  </a:cubicBezTo>
                  <a:cubicBezTo>
                    <a:pt x="1206" y="361"/>
                    <a:pt x="1198" y="332"/>
                    <a:pt x="1176" y="319"/>
                  </a:cubicBezTo>
                  <a:cubicBezTo>
                    <a:pt x="1081" y="264"/>
                    <a:pt x="1081" y="264"/>
                    <a:pt x="1081" y="264"/>
                  </a:cubicBezTo>
                  <a:cubicBezTo>
                    <a:pt x="1058" y="251"/>
                    <a:pt x="1029" y="259"/>
                    <a:pt x="1016" y="282"/>
                  </a:cubicBezTo>
                  <a:cubicBezTo>
                    <a:pt x="983" y="339"/>
                    <a:pt x="983" y="339"/>
                    <a:pt x="983" y="339"/>
                  </a:cubicBezTo>
                  <a:cubicBezTo>
                    <a:pt x="932" y="322"/>
                    <a:pt x="878" y="313"/>
                    <a:pt x="822" y="313"/>
                  </a:cubicBezTo>
                  <a:cubicBezTo>
                    <a:pt x="765" y="313"/>
                    <a:pt x="711" y="322"/>
                    <a:pt x="660" y="339"/>
                  </a:cubicBezTo>
                  <a:cubicBezTo>
                    <a:pt x="627" y="282"/>
                    <a:pt x="627" y="282"/>
                    <a:pt x="627" y="282"/>
                  </a:cubicBezTo>
                  <a:cubicBezTo>
                    <a:pt x="614" y="259"/>
                    <a:pt x="585" y="251"/>
                    <a:pt x="562" y="264"/>
                  </a:cubicBezTo>
                  <a:cubicBezTo>
                    <a:pt x="467" y="319"/>
                    <a:pt x="467" y="319"/>
                    <a:pt x="467" y="319"/>
                  </a:cubicBezTo>
                  <a:cubicBezTo>
                    <a:pt x="444" y="332"/>
                    <a:pt x="437" y="361"/>
                    <a:pt x="450" y="384"/>
                  </a:cubicBezTo>
                  <a:cubicBezTo>
                    <a:pt x="483" y="441"/>
                    <a:pt x="483" y="441"/>
                    <a:pt x="483" y="441"/>
                  </a:cubicBezTo>
                  <a:cubicBezTo>
                    <a:pt x="402" y="513"/>
                    <a:pt x="343" y="611"/>
                    <a:pt x="321" y="721"/>
                  </a:cubicBezTo>
                  <a:cubicBezTo>
                    <a:pt x="256" y="721"/>
                    <a:pt x="256" y="721"/>
                    <a:pt x="256" y="721"/>
                  </a:cubicBezTo>
                  <a:cubicBezTo>
                    <a:pt x="229" y="721"/>
                    <a:pt x="208" y="742"/>
                    <a:pt x="208" y="769"/>
                  </a:cubicBezTo>
                  <a:cubicBezTo>
                    <a:pt x="208" y="878"/>
                    <a:pt x="208" y="878"/>
                    <a:pt x="208" y="878"/>
                  </a:cubicBezTo>
                  <a:cubicBezTo>
                    <a:pt x="208" y="904"/>
                    <a:pt x="229" y="926"/>
                    <a:pt x="256" y="926"/>
                  </a:cubicBezTo>
                  <a:cubicBezTo>
                    <a:pt x="320" y="926"/>
                    <a:pt x="320" y="926"/>
                    <a:pt x="320" y="926"/>
                  </a:cubicBezTo>
                  <a:cubicBezTo>
                    <a:pt x="342" y="1036"/>
                    <a:pt x="400" y="1134"/>
                    <a:pt x="482" y="1207"/>
                  </a:cubicBezTo>
                  <a:cubicBezTo>
                    <a:pt x="450" y="1262"/>
                    <a:pt x="450" y="1262"/>
                    <a:pt x="450" y="1262"/>
                  </a:cubicBezTo>
                  <a:cubicBezTo>
                    <a:pt x="437" y="1285"/>
                    <a:pt x="444" y="1314"/>
                    <a:pt x="467" y="1327"/>
                  </a:cubicBezTo>
                  <a:cubicBezTo>
                    <a:pt x="562" y="1382"/>
                    <a:pt x="562" y="1382"/>
                    <a:pt x="562" y="1382"/>
                  </a:cubicBezTo>
                  <a:cubicBezTo>
                    <a:pt x="585" y="1395"/>
                    <a:pt x="614" y="1387"/>
                    <a:pt x="627" y="1364"/>
                  </a:cubicBezTo>
                  <a:cubicBezTo>
                    <a:pt x="659" y="1310"/>
                    <a:pt x="659" y="1310"/>
                    <a:pt x="659" y="1310"/>
                  </a:cubicBezTo>
                  <a:cubicBezTo>
                    <a:pt x="710" y="1327"/>
                    <a:pt x="765" y="1336"/>
                    <a:pt x="822" y="1336"/>
                  </a:cubicBezTo>
                  <a:cubicBezTo>
                    <a:pt x="878" y="1336"/>
                    <a:pt x="933" y="1327"/>
                    <a:pt x="984" y="1310"/>
                  </a:cubicBezTo>
                  <a:cubicBezTo>
                    <a:pt x="1016" y="1364"/>
                    <a:pt x="1016" y="1364"/>
                    <a:pt x="1016" y="1364"/>
                  </a:cubicBezTo>
                  <a:cubicBezTo>
                    <a:pt x="1029" y="1387"/>
                    <a:pt x="1058" y="1395"/>
                    <a:pt x="1081" y="1382"/>
                  </a:cubicBezTo>
                  <a:cubicBezTo>
                    <a:pt x="1176" y="1327"/>
                    <a:pt x="1176" y="1327"/>
                    <a:pt x="1176" y="1327"/>
                  </a:cubicBezTo>
                  <a:cubicBezTo>
                    <a:pt x="1198" y="1314"/>
                    <a:pt x="1206" y="1285"/>
                    <a:pt x="1193" y="1262"/>
                  </a:cubicBezTo>
                  <a:cubicBezTo>
                    <a:pt x="1161" y="1207"/>
                    <a:pt x="1161" y="1207"/>
                    <a:pt x="1161" y="1207"/>
                  </a:cubicBezTo>
                  <a:cubicBezTo>
                    <a:pt x="1243" y="1135"/>
                    <a:pt x="1301" y="1037"/>
                    <a:pt x="1323" y="926"/>
                  </a:cubicBezTo>
                  <a:close/>
                  <a:moveTo>
                    <a:pt x="1323" y="926"/>
                  </a:moveTo>
                  <a:cubicBezTo>
                    <a:pt x="1323" y="926"/>
                    <a:pt x="1323" y="926"/>
                    <a:pt x="1323" y="92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395" tIns="45697" rIns="91395" bIns="45697" numCol="1" anchor="t" anchorCtr="0" compatLnSpc="1">
              <a:prstTxWarp prst="textNoShape">
                <a:avLst/>
              </a:prstTxWarp>
            </a:bodyPr>
            <a:lstStyle/>
            <a:p>
              <a:pPr defTabSz="609498" fontAlgn="auto">
                <a:spcBef>
                  <a:spcPts val="0"/>
                </a:spcBef>
                <a:spcAft>
                  <a:spcPts val="0"/>
                </a:spcAft>
                <a:buClrTx/>
                <a:buNone/>
              </a:pPr>
              <a:endParaRPr lang="en-US" sz="2399" b="0">
                <a:latin typeface="Arial"/>
                <a:ea typeface="微软雅黑"/>
              </a:endParaRPr>
            </a:p>
          </p:txBody>
        </p:sp>
      </p:grpSp>
      <p:grpSp>
        <p:nvGrpSpPr>
          <p:cNvPr id="144" name="组合 363">
            <a:extLst>
              <a:ext uri="{FF2B5EF4-FFF2-40B4-BE49-F238E27FC236}">
                <a16:creationId xmlns:a16="http://schemas.microsoft.com/office/drawing/2014/main" id="{00761A7B-CE2F-4F28-8A79-DB2D3EE6097E}"/>
              </a:ext>
            </a:extLst>
          </p:cNvPr>
          <p:cNvGrpSpPr>
            <a:grpSpLocks/>
          </p:cNvGrpSpPr>
          <p:nvPr/>
        </p:nvGrpSpPr>
        <p:grpSpPr bwMode="auto">
          <a:xfrm>
            <a:off x="921952" y="3633272"/>
            <a:ext cx="216000" cy="216000"/>
            <a:chOff x="3082925" y="838201"/>
            <a:chExt cx="598488" cy="611187"/>
          </a:xfrm>
          <a:solidFill>
            <a:srgbClr val="FFFFFF">
              <a:lumMod val="75000"/>
            </a:srgbClr>
          </a:solidFill>
        </p:grpSpPr>
        <p:sp>
          <p:nvSpPr>
            <p:cNvPr id="145" name="Freeform 34">
              <a:extLst>
                <a:ext uri="{FF2B5EF4-FFF2-40B4-BE49-F238E27FC236}">
                  <a16:creationId xmlns:a16="http://schemas.microsoft.com/office/drawing/2014/main" id="{16869719-1AF7-462B-A0D0-18A8E7B42E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2925" y="838201"/>
              <a:ext cx="598488" cy="596900"/>
            </a:xfrm>
            <a:custGeom>
              <a:avLst/>
              <a:gdLst>
                <a:gd name="T0" fmla="*/ 2147483646 w 1429"/>
                <a:gd name="T1" fmla="*/ 2147483646 h 1424"/>
                <a:gd name="T2" fmla="*/ 2147483646 w 1429"/>
                <a:gd name="T3" fmla="*/ 2147483646 h 1424"/>
                <a:gd name="T4" fmla="*/ 2147483646 w 1429"/>
                <a:gd name="T5" fmla="*/ 2147483646 h 1424"/>
                <a:gd name="T6" fmla="*/ 0 w 1429"/>
                <a:gd name="T7" fmla="*/ 2147483646 h 1424"/>
                <a:gd name="T8" fmla="*/ 2147483646 w 1429"/>
                <a:gd name="T9" fmla="*/ 0 h 1424"/>
                <a:gd name="T10" fmla="*/ 2147483646 w 1429"/>
                <a:gd name="T11" fmla="*/ 2147483646 h 1424"/>
                <a:gd name="T12" fmla="*/ 2147483646 w 1429"/>
                <a:gd name="T13" fmla="*/ 2147483646 h 1424"/>
                <a:gd name="T14" fmla="*/ 2147483646 w 1429"/>
                <a:gd name="T15" fmla="*/ 2147483646 h 1424"/>
                <a:gd name="T16" fmla="*/ 2147483646 w 1429"/>
                <a:gd name="T17" fmla="*/ 2147483646 h 1424"/>
                <a:gd name="T18" fmla="*/ 2147483646 w 1429"/>
                <a:gd name="T19" fmla="*/ 2147483646 h 1424"/>
                <a:gd name="T20" fmla="*/ 2147483646 w 1429"/>
                <a:gd name="T21" fmla="*/ 2147483646 h 1424"/>
                <a:gd name="T22" fmla="*/ 2147483646 w 1429"/>
                <a:gd name="T23" fmla="*/ 2147483646 h 1424"/>
                <a:gd name="T24" fmla="*/ 2147483646 w 1429"/>
                <a:gd name="T25" fmla="*/ 2147483646 h 1424"/>
                <a:gd name="T26" fmla="*/ 2147483646 w 1429"/>
                <a:gd name="T27" fmla="*/ 2147483646 h 1424"/>
                <a:gd name="T28" fmla="*/ 2147483646 w 1429"/>
                <a:gd name="T29" fmla="*/ 2147483646 h 142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429"/>
                <a:gd name="T46" fmla="*/ 0 h 1424"/>
                <a:gd name="T47" fmla="*/ 1429 w 1429"/>
                <a:gd name="T48" fmla="*/ 1424 h 142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429" h="1424">
                  <a:moveTo>
                    <a:pt x="612" y="1422"/>
                  </a:moveTo>
                  <a:lnTo>
                    <a:pt x="612" y="1422"/>
                  </a:lnTo>
                  <a:cubicBezTo>
                    <a:pt x="611" y="1422"/>
                    <a:pt x="609" y="1422"/>
                    <a:pt x="607" y="1422"/>
                  </a:cubicBezTo>
                  <a:cubicBezTo>
                    <a:pt x="261" y="1369"/>
                    <a:pt x="0" y="1066"/>
                    <a:pt x="0" y="715"/>
                  </a:cubicBezTo>
                  <a:cubicBezTo>
                    <a:pt x="0" y="321"/>
                    <a:pt x="320" y="0"/>
                    <a:pt x="714" y="0"/>
                  </a:cubicBezTo>
                  <a:cubicBezTo>
                    <a:pt x="1109" y="0"/>
                    <a:pt x="1429" y="321"/>
                    <a:pt x="1429" y="715"/>
                  </a:cubicBezTo>
                  <a:cubicBezTo>
                    <a:pt x="1429" y="1066"/>
                    <a:pt x="1168" y="1369"/>
                    <a:pt x="822" y="1422"/>
                  </a:cubicBezTo>
                  <a:cubicBezTo>
                    <a:pt x="804" y="1424"/>
                    <a:pt x="787" y="1412"/>
                    <a:pt x="784" y="1394"/>
                  </a:cubicBezTo>
                  <a:cubicBezTo>
                    <a:pt x="781" y="1375"/>
                    <a:pt x="794" y="1358"/>
                    <a:pt x="812" y="1356"/>
                  </a:cubicBezTo>
                  <a:cubicBezTo>
                    <a:pt x="1126" y="1308"/>
                    <a:pt x="1363" y="1033"/>
                    <a:pt x="1363" y="715"/>
                  </a:cubicBezTo>
                  <a:cubicBezTo>
                    <a:pt x="1363" y="357"/>
                    <a:pt x="1072" y="67"/>
                    <a:pt x="714" y="67"/>
                  </a:cubicBezTo>
                  <a:cubicBezTo>
                    <a:pt x="357" y="67"/>
                    <a:pt x="66" y="357"/>
                    <a:pt x="66" y="715"/>
                  </a:cubicBezTo>
                  <a:cubicBezTo>
                    <a:pt x="66" y="1033"/>
                    <a:pt x="303" y="1308"/>
                    <a:pt x="617" y="1356"/>
                  </a:cubicBezTo>
                  <a:cubicBezTo>
                    <a:pt x="635" y="1358"/>
                    <a:pt x="648" y="1375"/>
                    <a:pt x="645" y="1394"/>
                  </a:cubicBezTo>
                  <a:cubicBezTo>
                    <a:pt x="643" y="1410"/>
                    <a:pt x="628" y="1422"/>
                    <a:pt x="612" y="1422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609559" fontAlgn="auto">
                <a:spcBef>
                  <a:spcPts val="0"/>
                </a:spcBef>
                <a:spcAft>
                  <a:spcPts val="0"/>
                </a:spcAft>
                <a:buClrTx/>
                <a:buNone/>
                <a:defRPr/>
              </a:pPr>
              <a:endParaRPr lang="zh-CN" altLang="en-US" sz="1050" b="0" kern="0">
                <a:latin typeface="Arial"/>
                <a:ea typeface="微软雅黑"/>
              </a:endParaRPr>
            </a:p>
          </p:txBody>
        </p:sp>
        <p:sp>
          <p:nvSpPr>
            <p:cNvPr id="146" name="Freeform 35">
              <a:extLst>
                <a:ext uri="{FF2B5EF4-FFF2-40B4-BE49-F238E27FC236}">
                  <a16:creationId xmlns:a16="http://schemas.microsoft.com/office/drawing/2014/main" id="{B1179E3A-C3C9-4B3D-B599-A6483233A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8350" y="1392238"/>
              <a:ext cx="58738" cy="57150"/>
            </a:xfrm>
            <a:custGeom>
              <a:avLst/>
              <a:gdLst>
                <a:gd name="T0" fmla="*/ 2147483646 w 138"/>
                <a:gd name="T1" fmla="*/ 2147483646 h 138"/>
                <a:gd name="T2" fmla="*/ 2147483646 w 138"/>
                <a:gd name="T3" fmla="*/ 2147483646 h 138"/>
                <a:gd name="T4" fmla="*/ 0 w 138"/>
                <a:gd name="T5" fmla="*/ 2147483646 h 138"/>
                <a:gd name="T6" fmla="*/ 2147483646 w 138"/>
                <a:gd name="T7" fmla="*/ 0 h 138"/>
                <a:gd name="T8" fmla="*/ 2147483646 w 138"/>
                <a:gd name="T9" fmla="*/ 2147483646 h 138"/>
                <a:gd name="T10" fmla="*/ 2147483646 w 138"/>
                <a:gd name="T11" fmla="*/ 2147483646 h 1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38"/>
                <a:gd name="T19" fmla="*/ 0 h 138"/>
                <a:gd name="T20" fmla="*/ 138 w 138"/>
                <a:gd name="T21" fmla="*/ 138 h 13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38" h="138">
                  <a:moveTo>
                    <a:pt x="69" y="138"/>
                  </a:moveTo>
                  <a:lnTo>
                    <a:pt x="69" y="138"/>
                  </a:lnTo>
                  <a:cubicBezTo>
                    <a:pt x="30" y="138"/>
                    <a:pt x="0" y="107"/>
                    <a:pt x="0" y="69"/>
                  </a:cubicBezTo>
                  <a:cubicBezTo>
                    <a:pt x="0" y="31"/>
                    <a:pt x="30" y="0"/>
                    <a:pt x="69" y="0"/>
                  </a:cubicBezTo>
                  <a:cubicBezTo>
                    <a:pt x="107" y="0"/>
                    <a:pt x="138" y="31"/>
                    <a:pt x="138" y="69"/>
                  </a:cubicBezTo>
                  <a:cubicBezTo>
                    <a:pt x="138" y="107"/>
                    <a:pt x="107" y="138"/>
                    <a:pt x="69" y="138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609559" fontAlgn="auto">
                <a:spcBef>
                  <a:spcPts val="0"/>
                </a:spcBef>
                <a:spcAft>
                  <a:spcPts val="0"/>
                </a:spcAft>
                <a:buClrTx/>
                <a:buNone/>
                <a:defRPr/>
              </a:pPr>
              <a:endParaRPr lang="zh-CN" altLang="en-US" sz="1050" b="0" kern="0">
                <a:latin typeface="Arial"/>
                <a:ea typeface="微软雅黑"/>
              </a:endParaRPr>
            </a:p>
          </p:txBody>
        </p:sp>
        <p:sp>
          <p:nvSpPr>
            <p:cNvPr id="147" name="Freeform 36">
              <a:extLst>
                <a:ext uri="{FF2B5EF4-FFF2-40B4-BE49-F238E27FC236}">
                  <a16:creationId xmlns:a16="http://schemas.microsoft.com/office/drawing/2014/main" id="{1CFEFF53-B3D9-4F77-BC32-8982BDC23C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8838" y="1392238"/>
              <a:ext cx="57150" cy="57150"/>
            </a:xfrm>
            <a:custGeom>
              <a:avLst/>
              <a:gdLst>
                <a:gd name="T0" fmla="*/ 2147483646 w 139"/>
                <a:gd name="T1" fmla="*/ 2147483646 h 139"/>
                <a:gd name="T2" fmla="*/ 2147483646 w 139"/>
                <a:gd name="T3" fmla="*/ 2147483646 h 139"/>
                <a:gd name="T4" fmla="*/ 0 w 139"/>
                <a:gd name="T5" fmla="*/ 2147483646 h 139"/>
                <a:gd name="T6" fmla="*/ 2147483646 w 139"/>
                <a:gd name="T7" fmla="*/ 0 h 139"/>
                <a:gd name="T8" fmla="*/ 2147483646 w 139"/>
                <a:gd name="T9" fmla="*/ 2147483646 h 139"/>
                <a:gd name="T10" fmla="*/ 2147483646 w 139"/>
                <a:gd name="T11" fmla="*/ 2147483646 h 13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39"/>
                <a:gd name="T19" fmla="*/ 0 h 139"/>
                <a:gd name="T20" fmla="*/ 139 w 139"/>
                <a:gd name="T21" fmla="*/ 139 h 13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39" h="139">
                  <a:moveTo>
                    <a:pt x="70" y="139"/>
                  </a:moveTo>
                  <a:lnTo>
                    <a:pt x="70" y="139"/>
                  </a:lnTo>
                  <a:cubicBezTo>
                    <a:pt x="31" y="139"/>
                    <a:pt x="0" y="107"/>
                    <a:pt x="0" y="69"/>
                  </a:cubicBezTo>
                  <a:cubicBezTo>
                    <a:pt x="0" y="31"/>
                    <a:pt x="31" y="0"/>
                    <a:pt x="70" y="0"/>
                  </a:cubicBezTo>
                  <a:cubicBezTo>
                    <a:pt x="108" y="0"/>
                    <a:pt x="139" y="31"/>
                    <a:pt x="139" y="69"/>
                  </a:cubicBezTo>
                  <a:cubicBezTo>
                    <a:pt x="139" y="107"/>
                    <a:pt x="108" y="139"/>
                    <a:pt x="70" y="139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609559" fontAlgn="auto">
                <a:spcBef>
                  <a:spcPts val="0"/>
                </a:spcBef>
                <a:spcAft>
                  <a:spcPts val="0"/>
                </a:spcAft>
                <a:buClrTx/>
                <a:buNone/>
                <a:defRPr/>
              </a:pPr>
              <a:endParaRPr lang="zh-CN" altLang="en-US" sz="1050" b="0" kern="0">
                <a:latin typeface="Arial"/>
                <a:ea typeface="微软雅黑"/>
              </a:endParaRPr>
            </a:p>
          </p:txBody>
        </p:sp>
        <p:sp>
          <p:nvSpPr>
            <p:cNvPr id="148" name="Freeform 37">
              <a:extLst>
                <a:ext uri="{FF2B5EF4-FFF2-40B4-BE49-F238E27FC236}">
                  <a16:creationId xmlns:a16="http://schemas.microsoft.com/office/drawing/2014/main" id="{58EFAC58-9218-461F-BC98-15B46BA88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2463" y="1100138"/>
              <a:ext cx="28575" cy="95250"/>
            </a:xfrm>
            <a:custGeom>
              <a:avLst/>
              <a:gdLst>
                <a:gd name="T0" fmla="*/ 2147483646 w 67"/>
                <a:gd name="T1" fmla="*/ 2147483646 h 230"/>
                <a:gd name="T2" fmla="*/ 2147483646 w 67"/>
                <a:gd name="T3" fmla="*/ 2147483646 h 230"/>
                <a:gd name="T4" fmla="*/ 0 w 67"/>
                <a:gd name="T5" fmla="*/ 2147483646 h 230"/>
                <a:gd name="T6" fmla="*/ 0 w 67"/>
                <a:gd name="T7" fmla="*/ 2147483646 h 230"/>
                <a:gd name="T8" fmla="*/ 2147483646 w 67"/>
                <a:gd name="T9" fmla="*/ 0 h 230"/>
                <a:gd name="T10" fmla="*/ 2147483646 w 67"/>
                <a:gd name="T11" fmla="*/ 2147483646 h 230"/>
                <a:gd name="T12" fmla="*/ 2147483646 w 67"/>
                <a:gd name="T13" fmla="*/ 2147483646 h 230"/>
                <a:gd name="T14" fmla="*/ 2147483646 w 67"/>
                <a:gd name="T15" fmla="*/ 2147483646 h 23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67"/>
                <a:gd name="T25" fmla="*/ 0 h 230"/>
                <a:gd name="T26" fmla="*/ 67 w 67"/>
                <a:gd name="T27" fmla="*/ 230 h 23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67" h="230">
                  <a:moveTo>
                    <a:pt x="34" y="230"/>
                  </a:moveTo>
                  <a:lnTo>
                    <a:pt x="34" y="230"/>
                  </a:lnTo>
                  <a:cubicBezTo>
                    <a:pt x="15" y="230"/>
                    <a:pt x="0" y="215"/>
                    <a:pt x="0" y="197"/>
                  </a:cubicBezTo>
                  <a:lnTo>
                    <a:pt x="0" y="34"/>
                  </a:ln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lnTo>
                    <a:pt x="67" y="197"/>
                  </a:lnTo>
                  <a:cubicBezTo>
                    <a:pt x="67" y="215"/>
                    <a:pt x="52" y="230"/>
                    <a:pt x="34" y="230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609559" fontAlgn="auto">
                <a:spcBef>
                  <a:spcPts val="0"/>
                </a:spcBef>
                <a:spcAft>
                  <a:spcPts val="0"/>
                </a:spcAft>
                <a:buClrTx/>
                <a:buNone/>
                <a:defRPr/>
              </a:pPr>
              <a:endParaRPr lang="zh-CN" altLang="en-US" sz="1050" b="0" kern="0">
                <a:latin typeface="Arial"/>
                <a:ea typeface="微软雅黑"/>
              </a:endParaRPr>
            </a:p>
          </p:txBody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5C067300-EF9B-4650-8E57-168083419C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1200" y="1042988"/>
              <a:ext cx="28575" cy="209550"/>
            </a:xfrm>
            <a:custGeom>
              <a:avLst/>
              <a:gdLst>
                <a:gd name="T0" fmla="*/ 2147483646 w 66"/>
                <a:gd name="T1" fmla="*/ 2147483646 h 501"/>
                <a:gd name="T2" fmla="*/ 2147483646 w 66"/>
                <a:gd name="T3" fmla="*/ 2147483646 h 501"/>
                <a:gd name="T4" fmla="*/ 0 w 66"/>
                <a:gd name="T5" fmla="*/ 2147483646 h 501"/>
                <a:gd name="T6" fmla="*/ 0 w 66"/>
                <a:gd name="T7" fmla="*/ 2147483646 h 501"/>
                <a:gd name="T8" fmla="*/ 2147483646 w 66"/>
                <a:gd name="T9" fmla="*/ 0 h 501"/>
                <a:gd name="T10" fmla="*/ 2147483646 w 66"/>
                <a:gd name="T11" fmla="*/ 2147483646 h 501"/>
                <a:gd name="T12" fmla="*/ 2147483646 w 66"/>
                <a:gd name="T13" fmla="*/ 2147483646 h 501"/>
                <a:gd name="T14" fmla="*/ 2147483646 w 66"/>
                <a:gd name="T15" fmla="*/ 2147483646 h 5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66"/>
                <a:gd name="T25" fmla="*/ 0 h 501"/>
                <a:gd name="T26" fmla="*/ 66 w 66"/>
                <a:gd name="T27" fmla="*/ 501 h 50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66" h="501">
                  <a:moveTo>
                    <a:pt x="33" y="501"/>
                  </a:moveTo>
                  <a:lnTo>
                    <a:pt x="33" y="501"/>
                  </a:lnTo>
                  <a:cubicBezTo>
                    <a:pt x="15" y="501"/>
                    <a:pt x="0" y="486"/>
                    <a:pt x="0" y="467"/>
                  </a:cubicBezTo>
                  <a:lnTo>
                    <a:pt x="0" y="33"/>
                  </a:ln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3"/>
                  </a:cubicBezTo>
                  <a:lnTo>
                    <a:pt x="66" y="467"/>
                  </a:lnTo>
                  <a:cubicBezTo>
                    <a:pt x="66" y="486"/>
                    <a:pt x="51" y="501"/>
                    <a:pt x="33" y="501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609559" fontAlgn="auto">
                <a:spcBef>
                  <a:spcPts val="0"/>
                </a:spcBef>
                <a:spcAft>
                  <a:spcPts val="0"/>
                </a:spcAft>
                <a:buClrTx/>
                <a:buNone/>
                <a:defRPr/>
              </a:pPr>
              <a:endParaRPr lang="zh-CN" altLang="en-US" sz="1050" b="0" kern="0">
                <a:latin typeface="Arial"/>
                <a:ea typeface="微软雅黑"/>
              </a:endParaRPr>
            </a:p>
          </p:txBody>
        </p:sp>
        <p:sp>
          <p:nvSpPr>
            <p:cNvPr id="153" name="Freeform 39">
              <a:extLst>
                <a:ext uri="{FF2B5EF4-FFF2-40B4-BE49-F238E27FC236}">
                  <a16:creationId xmlns:a16="http://schemas.microsoft.com/office/drawing/2014/main" id="{846A58AA-E300-4ACA-A207-665EA6643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938" y="1030288"/>
              <a:ext cx="28575" cy="234950"/>
            </a:xfrm>
            <a:custGeom>
              <a:avLst/>
              <a:gdLst>
                <a:gd name="T0" fmla="*/ 2147483646 w 67"/>
                <a:gd name="T1" fmla="*/ 2147483646 h 562"/>
                <a:gd name="T2" fmla="*/ 2147483646 w 67"/>
                <a:gd name="T3" fmla="*/ 2147483646 h 562"/>
                <a:gd name="T4" fmla="*/ 0 w 67"/>
                <a:gd name="T5" fmla="*/ 2147483646 h 562"/>
                <a:gd name="T6" fmla="*/ 0 w 67"/>
                <a:gd name="T7" fmla="*/ 2147483646 h 562"/>
                <a:gd name="T8" fmla="*/ 2147483646 w 67"/>
                <a:gd name="T9" fmla="*/ 0 h 562"/>
                <a:gd name="T10" fmla="*/ 2147483646 w 67"/>
                <a:gd name="T11" fmla="*/ 2147483646 h 562"/>
                <a:gd name="T12" fmla="*/ 2147483646 w 67"/>
                <a:gd name="T13" fmla="*/ 2147483646 h 562"/>
                <a:gd name="T14" fmla="*/ 2147483646 w 67"/>
                <a:gd name="T15" fmla="*/ 2147483646 h 56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67"/>
                <a:gd name="T25" fmla="*/ 0 h 562"/>
                <a:gd name="T26" fmla="*/ 67 w 67"/>
                <a:gd name="T27" fmla="*/ 562 h 56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67" h="562">
                  <a:moveTo>
                    <a:pt x="33" y="562"/>
                  </a:moveTo>
                  <a:lnTo>
                    <a:pt x="33" y="562"/>
                  </a:lnTo>
                  <a:cubicBezTo>
                    <a:pt x="15" y="562"/>
                    <a:pt x="0" y="547"/>
                    <a:pt x="0" y="529"/>
                  </a:cubicBezTo>
                  <a:lnTo>
                    <a:pt x="0" y="34"/>
                  </a:ln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lnTo>
                    <a:pt x="67" y="529"/>
                  </a:lnTo>
                  <a:cubicBezTo>
                    <a:pt x="67" y="547"/>
                    <a:pt x="52" y="562"/>
                    <a:pt x="33" y="562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609559" fontAlgn="auto">
                <a:spcBef>
                  <a:spcPts val="0"/>
                </a:spcBef>
                <a:spcAft>
                  <a:spcPts val="0"/>
                </a:spcAft>
                <a:buClrTx/>
                <a:buNone/>
                <a:defRPr/>
              </a:pPr>
              <a:endParaRPr lang="zh-CN" altLang="en-US" sz="1050" b="0" kern="0">
                <a:latin typeface="Arial"/>
                <a:ea typeface="微软雅黑"/>
              </a:endParaRPr>
            </a:p>
          </p:txBody>
        </p:sp>
        <p:sp>
          <p:nvSpPr>
            <p:cNvPr id="167" name="Freeform 40">
              <a:extLst>
                <a:ext uri="{FF2B5EF4-FFF2-40B4-BE49-F238E27FC236}">
                  <a16:creationId xmlns:a16="http://schemas.microsoft.com/office/drawing/2014/main" id="{037E5E6C-92C4-4DA6-9651-7EE2AD205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300" y="1100138"/>
              <a:ext cx="28575" cy="95250"/>
            </a:xfrm>
            <a:custGeom>
              <a:avLst/>
              <a:gdLst>
                <a:gd name="T0" fmla="*/ 2147483646 w 66"/>
                <a:gd name="T1" fmla="*/ 2147483646 h 230"/>
                <a:gd name="T2" fmla="*/ 2147483646 w 66"/>
                <a:gd name="T3" fmla="*/ 2147483646 h 230"/>
                <a:gd name="T4" fmla="*/ 0 w 66"/>
                <a:gd name="T5" fmla="*/ 2147483646 h 230"/>
                <a:gd name="T6" fmla="*/ 0 w 66"/>
                <a:gd name="T7" fmla="*/ 2147483646 h 230"/>
                <a:gd name="T8" fmla="*/ 2147483646 w 66"/>
                <a:gd name="T9" fmla="*/ 0 h 230"/>
                <a:gd name="T10" fmla="*/ 2147483646 w 66"/>
                <a:gd name="T11" fmla="*/ 2147483646 h 230"/>
                <a:gd name="T12" fmla="*/ 2147483646 w 66"/>
                <a:gd name="T13" fmla="*/ 2147483646 h 230"/>
                <a:gd name="T14" fmla="*/ 2147483646 w 66"/>
                <a:gd name="T15" fmla="*/ 2147483646 h 23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66"/>
                <a:gd name="T25" fmla="*/ 0 h 230"/>
                <a:gd name="T26" fmla="*/ 66 w 66"/>
                <a:gd name="T27" fmla="*/ 230 h 23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66" h="230">
                  <a:moveTo>
                    <a:pt x="33" y="230"/>
                  </a:moveTo>
                  <a:lnTo>
                    <a:pt x="33" y="230"/>
                  </a:lnTo>
                  <a:cubicBezTo>
                    <a:pt x="15" y="230"/>
                    <a:pt x="0" y="215"/>
                    <a:pt x="0" y="197"/>
                  </a:cubicBezTo>
                  <a:lnTo>
                    <a:pt x="0" y="34"/>
                  </a:ln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6" y="15"/>
                    <a:pt x="66" y="34"/>
                  </a:cubicBezTo>
                  <a:lnTo>
                    <a:pt x="66" y="197"/>
                  </a:lnTo>
                  <a:cubicBezTo>
                    <a:pt x="66" y="215"/>
                    <a:pt x="52" y="230"/>
                    <a:pt x="33" y="230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609559" fontAlgn="auto">
                <a:spcBef>
                  <a:spcPts val="0"/>
                </a:spcBef>
                <a:spcAft>
                  <a:spcPts val="0"/>
                </a:spcAft>
                <a:buClrTx/>
                <a:buNone/>
                <a:defRPr/>
              </a:pPr>
              <a:endParaRPr lang="zh-CN" altLang="en-US" sz="1050" b="0" kern="0">
                <a:latin typeface="Arial"/>
                <a:ea typeface="微软雅黑"/>
              </a:endParaRPr>
            </a:p>
          </p:txBody>
        </p:sp>
        <p:sp>
          <p:nvSpPr>
            <p:cNvPr id="168" name="Freeform 41">
              <a:extLst>
                <a:ext uri="{FF2B5EF4-FFF2-40B4-BE49-F238E27FC236}">
                  <a16:creationId xmlns:a16="http://schemas.microsoft.com/office/drawing/2014/main" id="{320A734C-A324-4737-BDF3-60AAC5295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4563" y="1042988"/>
              <a:ext cx="28575" cy="209550"/>
            </a:xfrm>
            <a:custGeom>
              <a:avLst/>
              <a:gdLst>
                <a:gd name="T0" fmla="*/ 2147483646 w 66"/>
                <a:gd name="T1" fmla="*/ 2147483646 h 501"/>
                <a:gd name="T2" fmla="*/ 2147483646 w 66"/>
                <a:gd name="T3" fmla="*/ 2147483646 h 501"/>
                <a:gd name="T4" fmla="*/ 0 w 66"/>
                <a:gd name="T5" fmla="*/ 2147483646 h 501"/>
                <a:gd name="T6" fmla="*/ 0 w 66"/>
                <a:gd name="T7" fmla="*/ 2147483646 h 501"/>
                <a:gd name="T8" fmla="*/ 2147483646 w 66"/>
                <a:gd name="T9" fmla="*/ 0 h 501"/>
                <a:gd name="T10" fmla="*/ 2147483646 w 66"/>
                <a:gd name="T11" fmla="*/ 2147483646 h 501"/>
                <a:gd name="T12" fmla="*/ 2147483646 w 66"/>
                <a:gd name="T13" fmla="*/ 2147483646 h 501"/>
                <a:gd name="T14" fmla="*/ 2147483646 w 66"/>
                <a:gd name="T15" fmla="*/ 2147483646 h 5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66"/>
                <a:gd name="T25" fmla="*/ 0 h 501"/>
                <a:gd name="T26" fmla="*/ 66 w 66"/>
                <a:gd name="T27" fmla="*/ 501 h 50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66" h="501">
                  <a:moveTo>
                    <a:pt x="33" y="501"/>
                  </a:moveTo>
                  <a:lnTo>
                    <a:pt x="33" y="501"/>
                  </a:lnTo>
                  <a:cubicBezTo>
                    <a:pt x="15" y="501"/>
                    <a:pt x="0" y="486"/>
                    <a:pt x="0" y="467"/>
                  </a:cubicBezTo>
                  <a:lnTo>
                    <a:pt x="0" y="33"/>
                  </a:ln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3"/>
                  </a:cubicBezTo>
                  <a:lnTo>
                    <a:pt x="66" y="467"/>
                  </a:lnTo>
                  <a:cubicBezTo>
                    <a:pt x="66" y="486"/>
                    <a:pt x="51" y="501"/>
                    <a:pt x="33" y="501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609559" fontAlgn="auto">
                <a:spcBef>
                  <a:spcPts val="0"/>
                </a:spcBef>
                <a:spcAft>
                  <a:spcPts val="0"/>
                </a:spcAft>
                <a:buClrTx/>
                <a:buNone/>
                <a:defRPr/>
              </a:pPr>
              <a:endParaRPr lang="zh-CN" altLang="en-US" sz="1050" b="0" kern="0">
                <a:latin typeface="Arial"/>
                <a:ea typeface="微软雅黑"/>
              </a:endParaRPr>
            </a:p>
          </p:txBody>
        </p:sp>
        <p:sp>
          <p:nvSpPr>
            <p:cNvPr id="169" name="Freeform 42">
              <a:extLst>
                <a:ext uri="{FF2B5EF4-FFF2-40B4-BE49-F238E27FC236}">
                  <a16:creationId xmlns:a16="http://schemas.microsoft.com/office/drawing/2014/main" id="{BD1DFA8B-14F7-45CA-983E-2EF4DCE45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5825" y="1030288"/>
              <a:ext cx="28575" cy="234950"/>
            </a:xfrm>
            <a:custGeom>
              <a:avLst/>
              <a:gdLst>
                <a:gd name="T0" fmla="*/ 2147483646 w 67"/>
                <a:gd name="T1" fmla="*/ 2147483646 h 562"/>
                <a:gd name="T2" fmla="*/ 2147483646 w 67"/>
                <a:gd name="T3" fmla="*/ 2147483646 h 562"/>
                <a:gd name="T4" fmla="*/ 0 w 67"/>
                <a:gd name="T5" fmla="*/ 2147483646 h 562"/>
                <a:gd name="T6" fmla="*/ 0 w 67"/>
                <a:gd name="T7" fmla="*/ 2147483646 h 562"/>
                <a:gd name="T8" fmla="*/ 2147483646 w 67"/>
                <a:gd name="T9" fmla="*/ 0 h 562"/>
                <a:gd name="T10" fmla="*/ 2147483646 w 67"/>
                <a:gd name="T11" fmla="*/ 2147483646 h 562"/>
                <a:gd name="T12" fmla="*/ 2147483646 w 67"/>
                <a:gd name="T13" fmla="*/ 2147483646 h 562"/>
                <a:gd name="T14" fmla="*/ 2147483646 w 67"/>
                <a:gd name="T15" fmla="*/ 2147483646 h 56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67"/>
                <a:gd name="T25" fmla="*/ 0 h 562"/>
                <a:gd name="T26" fmla="*/ 67 w 67"/>
                <a:gd name="T27" fmla="*/ 562 h 56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67" h="562">
                  <a:moveTo>
                    <a:pt x="34" y="562"/>
                  </a:moveTo>
                  <a:lnTo>
                    <a:pt x="34" y="562"/>
                  </a:lnTo>
                  <a:cubicBezTo>
                    <a:pt x="15" y="562"/>
                    <a:pt x="0" y="547"/>
                    <a:pt x="0" y="529"/>
                  </a:cubicBezTo>
                  <a:lnTo>
                    <a:pt x="0" y="34"/>
                  </a:ln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lnTo>
                    <a:pt x="67" y="529"/>
                  </a:lnTo>
                  <a:cubicBezTo>
                    <a:pt x="67" y="547"/>
                    <a:pt x="52" y="562"/>
                    <a:pt x="34" y="562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609559" fontAlgn="auto">
                <a:spcBef>
                  <a:spcPts val="0"/>
                </a:spcBef>
                <a:spcAft>
                  <a:spcPts val="0"/>
                </a:spcAft>
                <a:buClrTx/>
                <a:buNone/>
                <a:defRPr/>
              </a:pPr>
              <a:endParaRPr lang="zh-CN" altLang="en-US" sz="1050" b="0" kern="0">
                <a:latin typeface="Arial"/>
                <a:ea typeface="微软雅黑"/>
              </a:endParaRPr>
            </a:p>
          </p:txBody>
        </p:sp>
        <p:sp>
          <p:nvSpPr>
            <p:cNvPr id="170" name="Freeform 43">
              <a:extLst>
                <a:ext uri="{FF2B5EF4-FFF2-40B4-BE49-F238E27FC236}">
                  <a16:creationId xmlns:a16="http://schemas.microsoft.com/office/drawing/2014/main" id="{49BA566F-8B68-4524-BD68-C989D87376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8675" y="966788"/>
              <a:ext cx="26988" cy="361950"/>
            </a:xfrm>
            <a:custGeom>
              <a:avLst/>
              <a:gdLst>
                <a:gd name="T0" fmla="*/ 2147483646 w 67"/>
                <a:gd name="T1" fmla="*/ 2147483646 h 865"/>
                <a:gd name="T2" fmla="*/ 2147483646 w 67"/>
                <a:gd name="T3" fmla="*/ 2147483646 h 865"/>
                <a:gd name="T4" fmla="*/ 0 w 67"/>
                <a:gd name="T5" fmla="*/ 2147483646 h 865"/>
                <a:gd name="T6" fmla="*/ 0 w 67"/>
                <a:gd name="T7" fmla="*/ 2147483646 h 865"/>
                <a:gd name="T8" fmla="*/ 2147483646 w 67"/>
                <a:gd name="T9" fmla="*/ 0 h 865"/>
                <a:gd name="T10" fmla="*/ 2147483646 w 67"/>
                <a:gd name="T11" fmla="*/ 2147483646 h 865"/>
                <a:gd name="T12" fmla="*/ 2147483646 w 67"/>
                <a:gd name="T13" fmla="*/ 2147483646 h 865"/>
                <a:gd name="T14" fmla="*/ 2147483646 w 67"/>
                <a:gd name="T15" fmla="*/ 2147483646 h 86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67"/>
                <a:gd name="T25" fmla="*/ 0 h 865"/>
                <a:gd name="T26" fmla="*/ 67 w 67"/>
                <a:gd name="T27" fmla="*/ 865 h 865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67" h="865">
                  <a:moveTo>
                    <a:pt x="33" y="865"/>
                  </a:moveTo>
                  <a:lnTo>
                    <a:pt x="33" y="865"/>
                  </a:lnTo>
                  <a:cubicBezTo>
                    <a:pt x="15" y="865"/>
                    <a:pt x="0" y="850"/>
                    <a:pt x="0" y="831"/>
                  </a:cubicBezTo>
                  <a:lnTo>
                    <a:pt x="0" y="33"/>
                  </a:ln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lnTo>
                    <a:pt x="67" y="831"/>
                  </a:lnTo>
                  <a:cubicBezTo>
                    <a:pt x="67" y="850"/>
                    <a:pt x="52" y="865"/>
                    <a:pt x="33" y="865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609559" fontAlgn="auto">
                <a:spcBef>
                  <a:spcPts val="0"/>
                </a:spcBef>
                <a:spcAft>
                  <a:spcPts val="0"/>
                </a:spcAft>
                <a:buClrTx/>
                <a:buNone/>
                <a:defRPr/>
              </a:pPr>
              <a:endParaRPr lang="zh-CN" altLang="en-US" sz="1050" b="0" kern="0">
                <a:latin typeface="Arial"/>
                <a:ea typeface="微软雅黑"/>
              </a:endParaRPr>
            </a:p>
          </p:txBody>
        </p:sp>
      </p:grpSp>
      <p:pic>
        <p:nvPicPr>
          <p:cNvPr id="171" name="图片 170">
            <a:extLst>
              <a:ext uri="{FF2B5EF4-FFF2-40B4-BE49-F238E27FC236}">
                <a16:creationId xmlns:a16="http://schemas.microsoft.com/office/drawing/2014/main" id="{7947C317-3A1B-461A-B5B9-0BF97B93D057}"/>
              </a:ext>
            </a:extLst>
          </p:cNvPr>
          <p:cNvPicPr>
            <a:picLocks/>
          </p:cNvPicPr>
          <p:nvPr/>
        </p:nvPicPr>
        <p:blipFill>
          <a:blip r:embed="rId15" cstate="print">
            <a:biLevel thresh="7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7318" y="4749330"/>
            <a:ext cx="216000" cy="2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Freeform 8">
            <a:extLst>
              <a:ext uri="{FF2B5EF4-FFF2-40B4-BE49-F238E27FC236}">
                <a16:creationId xmlns:a16="http://schemas.microsoft.com/office/drawing/2014/main" id="{16D2DC23-82C6-44E1-B57F-FE3DB7B5C054}"/>
              </a:ext>
            </a:extLst>
          </p:cNvPr>
          <p:cNvSpPr>
            <a:spLocks/>
          </p:cNvSpPr>
          <p:nvPr/>
        </p:nvSpPr>
        <p:spPr bwMode="auto">
          <a:xfrm>
            <a:off x="2384330" y="4749330"/>
            <a:ext cx="216000" cy="216000"/>
          </a:xfrm>
          <a:custGeom>
            <a:avLst/>
            <a:gdLst/>
            <a:ahLst/>
            <a:cxnLst>
              <a:cxn ang="0">
                <a:pos x="5492" y="1876"/>
              </a:cxn>
              <a:cxn ang="0">
                <a:pos x="5426" y="1682"/>
              </a:cxn>
              <a:cxn ang="0">
                <a:pos x="5326" y="1506"/>
              </a:cxn>
              <a:cxn ang="0">
                <a:pos x="5198" y="1350"/>
              </a:cxn>
              <a:cxn ang="0">
                <a:pos x="5046" y="1220"/>
              </a:cxn>
              <a:cxn ang="0">
                <a:pos x="4874" y="1116"/>
              </a:cxn>
              <a:cxn ang="0">
                <a:pos x="4682" y="1042"/>
              </a:cxn>
              <a:cxn ang="0">
                <a:pos x="4476" y="1004"/>
              </a:cxn>
              <a:cxn ang="0">
                <a:pos x="4302" y="1002"/>
              </a:cxn>
              <a:cxn ang="0">
                <a:pos x="4184" y="898"/>
              </a:cxn>
              <a:cxn ang="0">
                <a:pos x="4060" y="694"/>
              </a:cxn>
              <a:cxn ang="0">
                <a:pos x="3908" y="512"/>
              </a:cxn>
              <a:cxn ang="0">
                <a:pos x="3732" y="352"/>
              </a:cxn>
              <a:cxn ang="0">
                <a:pos x="3534" y="218"/>
              </a:cxn>
              <a:cxn ang="0">
                <a:pos x="3316" y="114"/>
              </a:cxn>
              <a:cxn ang="0">
                <a:pos x="3084" y="42"/>
              </a:cxn>
              <a:cxn ang="0">
                <a:pos x="2838" y="4"/>
              </a:cxn>
              <a:cxn ang="0">
                <a:pos x="2630" y="2"/>
              </a:cxn>
              <a:cxn ang="0">
                <a:pos x="2318" y="46"/>
              </a:cxn>
              <a:cxn ang="0">
                <a:pos x="2026" y="146"/>
              </a:cxn>
              <a:cxn ang="0">
                <a:pos x="1764" y="296"/>
              </a:cxn>
              <a:cxn ang="0">
                <a:pos x="1532" y="490"/>
              </a:cxn>
              <a:cxn ang="0">
                <a:pos x="1340" y="724"/>
              </a:cxn>
              <a:cxn ang="0">
                <a:pos x="1194" y="988"/>
              </a:cxn>
              <a:cxn ang="0">
                <a:pos x="1096" y="1280"/>
              </a:cxn>
              <a:cxn ang="0">
                <a:pos x="1058" y="1514"/>
              </a:cxn>
              <a:cxn ang="0">
                <a:pos x="908" y="1500"/>
              </a:cxn>
              <a:cxn ang="0">
                <a:pos x="770" y="1510"/>
              </a:cxn>
              <a:cxn ang="0">
                <a:pos x="596" y="1556"/>
              </a:cxn>
              <a:cxn ang="0">
                <a:pos x="436" y="1632"/>
              </a:cxn>
              <a:cxn ang="0">
                <a:pos x="296" y="1736"/>
              </a:cxn>
              <a:cxn ang="0">
                <a:pos x="180" y="1864"/>
              </a:cxn>
              <a:cxn ang="0">
                <a:pos x="90" y="2014"/>
              </a:cxn>
              <a:cxn ang="0">
                <a:pos x="28" y="2182"/>
              </a:cxn>
              <a:cxn ang="0">
                <a:pos x="0" y="2362"/>
              </a:cxn>
              <a:cxn ang="0">
                <a:pos x="4" y="2500"/>
              </a:cxn>
              <a:cxn ang="0">
                <a:pos x="40" y="2678"/>
              </a:cxn>
              <a:cxn ang="0">
                <a:pos x="110" y="2840"/>
              </a:cxn>
              <a:cxn ang="0">
                <a:pos x="206" y="2986"/>
              </a:cxn>
              <a:cxn ang="0">
                <a:pos x="330" y="3108"/>
              </a:cxn>
              <a:cxn ang="0">
                <a:pos x="474" y="3206"/>
              </a:cxn>
              <a:cxn ang="0">
                <a:pos x="638" y="3276"/>
              </a:cxn>
              <a:cxn ang="0">
                <a:pos x="814" y="3312"/>
              </a:cxn>
              <a:cxn ang="0">
                <a:pos x="5486" y="3316"/>
              </a:cxn>
              <a:cxn ang="0">
                <a:pos x="5620" y="3302"/>
              </a:cxn>
              <a:cxn ang="0">
                <a:pos x="5746" y="3264"/>
              </a:cxn>
              <a:cxn ang="0">
                <a:pos x="5860" y="3202"/>
              </a:cxn>
              <a:cxn ang="0">
                <a:pos x="5958" y="3120"/>
              </a:cxn>
              <a:cxn ang="0">
                <a:pos x="6040" y="3022"/>
              </a:cxn>
              <a:cxn ang="0">
                <a:pos x="6102" y="2908"/>
              </a:cxn>
              <a:cxn ang="0">
                <a:pos x="6140" y="2782"/>
              </a:cxn>
              <a:cxn ang="0">
                <a:pos x="6154" y="2646"/>
              </a:cxn>
              <a:cxn ang="0">
                <a:pos x="6146" y="2548"/>
              </a:cxn>
              <a:cxn ang="0">
                <a:pos x="6116" y="2422"/>
              </a:cxn>
              <a:cxn ang="0">
                <a:pos x="6062" y="2308"/>
              </a:cxn>
              <a:cxn ang="0">
                <a:pos x="5988" y="2206"/>
              </a:cxn>
              <a:cxn ang="0">
                <a:pos x="5898" y="2120"/>
              </a:cxn>
              <a:cxn ang="0">
                <a:pos x="5792" y="2054"/>
              </a:cxn>
              <a:cxn ang="0">
                <a:pos x="5674" y="2006"/>
              </a:cxn>
              <a:cxn ang="0">
                <a:pos x="5546" y="1982"/>
              </a:cxn>
            </a:cxnLst>
            <a:rect l="0" t="0" r="r" b="b"/>
            <a:pathLst>
              <a:path w="6154" h="3316">
                <a:moveTo>
                  <a:pt x="5512" y="1980"/>
                </a:moveTo>
                <a:lnTo>
                  <a:pt x="5512" y="1980"/>
                </a:lnTo>
                <a:lnTo>
                  <a:pt x="5504" y="1928"/>
                </a:lnTo>
                <a:lnTo>
                  <a:pt x="5492" y="1876"/>
                </a:lnTo>
                <a:lnTo>
                  <a:pt x="5478" y="1826"/>
                </a:lnTo>
                <a:lnTo>
                  <a:pt x="5462" y="1778"/>
                </a:lnTo>
                <a:lnTo>
                  <a:pt x="5446" y="1730"/>
                </a:lnTo>
                <a:lnTo>
                  <a:pt x="5426" y="1682"/>
                </a:lnTo>
                <a:lnTo>
                  <a:pt x="5404" y="1636"/>
                </a:lnTo>
                <a:lnTo>
                  <a:pt x="5380" y="1592"/>
                </a:lnTo>
                <a:lnTo>
                  <a:pt x="5354" y="1548"/>
                </a:lnTo>
                <a:lnTo>
                  <a:pt x="5326" y="1506"/>
                </a:lnTo>
                <a:lnTo>
                  <a:pt x="5296" y="1466"/>
                </a:lnTo>
                <a:lnTo>
                  <a:pt x="5266" y="1426"/>
                </a:lnTo>
                <a:lnTo>
                  <a:pt x="5234" y="1388"/>
                </a:lnTo>
                <a:lnTo>
                  <a:pt x="5198" y="1350"/>
                </a:lnTo>
                <a:lnTo>
                  <a:pt x="5162" y="1316"/>
                </a:lnTo>
                <a:lnTo>
                  <a:pt x="5126" y="1282"/>
                </a:lnTo>
                <a:lnTo>
                  <a:pt x="5086" y="1250"/>
                </a:lnTo>
                <a:lnTo>
                  <a:pt x="5046" y="1220"/>
                </a:lnTo>
                <a:lnTo>
                  <a:pt x="5006" y="1190"/>
                </a:lnTo>
                <a:lnTo>
                  <a:pt x="4962" y="1164"/>
                </a:lnTo>
                <a:lnTo>
                  <a:pt x="4918" y="1138"/>
                </a:lnTo>
                <a:lnTo>
                  <a:pt x="4874" y="1116"/>
                </a:lnTo>
                <a:lnTo>
                  <a:pt x="4826" y="1094"/>
                </a:lnTo>
                <a:lnTo>
                  <a:pt x="4780" y="1074"/>
                </a:lnTo>
                <a:lnTo>
                  <a:pt x="4732" y="1058"/>
                </a:lnTo>
                <a:lnTo>
                  <a:pt x="4682" y="1042"/>
                </a:lnTo>
                <a:lnTo>
                  <a:pt x="4632" y="1030"/>
                </a:lnTo>
                <a:lnTo>
                  <a:pt x="4580" y="1020"/>
                </a:lnTo>
                <a:lnTo>
                  <a:pt x="4528" y="1010"/>
                </a:lnTo>
                <a:lnTo>
                  <a:pt x="4476" y="1004"/>
                </a:lnTo>
                <a:lnTo>
                  <a:pt x="4422" y="1002"/>
                </a:lnTo>
                <a:lnTo>
                  <a:pt x="4368" y="1000"/>
                </a:lnTo>
                <a:lnTo>
                  <a:pt x="4368" y="1000"/>
                </a:lnTo>
                <a:lnTo>
                  <a:pt x="4302" y="1002"/>
                </a:lnTo>
                <a:lnTo>
                  <a:pt x="4236" y="1008"/>
                </a:lnTo>
                <a:lnTo>
                  <a:pt x="4236" y="1008"/>
                </a:lnTo>
                <a:lnTo>
                  <a:pt x="4212" y="952"/>
                </a:lnTo>
                <a:lnTo>
                  <a:pt x="4184" y="898"/>
                </a:lnTo>
                <a:lnTo>
                  <a:pt x="4156" y="846"/>
                </a:lnTo>
                <a:lnTo>
                  <a:pt x="4126" y="794"/>
                </a:lnTo>
                <a:lnTo>
                  <a:pt x="4094" y="744"/>
                </a:lnTo>
                <a:lnTo>
                  <a:pt x="4060" y="694"/>
                </a:lnTo>
                <a:lnTo>
                  <a:pt x="4024" y="646"/>
                </a:lnTo>
                <a:lnTo>
                  <a:pt x="3988" y="600"/>
                </a:lnTo>
                <a:lnTo>
                  <a:pt x="3948" y="554"/>
                </a:lnTo>
                <a:lnTo>
                  <a:pt x="3908" y="512"/>
                </a:lnTo>
                <a:lnTo>
                  <a:pt x="3866" y="470"/>
                </a:lnTo>
                <a:lnTo>
                  <a:pt x="3822" y="428"/>
                </a:lnTo>
                <a:lnTo>
                  <a:pt x="3778" y="390"/>
                </a:lnTo>
                <a:lnTo>
                  <a:pt x="3732" y="352"/>
                </a:lnTo>
                <a:lnTo>
                  <a:pt x="3684" y="316"/>
                </a:lnTo>
                <a:lnTo>
                  <a:pt x="3636" y="282"/>
                </a:lnTo>
                <a:lnTo>
                  <a:pt x="3586" y="248"/>
                </a:lnTo>
                <a:lnTo>
                  <a:pt x="3534" y="218"/>
                </a:lnTo>
                <a:lnTo>
                  <a:pt x="3482" y="190"/>
                </a:lnTo>
                <a:lnTo>
                  <a:pt x="3428" y="162"/>
                </a:lnTo>
                <a:lnTo>
                  <a:pt x="3372" y="138"/>
                </a:lnTo>
                <a:lnTo>
                  <a:pt x="3316" y="114"/>
                </a:lnTo>
                <a:lnTo>
                  <a:pt x="3260" y="92"/>
                </a:lnTo>
                <a:lnTo>
                  <a:pt x="3202" y="74"/>
                </a:lnTo>
                <a:lnTo>
                  <a:pt x="3144" y="56"/>
                </a:lnTo>
                <a:lnTo>
                  <a:pt x="3084" y="42"/>
                </a:lnTo>
                <a:lnTo>
                  <a:pt x="3024" y="30"/>
                </a:lnTo>
                <a:lnTo>
                  <a:pt x="2962" y="18"/>
                </a:lnTo>
                <a:lnTo>
                  <a:pt x="2900" y="10"/>
                </a:lnTo>
                <a:lnTo>
                  <a:pt x="2838" y="4"/>
                </a:lnTo>
                <a:lnTo>
                  <a:pt x="2774" y="0"/>
                </a:lnTo>
                <a:lnTo>
                  <a:pt x="2710" y="0"/>
                </a:lnTo>
                <a:lnTo>
                  <a:pt x="2710" y="0"/>
                </a:lnTo>
                <a:lnTo>
                  <a:pt x="2630" y="2"/>
                </a:lnTo>
                <a:lnTo>
                  <a:pt x="2550" y="8"/>
                </a:lnTo>
                <a:lnTo>
                  <a:pt x="2472" y="16"/>
                </a:lnTo>
                <a:lnTo>
                  <a:pt x="2394" y="30"/>
                </a:lnTo>
                <a:lnTo>
                  <a:pt x="2318" y="46"/>
                </a:lnTo>
                <a:lnTo>
                  <a:pt x="2242" y="66"/>
                </a:lnTo>
                <a:lnTo>
                  <a:pt x="2168" y="90"/>
                </a:lnTo>
                <a:lnTo>
                  <a:pt x="2096" y="116"/>
                </a:lnTo>
                <a:lnTo>
                  <a:pt x="2026" y="146"/>
                </a:lnTo>
                <a:lnTo>
                  <a:pt x="1958" y="180"/>
                </a:lnTo>
                <a:lnTo>
                  <a:pt x="1892" y="216"/>
                </a:lnTo>
                <a:lnTo>
                  <a:pt x="1826" y="256"/>
                </a:lnTo>
                <a:lnTo>
                  <a:pt x="1764" y="296"/>
                </a:lnTo>
                <a:lnTo>
                  <a:pt x="1702" y="342"/>
                </a:lnTo>
                <a:lnTo>
                  <a:pt x="1644" y="388"/>
                </a:lnTo>
                <a:lnTo>
                  <a:pt x="1586" y="438"/>
                </a:lnTo>
                <a:lnTo>
                  <a:pt x="1532" y="490"/>
                </a:lnTo>
                <a:lnTo>
                  <a:pt x="1480" y="546"/>
                </a:lnTo>
                <a:lnTo>
                  <a:pt x="1432" y="602"/>
                </a:lnTo>
                <a:lnTo>
                  <a:pt x="1386" y="662"/>
                </a:lnTo>
                <a:lnTo>
                  <a:pt x="1340" y="724"/>
                </a:lnTo>
                <a:lnTo>
                  <a:pt x="1300" y="786"/>
                </a:lnTo>
                <a:lnTo>
                  <a:pt x="1262" y="852"/>
                </a:lnTo>
                <a:lnTo>
                  <a:pt x="1226" y="920"/>
                </a:lnTo>
                <a:lnTo>
                  <a:pt x="1194" y="988"/>
                </a:lnTo>
                <a:lnTo>
                  <a:pt x="1164" y="1058"/>
                </a:lnTo>
                <a:lnTo>
                  <a:pt x="1138" y="1132"/>
                </a:lnTo>
                <a:lnTo>
                  <a:pt x="1116" y="1204"/>
                </a:lnTo>
                <a:lnTo>
                  <a:pt x="1096" y="1280"/>
                </a:lnTo>
                <a:lnTo>
                  <a:pt x="1080" y="1356"/>
                </a:lnTo>
                <a:lnTo>
                  <a:pt x="1068" y="1434"/>
                </a:lnTo>
                <a:lnTo>
                  <a:pt x="1058" y="1514"/>
                </a:lnTo>
                <a:lnTo>
                  <a:pt x="1058" y="1514"/>
                </a:lnTo>
                <a:lnTo>
                  <a:pt x="1022" y="1508"/>
                </a:lnTo>
                <a:lnTo>
                  <a:pt x="984" y="1504"/>
                </a:lnTo>
                <a:lnTo>
                  <a:pt x="946" y="1500"/>
                </a:lnTo>
                <a:lnTo>
                  <a:pt x="908" y="1500"/>
                </a:lnTo>
                <a:lnTo>
                  <a:pt x="908" y="1500"/>
                </a:lnTo>
                <a:lnTo>
                  <a:pt x="860" y="1502"/>
                </a:lnTo>
                <a:lnTo>
                  <a:pt x="814" y="1504"/>
                </a:lnTo>
                <a:lnTo>
                  <a:pt x="770" y="1510"/>
                </a:lnTo>
                <a:lnTo>
                  <a:pt x="724" y="1518"/>
                </a:lnTo>
                <a:lnTo>
                  <a:pt x="680" y="1528"/>
                </a:lnTo>
                <a:lnTo>
                  <a:pt x="638" y="1540"/>
                </a:lnTo>
                <a:lnTo>
                  <a:pt x="596" y="1556"/>
                </a:lnTo>
                <a:lnTo>
                  <a:pt x="554" y="1572"/>
                </a:lnTo>
                <a:lnTo>
                  <a:pt x="514" y="1590"/>
                </a:lnTo>
                <a:lnTo>
                  <a:pt x="474" y="1610"/>
                </a:lnTo>
                <a:lnTo>
                  <a:pt x="436" y="1632"/>
                </a:lnTo>
                <a:lnTo>
                  <a:pt x="400" y="1656"/>
                </a:lnTo>
                <a:lnTo>
                  <a:pt x="364" y="1680"/>
                </a:lnTo>
                <a:lnTo>
                  <a:pt x="330" y="1708"/>
                </a:lnTo>
                <a:lnTo>
                  <a:pt x="296" y="1736"/>
                </a:lnTo>
                <a:lnTo>
                  <a:pt x="266" y="1766"/>
                </a:lnTo>
                <a:lnTo>
                  <a:pt x="236" y="1798"/>
                </a:lnTo>
                <a:lnTo>
                  <a:pt x="206" y="1830"/>
                </a:lnTo>
                <a:lnTo>
                  <a:pt x="180" y="1864"/>
                </a:lnTo>
                <a:lnTo>
                  <a:pt x="154" y="1900"/>
                </a:lnTo>
                <a:lnTo>
                  <a:pt x="130" y="1938"/>
                </a:lnTo>
                <a:lnTo>
                  <a:pt x="110" y="1976"/>
                </a:lnTo>
                <a:lnTo>
                  <a:pt x="90" y="2014"/>
                </a:lnTo>
                <a:lnTo>
                  <a:pt x="70" y="2054"/>
                </a:lnTo>
                <a:lnTo>
                  <a:pt x="54" y="2096"/>
                </a:lnTo>
                <a:lnTo>
                  <a:pt x="40" y="2138"/>
                </a:lnTo>
                <a:lnTo>
                  <a:pt x="28" y="2182"/>
                </a:lnTo>
                <a:lnTo>
                  <a:pt x="18" y="2224"/>
                </a:lnTo>
                <a:lnTo>
                  <a:pt x="10" y="2270"/>
                </a:lnTo>
                <a:lnTo>
                  <a:pt x="4" y="2316"/>
                </a:lnTo>
                <a:lnTo>
                  <a:pt x="0" y="2362"/>
                </a:lnTo>
                <a:lnTo>
                  <a:pt x="0" y="2408"/>
                </a:lnTo>
                <a:lnTo>
                  <a:pt x="0" y="2408"/>
                </a:lnTo>
                <a:lnTo>
                  <a:pt x="0" y="2454"/>
                </a:lnTo>
                <a:lnTo>
                  <a:pt x="4" y="2500"/>
                </a:lnTo>
                <a:lnTo>
                  <a:pt x="10" y="2546"/>
                </a:lnTo>
                <a:lnTo>
                  <a:pt x="18" y="2590"/>
                </a:lnTo>
                <a:lnTo>
                  <a:pt x="28" y="2634"/>
                </a:lnTo>
                <a:lnTo>
                  <a:pt x="40" y="2678"/>
                </a:lnTo>
                <a:lnTo>
                  <a:pt x="54" y="2720"/>
                </a:lnTo>
                <a:lnTo>
                  <a:pt x="70" y="2762"/>
                </a:lnTo>
                <a:lnTo>
                  <a:pt x="90" y="2802"/>
                </a:lnTo>
                <a:lnTo>
                  <a:pt x="110" y="2840"/>
                </a:lnTo>
                <a:lnTo>
                  <a:pt x="130" y="2878"/>
                </a:lnTo>
                <a:lnTo>
                  <a:pt x="154" y="2916"/>
                </a:lnTo>
                <a:lnTo>
                  <a:pt x="180" y="2952"/>
                </a:lnTo>
                <a:lnTo>
                  <a:pt x="206" y="2986"/>
                </a:lnTo>
                <a:lnTo>
                  <a:pt x="236" y="3018"/>
                </a:lnTo>
                <a:lnTo>
                  <a:pt x="266" y="3050"/>
                </a:lnTo>
                <a:lnTo>
                  <a:pt x="296" y="3080"/>
                </a:lnTo>
                <a:lnTo>
                  <a:pt x="330" y="3108"/>
                </a:lnTo>
                <a:lnTo>
                  <a:pt x="364" y="3136"/>
                </a:lnTo>
                <a:lnTo>
                  <a:pt x="400" y="3160"/>
                </a:lnTo>
                <a:lnTo>
                  <a:pt x="436" y="3184"/>
                </a:lnTo>
                <a:lnTo>
                  <a:pt x="474" y="3206"/>
                </a:lnTo>
                <a:lnTo>
                  <a:pt x="514" y="3226"/>
                </a:lnTo>
                <a:lnTo>
                  <a:pt x="554" y="3244"/>
                </a:lnTo>
                <a:lnTo>
                  <a:pt x="596" y="3260"/>
                </a:lnTo>
                <a:lnTo>
                  <a:pt x="638" y="3276"/>
                </a:lnTo>
                <a:lnTo>
                  <a:pt x="680" y="3288"/>
                </a:lnTo>
                <a:lnTo>
                  <a:pt x="724" y="3298"/>
                </a:lnTo>
                <a:lnTo>
                  <a:pt x="770" y="3306"/>
                </a:lnTo>
                <a:lnTo>
                  <a:pt x="814" y="3312"/>
                </a:lnTo>
                <a:lnTo>
                  <a:pt x="860" y="3314"/>
                </a:lnTo>
                <a:lnTo>
                  <a:pt x="908" y="3316"/>
                </a:lnTo>
                <a:lnTo>
                  <a:pt x="5486" y="3316"/>
                </a:lnTo>
                <a:lnTo>
                  <a:pt x="5486" y="3316"/>
                </a:lnTo>
                <a:lnTo>
                  <a:pt x="5520" y="3316"/>
                </a:lnTo>
                <a:lnTo>
                  <a:pt x="5554" y="3312"/>
                </a:lnTo>
                <a:lnTo>
                  <a:pt x="5588" y="3308"/>
                </a:lnTo>
                <a:lnTo>
                  <a:pt x="5620" y="3302"/>
                </a:lnTo>
                <a:lnTo>
                  <a:pt x="5652" y="3294"/>
                </a:lnTo>
                <a:lnTo>
                  <a:pt x="5684" y="3286"/>
                </a:lnTo>
                <a:lnTo>
                  <a:pt x="5716" y="3276"/>
                </a:lnTo>
                <a:lnTo>
                  <a:pt x="5746" y="3264"/>
                </a:lnTo>
                <a:lnTo>
                  <a:pt x="5776" y="3250"/>
                </a:lnTo>
                <a:lnTo>
                  <a:pt x="5804" y="3236"/>
                </a:lnTo>
                <a:lnTo>
                  <a:pt x="5832" y="3220"/>
                </a:lnTo>
                <a:lnTo>
                  <a:pt x="5860" y="3202"/>
                </a:lnTo>
                <a:lnTo>
                  <a:pt x="5886" y="3184"/>
                </a:lnTo>
                <a:lnTo>
                  <a:pt x="5910" y="3164"/>
                </a:lnTo>
                <a:lnTo>
                  <a:pt x="5934" y="3142"/>
                </a:lnTo>
                <a:lnTo>
                  <a:pt x="5958" y="3120"/>
                </a:lnTo>
                <a:lnTo>
                  <a:pt x="5980" y="3096"/>
                </a:lnTo>
                <a:lnTo>
                  <a:pt x="6002" y="3072"/>
                </a:lnTo>
                <a:lnTo>
                  <a:pt x="6022" y="3048"/>
                </a:lnTo>
                <a:lnTo>
                  <a:pt x="6040" y="3022"/>
                </a:lnTo>
                <a:lnTo>
                  <a:pt x="6058" y="2994"/>
                </a:lnTo>
                <a:lnTo>
                  <a:pt x="6074" y="2966"/>
                </a:lnTo>
                <a:lnTo>
                  <a:pt x="6088" y="2938"/>
                </a:lnTo>
                <a:lnTo>
                  <a:pt x="6102" y="2908"/>
                </a:lnTo>
                <a:lnTo>
                  <a:pt x="6114" y="2878"/>
                </a:lnTo>
                <a:lnTo>
                  <a:pt x="6124" y="2846"/>
                </a:lnTo>
                <a:lnTo>
                  <a:pt x="6134" y="2814"/>
                </a:lnTo>
                <a:lnTo>
                  <a:pt x="6140" y="2782"/>
                </a:lnTo>
                <a:lnTo>
                  <a:pt x="6146" y="2748"/>
                </a:lnTo>
                <a:lnTo>
                  <a:pt x="6150" y="2716"/>
                </a:lnTo>
                <a:lnTo>
                  <a:pt x="6154" y="2682"/>
                </a:lnTo>
                <a:lnTo>
                  <a:pt x="6154" y="2646"/>
                </a:lnTo>
                <a:lnTo>
                  <a:pt x="6154" y="2646"/>
                </a:lnTo>
                <a:lnTo>
                  <a:pt x="6154" y="2614"/>
                </a:lnTo>
                <a:lnTo>
                  <a:pt x="6150" y="2580"/>
                </a:lnTo>
                <a:lnTo>
                  <a:pt x="6146" y="2548"/>
                </a:lnTo>
                <a:lnTo>
                  <a:pt x="6142" y="2516"/>
                </a:lnTo>
                <a:lnTo>
                  <a:pt x="6134" y="2484"/>
                </a:lnTo>
                <a:lnTo>
                  <a:pt x="6126" y="2452"/>
                </a:lnTo>
                <a:lnTo>
                  <a:pt x="6116" y="2422"/>
                </a:lnTo>
                <a:lnTo>
                  <a:pt x="6104" y="2392"/>
                </a:lnTo>
                <a:lnTo>
                  <a:pt x="6092" y="2364"/>
                </a:lnTo>
                <a:lnTo>
                  <a:pt x="6078" y="2336"/>
                </a:lnTo>
                <a:lnTo>
                  <a:pt x="6062" y="2308"/>
                </a:lnTo>
                <a:lnTo>
                  <a:pt x="6046" y="2282"/>
                </a:lnTo>
                <a:lnTo>
                  <a:pt x="6028" y="2256"/>
                </a:lnTo>
                <a:lnTo>
                  <a:pt x="6008" y="2230"/>
                </a:lnTo>
                <a:lnTo>
                  <a:pt x="5988" y="2206"/>
                </a:lnTo>
                <a:lnTo>
                  <a:pt x="5968" y="2184"/>
                </a:lnTo>
                <a:lnTo>
                  <a:pt x="5946" y="2162"/>
                </a:lnTo>
                <a:lnTo>
                  <a:pt x="5922" y="2140"/>
                </a:lnTo>
                <a:lnTo>
                  <a:pt x="5898" y="2120"/>
                </a:lnTo>
                <a:lnTo>
                  <a:pt x="5872" y="2102"/>
                </a:lnTo>
                <a:lnTo>
                  <a:pt x="5846" y="2084"/>
                </a:lnTo>
                <a:lnTo>
                  <a:pt x="5820" y="2068"/>
                </a:lnTo>
                <a:lnTo>
                  <a:pt x="5792" y="2054"/>
                </a:lnTo>
                <a:lnTo>
                  <a:pt x="5764" y="2040"/>
                </a:lnTo>
                <a:lnTo>
                  <a:pt x="5734" y="2026"/>
                </a:lnTo>
                <a:lnTo>
                  <a:pt x="5704" y="2016"/>
                </a:lnTo>
                <a:lnTo>
                  <a:pt x="5674" y="2006"/>
                </a:lnTo>
                <a:lnTo>
                  <a:pt x="5642" y="1998"/>
                </a:lnTo>
                <a:lnTo>
                  <a:pt x="5612" y="1990"/>
                </a:lnTo>
                <a:lnTo>
                  <a:pt x="5578" y="1986"/>
                </a:lnTo>
                <a:lnTo>
                  <a:pt x="5546" y="1982"/>
                </a:lnTo>
                <a:lnTo>
                  <a:pt x="5512" y="1980"/>
                </a:lnTo>
                <a:lnTo>
                  <a:pt x="5512" y="1980"/>
                </a:lnTo>
                <a:close/>
              </a:path>
            </a:pathLst>
          </a:custGeom>
          <a:noFill/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914126" hangingPunct="1">
              <a:lnSpc>
                <a:spcPct val="100000"/>
              </a:lnSpc>
              <a:defRPr/>
            </a:pPr>
            <a:endPara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9" name="组合 218">
            <a:extLst>
              <a:ext uri="{FF2B5EF4-FFF2-40B4-BE49-F238E27FC236}">
                <a16:creationId xmlns:a16="http://schemas.microsoft.com/office/drawing/2014/main" id="{89963915-3275-4F3A-8C62-3E21679FB35A}"/>
              </a:ext>
            </a:extLst>
          </p:cNvPr>
          <p:cNvGrpSpPr>
            <a:grpSpLocks/>
          </p:cNvGrpSpPr>
          <p:nvPr/>
        </p:nvGrpSpPr>
        <p:grpSpPr bwMode="auto">
          <a:xfrm>
            <a:off x="3787318" y="3633272"/>
            <a:ext cx="216000" cy="216000"/>
            <a:chOff x="1073150" y="3756026"/>
            <a:chExt cx="735013" cy="517525"/>
          </a:xfrm>
          <a:noFill/>
        </p:grpSpPr>
        <p:sp>
          <p:nvSpPr>
            <p:cNvPr id="220" name="Freeform 226">
              <a:extLst>
                <a:ext uri="{FF2B5EF4-FFF2-40B4-BE49-F238E27FC236}">
                  <a16:creationId xmlns:a16="http://schemas.microsoft.com/office/drawing/2014/main" id="{B95D5A61-4525-430E-AFD5-2860DE495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8750" y="3856038"/>
              <a:ext cx="104775" cy="130175"/>
            </a:xfrm>
            <a:custGeom>
              <a:avLst/>
              <a:gdLst>
                <a:gd name="T0" fmla="*/ 2147483646 w 252"/>
                <a:gd name="T1" fmla="*/ 0 h 311"/>
                <a:gd name="T2" fmla="*/ 2147483646 w 252"/>
                <a:gd name="T3" fmla="*/ 0 h 311"/>
                <a:gd name="T4" fmla="*/ 0 w 252"/>
                <a:gd name="T5" fmla="*/ 2147483646 h 311"/>
                <a:gd name="T6" fmla="*/ 2147483646 w 252"/>
                <a:gd name="T7" fmla="*/ 2147483646 h 311"/>
                <a:gd name="T8" fmla="*/ 2147483646 w 252"/>
                <a:gd name="T9" fmla="*/ 2147483646 h 311"/>
                <a:gd name="T10" fmla="*/ 2147483646 w 252"/>
                <a:gd name="T11" fmla="*/ 0 h 31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2"/>
                <a:gd name="T19" fmla="*/ 0 h 311"/>
                <a:gd name="T20" fmla="*/ 252 w 252"/>
                <a:gd name="T21" fmla="*/ 311 h 31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2" h="311">
                  <a:moveTo>
                    <a:pt x="38" y="0"/>
                  </a:moveTo>
                  <a:lnTo>
                    <a:pt x="38" y="0"/>
                  </a:lnTo>
                  <a:lnTo>
                    <a:pt x="0" y="272"/>
                  </a:lnTo>
                  <a:cubicBezTo>
                    <a:pt x="34" y="281"/>
                    <a:pt x="67" y="294"/>
                    <a:pt x="97" y="311"/>
                  </a:cubicBezTo>
                  <a:lnTo>
                    <a:pt x="252" y="41"/>
                  </a:lnTo>
                  <a:cubicBezTo>
                    <a:pt x="185" y="15"/>
                    <a:pt x="113" y="1"/>
                    <a:pt x="38" y="0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zh-CN" altLang="en-US" b="1"/>
            </a:p>
          </p:txBody>
        </p:sp>
        <p:sp>
          <p:nvSpPr>
            <p:cNvPr id="221" name="Freeform 227">
              <a:extLst>
                <a:ext uri="{FF2B5EF4-FFF2-40B4-BE49-F238E27FC236}">
                  <a16:creationId xmlns:a16="http://schemas.microsoft.com/office/drawing/2014/main" id="{52E5A163-6F07-4E7D-AF0F-54C4B3570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338" y="4038601"/>
              <a:ext cx="53975" cy="57150"/>
            </a:xfrm>
            <a:custGeom>
              <a:avLst/>
              <a:gdLst>
                <a:gd name="T0" fmla="*/ 2147483646 w 131"/>
                <a:gd name="T1" fmla="*/ 2147483646 h 135"/>
                <a:gd name="T2" fmla="*/ 2147483646 w 131"/>
                <a:gd name="T3" fmla="*/ 2147483646 h 135"/>
                <a:gd name="T4" fmla="*/ 2147483646 w 131"/>
                <a:gd name="T5" fmla="*/ 0 h 135"/>
                <a:gd name="T6" fmla="*/ 0 w 131"/>
                <a:gd name="T7" fmla="*/ 2147483646 h 135"/>
                <a:gd name="T8" fmla="*/ 2147483646 w 131"/>
                <a:gd name="T9" fmla="*/ 2147483646 h 135"/>
                <a:gd name="T10" fmla="*/ 2147483646 w 131"/>
                <a:gd name="T11" fmla="*/ 2147483646 h 13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31"/>
                <a:gd name="T19" fmla="*/ 0 h 135"/>
                <a:gd name="T20" fmla="*/ 131 w 131"/>
                <a:gd name="T21" fmla="*/ 135 h 13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31" h="135">
                  <a:moveTo>
                    <a:pt x="131" y="67"/>
                  </a:moveTo>
                  <a:lnTo>
                    <a:pt x="131" y="67"/>
                  </a:lnTo>
                  <a:lnTo>
                    <a:pt x="29" y="0"/>
                  </a:lnTo>
                  <a:cubicBezTo>
                    <a:pt x="16" y="34"/>
                    <a:pt x="7" y="70"/>
                    <a:pt x="0" y="106"/>
                  </a:cubicBezTo>
                  <a:lnTo>
                    <a:pt x="106" y="135"/>
                  </a:lnTo>
                  <a:cubicBezTo>
                    <a:pt x="113" y="111"/>
                    <a:pt x="121" y="89"/>
                    <a:pt x="131" y="67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zh-CN" altLang="en-US" b="1"/>
            </a:p>
          </p:txBody>
        </p:sp>
        <p:sp>
          <p:nvSpPr>
            <p:cNvPr id="222" name="Freeform 228">
              <a:extLst>
                <a:ext uri="{FF2B5EF4-FFF2-40B4-BE49-F238E27FC236}">
                  <a16:creationId xmlns:a16="http://schemas.microsoft.com/office/drawing/2014/main" id="{456DB48E-A2B1-46D4-A461-542BDB897D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5388" y="3975101"/>
              <a:ext cx="63500" cy="71438"/>
            </a:xfrm>
            <a:custGeom>
              <a:avLst/>
              <a:gdLst>
                <a:gd name="T0" fmla="*/ 2147483646 w 151"/>
                <a:gd name="T1" fmla="*/ 2147483646 h 169"/>
                <a:gd name="T2" fmla="*/ 2147483646 w 151"/>
                <a:gd name="T3" fmla="*/ 2147483646 h 169"/>
                <a:gd name="T4" fmla="*/ 2147483646 w 151"/>
                <a:gd name="T5" fmla="*/ 0 h 169"/>
                <a:gd name="T6" fmla="*/ 0 w 151"/>
                <a:gd name="T7" fmla="*/ 2147483646 h 169"/>
                <a:gd name="T8" fmla="*/ 2147483646 w 151"/>
                <a:gd name="T9" fmla="*/ 2147483646 h 169"/>
                <a:gd name="T10" fmla="*/ 2147483646 w 151"/>
                <a:gd name="T11" fmla="*/ 2147483646 h 16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1"/>
                <a:gd name="T19" fmla="*/ 0 h 169"/>
                <a:gd name="T20" fmla="*/ 151 w 151"/>
                <a:gd name="T21" fmla="*/ 169 h 16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1" h="169">
                  <a:moveTo>
                    <a:pt x="151" y="112"/>
                  </a:moveTo>
                  <a:lnTo>
                    <a:pt x="151" y="112"/>
                  </a:lnTo>
                  <a:lnTo>
                    <a:pt x="55" y="0"/>
                  </a:lnTo>
                  <a:cubicBezTo>
                    <a:pt x="34" y="31"/>
                    <a:pt x="16" y="64"/>
                    <a:pt x="0" y="99"/>
                  </a:cubicBezTo>
                  <a:lnTo>
                    <a:pt x="109" y="169"/>
                  </a:lnTo>
                  <a:cubicBezTo>
                    <a:pt x="121" y="149"/>
                    <a:pt x="135" y="130"/>
                    <a:pt x="151" y="112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zh-CN" altLang="en-US" b="1"/>
            </a:p>
          </p:txBody>
        </p:sp>
        <p:sp>
          <p:nvSpPr>
            <p:cNvPr id="223" name="Freeform 229">
              <a:extLst>
                <a:ext uri="{FF2B5EF4-FFF2-40B4-BE49-F238E27FC236}">
                  <a16:creationId xmlns:a16="http://schemas.microsoft.com/office/drawing/2014/main" id="{B4D0016E-A48F-4B70-9679-1B66F1A016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4638" y="3987801"/>
              <a:ext cx="165100" cy="160338"/>
            </a:xfrm>
            <a:custGeom>
              <a:avLst/>
              <a:gdLst>
                <a:gd name="T0" fmla="*/ 2147483646 w 395"/>
                <a:gd name="T1" fmla="*/ 2147483646 h 381"/>
                <a:gd name="T2" fmla="*/ 2147483646 w 395"/>
                <a:gd name="T3" fmla="*/ 2147483646 h 381"/>
                <a:gd name="T4" fmla="*/ 2147483646 w 395"/>
                <a:gd name="T5" fmla="*/ 2147483646 h 381"/>
                <a:gd name="T6" fmla="*/ 2147483646 w 395"/>
                <a:gd name="T7" fmla="*/ 2147483646 h 381"/>
                <a:gd name="T8" fmla="*/ 2147483646 w 395"/>
                <a:gd name="T9" fmla="*/ 0 h 381"/>
                <a:gd name="T10" fmla="*/ 0 w 395"/>
                <a:gd name="T11" fmla="*/ 2147483646 h 381"/>
                <a:gd name="T12" fmla="*/ 2147483646 w 395"/>
                <a:gd name="T13" fmla="*/ 2147483646 h 381"/>
                <a:gd name="T14" fmla="*/ 2147483646 w 395"/>
                <a:gd name="T15" fmla="*/ 2147483646 h 38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95"/>
                <a:gd name="T25" fmla="*/ 0 h 381"/>
                <a:gd name="T26" fmla="*/ 395 w 395"/>
                <a:gd name="T27" fmla="*/ 381 h 38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95" h="381">
                  <a:moveTo>
                    <a:pt x="39" y="381"/>
                  </a:moveTo>
                  <a:lnTo>
                    <a:pt x="39" y="381"/>
                  </a:lnTo>
                  <a:lnTo>
                    <a:pt x="394" y="381"/>
                  </a:lnTo>
                  <a:cubicBezTo>
                    <a:pt x="395" y="371"/>
                    <a:pt x="395" y="360"/>
                    <a:pt x="395" y="350"/>
                  </a:cubicBezTo>
                  <a:cubicBezTo>
                    <a:pt x="395" y="221"/>
                    <a:pt x="360" y="101"/>
                    <a:pt x="299" y="0"/>
                  </a:cubicBezTo>
                  <a:lnTo>
                    <a:pt x="0" y="191"/>
                  </a:lnTo>
                  <a:cubicBezTo>
                    <a:pt x="25" y="246"/>
                    <a:pt x="39" y="308"/>
                    <a:pt x="39" y="373"/>
                  </a:cubicBezTo>
                  <a:cubicBezTo>
                    <a:pt x="39" y="376"/>
                    <a:pt x="39" y="378"/>
                    <a:pt x="39" y="381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zh-CN" altLang="en-US" b="1"/>
            </a:p>
          </p:txBody>
        </p:sp>
        <p:sp>
          <p:nvSpPr>
            <p:cNvPr id="224" name="Freeform 230">
              <a:extLst>
                <a:ext uri="{FF2B5EF4-FFF2-40B4-BE49-F238E27FC236}">
                  <a16:creationId xmlns:a16="http://schemas.microsoft.com/office/drawing/2014/main" id="{8F6D80B1-7F0A-46C7-B057-3031E821FC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7488" y="3881438"/>
              <a:ext cx="169863" cy="166688"/>
            </a:xfrm>
            <a:custGeom>
              <a:avLst/>
              <a:gdLst>
                <a:gd name="T0" fmla="*/ 2147483646 w 406"/>
                <a:gd name="T1" fmla="*/ 2147483646 h 396"/>
                <a:gd name="T2" fmla="*/ 2147483646 w 406"/>
                <a:gd name="T3" fmla="*/ 2147483646 h 396"/>
                <a:gd name="T4" fmla="*/ 2147483646 w 406"/>
                <a:gd name="T5" fmla="*/ 2147483646 h 396"/>
                <a:gd name="T6" fmla="*/ 2147483646 w 406"/>
                <a:gd name="T7" fmla="*/ 0 h 396"/>
                <a:gd name="T8" fmla="*/ 0 w 406"/>
                <a:gd name="T9" fmla="*/ 2147483646 h 396"/>
                <a:gd name="T10" fmla="*/ 2147483646 w 406"/>
                <a:gd name="T11" fmla="*/ 2147483646 h 3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06"/>
                <a:gd name="T19" fmla="*/ 0 h 396"/>
                <a:gd name="T20" fmla="*/ 406 w 406"/>
                <a:gd name="T21" fmla="*/ 396 h 39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06" h="396">
                  <a:moveTo>
                    <a:pt x="111" y="396"/>
                  </a:moveTo>
                  <a:lnTo>
                    <a:pt x="111" y="396"/>
                  </a:lnTo>
                  <a:lnTo>
                    <a:pt x="406" y="207"/>
                  </a:lnTo>
                  <a:cubicBezTo>
                    <a:pt x="342" y="118"/>
                    <a:pt x="257" y="47"/>
                    <a:pt x="159" y="0"/>
                  </a:cubicBezTo>
                  <a:lnTo>
                    <a:pt x="0" y="277"/>
                  </a:lnTo>
                  <a:cubicBezTo>
                    <a:pt x="44" y="309"/>
                    <a:pt x="82" y="349"/>
                    <a:pt x="111" y="396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zh-CN" altLang="en-US" b="1"/>
            </a:p>
          </p:txBody>
        </p:sp>
        <p:sp>
          <p:nvSpPr>
            <p:cNvPr id="225" name="Freeform 231">
              <a:extLst>
                <a:ext uri="{FF2B5EF4-FFF2-40B4-BE49-F238E27FC236}">
                  <a16:creationId xmlns:a16="http://schemas.microsoft.com/office/drawing/2014/main" id="{D5FC66FE-F68E-40E6-AB6B-8F40D4BF43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1575" y="4106863"/>
              <a:ext cx="44450" cy="41275"/>
            </a:xfrm>
            <a:custGeom>
              <a:avLst/>
              <a:gdLst>
                <a:gd name="T0" fmla="*/ 2147483646 w 106"/>
                <a:gd name="T1" fmla="*/ 0 h 97"/>
                <a:gd name="T2" fmla="*/ 2147483646 w 106"/>
                <a:gd name="T3" fmla="*/ 0 h 97"/>
                <a:gd name="T4" fmla="*/ 0 w 106"/>
                <a:gd name="T5" fmla="*/ 2147483646 h 97"/>
                <a:gd name="T6" fmla="*/ 2147483646 w 106"/>
                <a:gd name="T7" fmla="*/ 2147483646 h 97"/>
                <a:gd name="T8" fmla="*/ 2147483646 w 106"/>
                <a:gd name="T9" fmla="*/ 2147483646 h 97"/>
                <a:gd name="T10" fmla="*/ 2147483646 w 106"/>
                <a:gd name="T11" fmla="*/ 2147483646 h 97"/>
                <a:gd name="T12" fmla="*/ 2147483646 w 106"/>
                <a:gd name="T13" fmla="*/ 2147483646 h 97"/>
                <a:gd name="T14" fmla="*/ 2147483646 w 106"/>
                <a:gd name="T15" fmla="*/ 0 h 9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6"/>
                <a:gd name="T25" fmla="*/ 0 h 97"/>
                <a:gd name="T26" fmla="*/ 106 w 106"/>
                <a:gd name="T27" fmla="*/ 97 h 97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6" h="97">
                  <a:moveTo>
                    <a:pt x="4" y="0"/>
                  </a:moveTo>
                  <a:lnTo>
                    <a:pt x="4" y="0"/>
                  </a:lnTo>
                  <a:cubicBezTo>
                    <a:pt x="2" y="22"/>
                    <a:pt x="0" y="44"/>
                    <a:pt x="0" y="66"/>
                  </a:cubicBezTo>
                  <a:cubicBezTo>
                    <a:pt x="0" y="76"/>
                    <a:pt x="1" y="87"/>
                    <a:pt x="1" y="97"/>
                  </a:cubicBezTo>
                  <a:lnTo>
                    <a:pt x="102" y="97"/>
                  </a:lnTo>
                  <a:cubicBezTo>
                    <a:pt x="102" y="94"/>
                    <a:pt x="101" y="92"/>
                    <a:pt x="101" y="89"/>
                  </a:cubicBezTo>
                  <a:cubicBezTo>
                    <a:pt x="101" y="68"/>
                    <a:pt x="103" y="48"/>
                    <a:pt x="106" y="27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zh-CN" altLang="en-US" b="1"/>
            </a:p>
          </p:txBody>
        </p:sp>
        <p:sp>
          <p:nvSpPr>
            <p:cNvPr id="226" name="Freeform 232">
              <a:extLst>
                <a:ext uri="{FF2B5EF4-FFF2-40B4-BE49-F238E27FC236}">
                  <a16:creationId xmlns:a16="http://schemas.microsoft.com/office/drawing/2014/main" id="{C9AD4226-7C40-4959-BE21-8C69D34638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9375" y="3856038"/>
              <a:ext cx="74613" cy="111125"/>
            </a:xfrm>
            <a:custGeom>
              <a:avLst/>
              <a:gdLst>
                <a:gd name="T0" fmla="*/ 2147483646 w 178"/>
                <a:gd name="T1" fmla="*/ 2147483646 h 264"/>
                <a:gd name="T2" fmla="*/ 2147483646 w 178"/>
                <a:gd name="T3" fmla="*/ 2147483646 h 264"/>
                <a:gd name="T4" fmla="*/ 2147483646 w 178"/>
                <a:gd name="T5" fmla="*/ 0 h 264"/>
                <a:gd name="T6" fmla="*/ 0 w 178"/>
                <a:gd name="T7" fmla="*/ 2147483646 h 264"/>
                <a:gd name="T8" fmla="*/ 2147483646 w 178"/>
                <a:gd name="T9" fmla="*/ 2147483646 h 264"/>
                <a:gd name="T10" fmla="*/ 2147483646 w 178"/>
                <a:gd name="T11" fmla="*/ 2147483646 h 264"/>
                <a:gd name="T12" fmla="*/ 2147483646 w 178"/>
                <a:gd name="T13" fmla="*/ 2147483646 h 26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78"/>
                <a:gd name="T22" fmla="*/ 0 h 264"/>
                <a:gd name="T23" fmla="*/ 178 w 178"/>
                <a:gd name="T24" fmla="*/ 264 h 26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78" h="264">
                  <a:moveTo>
                    <a:pt x="141" y="262"/>
                  </a:moveTo>
                  <a:lnTo>
                    <a:pt x="141" y="262"/>
                  </a:lnTo>
                  <a:lnTo>
                    <a:pt x="178" y="0"/>
                  </a:lnTo>
                  <a:cubicBezTo>
                    <a:pt x="116" y="4"/>
                    <a:pt x="56" y="17"/>
                    <a:pt x="0" y="38"/>
                  </a:cubicBezTo>
                  <a:lnTo>
                    <a:pt x="22" y="264"/>
                  </a:lnTo>
                  <a:cubicBezTo>
                    <a:pt x="44" y="261"/>
                    <a:pt x="66" y="259"/>
                    <a:pt x="89" y="259"/>
                  </a:cubicBezTo>
                  <a:cubicBezTo>
                    <a:pt x="107" y="259"/>
                    <a:pt x="124" y="260"/>
                    <a:pt x="141" y="262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zh-CN" altLang="en-US" b="1"/>
            </a:p>
          </p:txBody>
        </p:sp>
        <p:sp>
          <p:nvSpPr>
            <p:cNvPr id="227" name="Freeform 233">
              <a:extLst>
                <a:ext uri="{FF2B5EF4-FFF2-40B4-BE49-F238E27FC236}">
                  <a16:creationId xmlns:a16="http://schemas.microsoft.com/office/drawing/2014/main" id="{57CE65D3-38B0-4E6F-9382-43A8A821A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113" y="3879851"/>
              <a:ext cx="58738" cy="101600"/>
            </a:xfrm>
            <a:custGeom>
              <a:avLst/>
              <a:gdLst>
                <a:gd name="T0" fmla="*/ 2147483646 w 139"/>
                <a:gd name="T1" fmla="*/ 2147483646 h 240"/>
                <a:gd name="T2" fmla="*/ 2147483646 w 139"/>
                <a:gd name="T3" fmla="*/ 2147483646 h 240"/>
                <a:gd name="T4" fmla="*/ 2147483646 w 139"/>
                <a:gd name="T5" fmla="*/ 0 h 240"/>
                <a:gd name="T6" fmla="*/ 0 w 139"/>
                <a:gd name="T7" fmla="*/ 2147483646 h 240"/>
                <a:gd name="T8" fmla="*/ 2147483646 w 139"/>
                <a:gd name="T9" fmla="*/ 2147483646 h 240"/>
                <a:gd name="T10" fmla="*/ 2147483646 w 139"/>
                <a:gd name="T11" fmla="*/ 2147483646 h 24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39"/>
                <a:gd name="T19" fmla="*/ 0 h 240"/>
                <a:gd name="T20" fmla="*/ 139 w 139"/>
                <a:gd name="T21" fmla="*/ 240 h 24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39" h="240">
                  <a:moveTo>
                    <a:pt x="139" y="218"/>
                  </a:moveTo>
                  <a:lnTo>
                    <a:pt x="139" y="218"/>
                  </a:lnTo>
                  <a:lnTo>
                    <a:pt x="118" y="0"/>
                  </a:lnTo>
                  <a:cubicBezTo>
                    <a:pt x="76" y="19"/>
                    <a:pt x="37" y="43"/>
                    <a:pt x="0" y="71"/>
                  </a:cubicBezTo>
                  <a:lnTo>
                    <a:pt x="82" y="240"/>
                  </a:lnTo>
                  <a:cubicBezTo>
                    <a:pt x="100" y="231"/>
                    <a:pt x="119" y="224"/>
                    <a:pt x="139" y="218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zh-CN" altLang="en-US" b="1"/>
            </a:p>
          </p:txBody>
        </p:sp>
        <p:sp>
          <p:nvSpPr>
            <p:cNvPr id="228" name="Freeform 234">
              <a:extLst>
                <a:ext uri="{FF2B5EF4-FFF2-40B4-BE49-F238E27FC236}">
                  <a16:creationId xmlns:a16="http://schemas.microsoft.com/office/drawing/2014/main" id="{D43AA105-07EF-43C5-B72D-03D2DB067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900" y="3922713"/>
              <a:ext cx="65088" cy="84138"/>
            </a:xfrm>
            <a:custGeom>
              <a:avLst/>
              <a:gdLst>
                <a:gd name="T0" fmla="*/ 2147483646 w 154"/>
                <a:gd name="T1" fmla="*/ 2147483646 h 200"/>
                <a:gd name="T2" fmla="*/ 2147483646 w 154"/>
                <a:gd name="T3" fmla="*/ 2147483646 h 200"/>
                <a:gd name="T4" fmla="*/ 2147483646 w 154"/>
                <a:gd name="T5" fmla="*/ 0 h 200"/>
                <a:gd name="T6" fmla="*/ 0 w 154"/>
                <a:gd name="T7" fmla="*/ 2147483646 h 200"/>
                <a:gd name="T8" fmla="*/ 2147483646 w 154"/>
                <a:gd name="T9" fmla="*/ 2147483646 h 200"/>
                <a:gd name="T10" fmla="*/ 2147483646 w 154"/>
                <a:gd name="T11" fmla="*/ 2147483646 h 2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4"/>
                <a:gd name="T19" fmla="*/ 0 h 200"/>
                <a:gd name="T20" fmla="*/ 154 w 154"/>
                <a:gd name="T21" fmla="*/ 200 h 2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4" h="200">
                  <a:moveTo>
                    <a:pt x="154" y="161"/>
                  </a:moveTo>
                  <a:lnTo>
                    <a:pt x="154" y="161"/>
                  </a:lnTo>
                  <a:lnTo>
                    <a:pt x="77" y="0"/>
                  </a:lnTo>
                  <a:cubicBezTo>
                    <a:pt x="49" y="25"/>
                    <a:pt x="24" y="52"/>
                    <a:pt x="0" y="81"/>
                  </a:cubicBezTo>
                  <a:lnTo>
                    <a:pt x="102" y="200"/>
                  </a:lnTo>
                  <a:cubicBezTo>
                    <a:pt x="118" y="186"/>
                    <a:pt x="136" y="172"/>
                    <a:pt x="154" y="161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zh-CN" altLang="en-US" b="1"/>
            </a:p>
          </p:txBody>
        </p:sp>
        <p:sp>
          <p:nvSpPr>
            <p:cNvPr id="229" name="Freeform 235">
              <a:extLst>
                <a:ext uri="{FF2B5EF4-FFF2-40B4-BE49-F238E27FC236}">
                  <a16:creationId xmlns:a16="http://schemas.microsoft.com/office/drawing/2014/main" id="{26A3369D-E7D3-4789-9BE1-7C5E7B7F6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8900" y="4032251"/>
              <a:ext cx="125413" cy="115888"/>
            </a:xfrm>
            <a:custGeom>
              <a:avLst/>
              <a:gdLst>
                <a:gd name="T0" fmla="*/ 2147483646 w 302"/>
                <a:gd name="T1" fmla="*/ 2147483646 h 276"/>
                <a:gd name="T2" fmla="*/ 2147483646 w 302"/>
                <a:gd name="T3" fmla="*/ 2147483646 h 276"/>
                <a:gd name="T4" fmla="*/ 2147483646 w 302"/>
                <a:gd name="T5" fmla="*/ 2147483646 h 276"/>
                <a:gd name="T6" fmla="*/ 2147483646 w 302"/>
                <a:gd name="T7" fmla="*/ 2147483646 h 276"/>
                <a:gd name="T8" fmla="*/ 2147483646 w 302"/>
                <a:gd name="T9" fmla="*/ 2147483646 h 276"/>
                <a:gd name="T10" fmla="*/ 2147483646 w 302"/>
                <a:gd name="T11" fmla="*/ 2147483646 h 276"/>
                <a:gd name="T12" fmla="*/ 2147483646 w 302"/>
                <a:gd name="T13" fmla="*/ 2147483646 h 276"/>
                <a:gd name="T14" fmla="*/ 2147483646 w 302"/>
                <a:gd name="T15" fmla="*/ 2147483646 h 276"/>
                <a:gd name="T16" fmla="*/ 2147483646 w 302"/>
                <a:gd name="T17" fmla="*/ 2147483646 h 276"/>
                <a:gd name="T18" fmla="*/ 2147483646 w 302"/>
                <a:gd name="T19" fmla="*/ 2147483646 h 276"/>
                <a:gd name="T20" fmla="*/ 2147483646 w 302"/>
                <a:gd name="T21" fmla="*/ 2147483646 h 276"/>
                <a:gd name="T22" fmla="*/ 2147483646 w 302"/>
                <a:gd name="T23" fmla="*/ 2147483646 h 276"/>
                <a:gd name="T24" fmla="*/ 2147483646 w 302"/>
                <a:gd name="T25" fmla="*/ 2147483646 h 276"/>
                <a:gd name="T26" fmla="*/ 2147483646 w 302"/>
                <a:gd name="T27" fmla="*/ 2147483646 h 276"/>
                <a:gd name="T28" fmla="*/ 2147483646 w 302"/>
                <a:gd name="T29" fmla="*/ 2147483646 h 276"/>
                <a:gd name="T30" fmla="*/ 2147483646 w 302"/>
                <a:gd name="T31" fmla="*/ 2147483646 h 276"/>
                <a:gd name="T32" fmla="*/ 2147483646 w 302"/>
                <a:gd name="T33" fmla="*/ 2147483646 h 276"/>
                <a:gd name="T34" fmla="*/ 2147483646 w 302"/>
                <a:gd name="T35" fmla="*/ 2147483646 h 276"/>
                <a:gd name="T36" fmla="*/ 0 w 302"/>
                <a:gd name="T37" fmla="*/ 2147483646 h 276"/>
                <a:gd name="T38" fmla="*/ 2147483646 w 302"/>
                <a:gd name="T39" fmla="*/ 2147483646 h 27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02"/>
                <a:gd name="T61" fmla="*/ 0 h 276"/>
                <a:gd name="T62" fmla="*/ 302 w 302"/>
                <a:gd name="T63" fmla="*/ 276 h 27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02" h="276">
                  <a:moveTo>
                    <a:pt x="34" y="274"/>
                  </a:moveTo>
                  <a:lnTo>
                    <a:pt x="34" y="274"/>
                  </a:lnTo>
                  <a:cubicBezTo>
                    <a:pt x="38" y="275"/>
                    <a:pt x="42" y="276"/>
                    <a:pt x="46" y="276"/>
                  </a:cubicBezTo>
                  <a:cubicBezTo>
                    <a:pt x="46" y="276"/>
                    <a:pt x="47" y="276"/>
                    <a:pt x="47" y="276"/>
                  </a:cubicBezTo>
                  <a:cubicBezTo>
                    <a:pt x="47" y="276"/>
                    <a:pt x="48" y="276"/>
                    <a:pt x="48" y="276"/>
                  </a:cubicBezTo>
                  <a:cubicBezTo>
                    <a:pt x="60" y="276"/>
                    <a:pt x="70" y="272"/>
                    <a:pt x="79" y="265"/>
                  </a:cubicBezTo>
                  <a:cubicBezTo>
                    <a:pt x="82" y="262"/>
                    <a:pt x="86" y="259"/>
                    <a:pt x="88" y="255"/>
                  </a:cubicBezTo>
                  <a:cubicBezTo>
                    <a:pt x="126" y="214"/>
                    <a:pt x="264" y="66"/>
                    <a:pt x="295" y="21"/>
                  </a:cubicBezTo>
                  <a:cubicBezTo>
                    <a:pt x="300" y="14"/>
                    <a:pt x="302" y="9"/>
                    <a:pt x="301" y="8"/>
                  </a:cubicBezTo>
                  <a:cubicBezTo>
                    <a:pt x="295" y="0"/>
                    <a:pt x="199" y="65"/>
                    <a:pt x="124" y="118"/>
                  </a:cubicBezTo>
                  <a:cubicBezTo>
                    <a:pt x="80" y="146"/>
                    <a:pt x="40" y="173"/>
                    <a:pt x="21" y="188"/>
                  </a:cubicBezTo>
                  <a:cubicBezTo>
                    <a:pt x="20" y="188"/>
                    <a:pt x="20" y="189"/>
                    <a:pt x="19" y="189"/>
                  </a:cubicBezTo>
                  <a:cubicBezTo>
                    <a:pt x="19" y="189"/>
                    <a:pt x="18" y="190"/>
                    <a:pt x="18" y="190"/>
                  </a:cubicBezTo>
                  <a:cubicBezTo>
                    <a:pt x="17" y="191"/>
                    <a:pt x="16" y="192"/>
                    <a:pt x="15" y="193"/>
                  </a:cubicBezTo>
                  <a:cubicBezTo>
                    <a:pt x="15" y="193"/>
                    <a:pt x="14" y="193"/>
                    <a:pt x="14" y="193"/>
                  </a:cubicBezTo>
                  <a:cubicBezTo>
                    <a:pt x="5" y="202"/>
                    <a:pt x="0" y="214"/>
                    <a:pt x="0" y="228"/>
                  </a:cubicBezTo>
                  <a:cubicBezTo>
                    <a:pt x="0" y="249"/>
                    <a:pt x="14" y="268"/>
                    <a:pt x="34" y="274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zh-CN" altLang="en-US" b="1"/>
            </a:p>
          </p:txBody>
        </p:sp>
        <p:sp>
          <p:nvSpPr>
            <p:cNvPr id="230" name="Freeform 236">
              <a:extLst>
                <a:ext uri="{FF2B5EF4-FFF2-40B4-BE49-F238E27FC236}">
                  <a16:creationId xmlns:a16="http://schemas.microsoft.com/office/drawing/2014/main" id="{72241E2E-F6A8-41B7-9D53-CB6E6C486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3150" y="3756026"/>
              <a:ext cx="735013" cy="517525"/>
            </a:xfrm>
            <a:custGeom>
              <a:avLst/>
              <a:gdLst>
                <a:gd name="T0" fmla="*/ 2147483646 w 1756"/>
                <a:gd name="T1" fmla="*/ 0 h 1231"/>
                <a:gd name="T2" fmla="*/ 2147483646 w 1756"/>
                <a:gd name="T3" fmla="*/ 0 h 1231"/>
                <a:gd name="T4" fmla="*/ 0 w 1756"/>
                <a:gd name="T5" fmla="*/ 2147483646 h 1231"/>
                <a:gd name="T6" fmla="*/ 2147483646 w 1756"/>
                <a:gd name="T7" fmla="*/ 2147483646 h 1231"/>
                <a:gd name="T8" fmla="*/ 2147483646 w 1756"/>
                <a:gd name="T9" fmla="*/ 2147483646 h 1231"/>
                <a:gd name="T10" fmla="*/ 2147483646 w 1756"/>
                <a:gd name="T11" fmla="*/ 2147483646 h 1231"/>
                <a:gd name="T12" fmla="*/ 2147483646 w 1756"/>
                <a:gd name="T13" fmla="*/ 2147483646 h 1231"/>
                <a:gd name="T14" fmla="*/ 2147483646 w 1756"/>
                <a:gd name="T15" fmla="*/ 2147483646 h 1231"/>
                <a:gd name="T16" fmla="*/ 2147483646 w 1756"/>
                <a:gd name="T17" fmla="*/ 2147483646 h 1231"/>
                <a:gd name="T18" fmla="*/ 2147483646 w 1756"/>
                <a:gd name="T19" fmla="*/ 2147483646 h 1231"/>
                <a:gd name="T20" fmla="*/ 2147483646 w 1756"/>
                <a:gd name="T21" fmla="*/ 2147483646 h 1231"/>
                <a:gd name="T22" fmla="*/ 2147483646 w 1756"/>
                <a:gd name="T23" fmla="*/ 2147483646 h 1231"/>
                <a:gd name="T24" fmla="*/ 2147483646 w 1756"/>
                <a:gd name="T25" fmla="*/ 2147483646 h 1231"/>
                <a:gd name="T26" fmla="*/ 2147483646 w 1756"/>
                <a:gd name="T27" fmla="*/ 2147483646 h 1231"/>
                <a:gd name="T28" fmla="*/ 2147483646 w 1756"/>
                <a:gd name="T29" fmla="*/ 2147483646 h 1231"/>
                <a:gd name="T30" fmla="*/ 2147483646 w 1756"/>
                <a:gd name="T31" fmla="*/ 2147483646 h 1231"/>
                <a:gd name="T32" fmla="*/ 2147483646 w 1756"/>
                <a:gd name="T33" fmla="*/ 2147483646 h 1231"/>
                <a:gd name="T34" fmla="*/ 2147483646 w 1756"/>
                <a:gd name="T35" fmla="*/ 2147483646 h 1231"/>
                <a:gd name="T36" fmla="*/ 2147483646 w 1756"/>
                <a:gd name="T37" fmla="*/ 2147483646 h 1231"/>
                <a:gd name="T38" fmla="*/ 2147483646 w 1756"/>
                <a:gd name="T39" fmla="*/ 2147483646 h 1231"/>
                <a:gd name="T40" fmla="*/ 2147483646 w 1756"/>
                <a:gd name="T41" fmla="*/ 2147483646 h 1231"/>
                <a:gd name="T42" fmla="*/ 2147483646 w 1756"/>
                <a:gd name="T43" fmla="*/ 2147483646 h 1231"/>
                <a:gd name="T44" fmla="*/ 2147483646 w 1756"/>
                <a:gd name="T45" fmla="*/ 2147483646 h 1231"/>
                <a:gd name="T46" fmla="*/ 2147483646 w 1756"/>
                <a:gd name="T47" fmla="*/ 0 h 1231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1756"/>
                <a:gd name="T73" fmla="*/ 0 h 1231"/>
                <a:gd name="T74" fmla="*/ 1756 w 1756"/>
                <a:gd name="T75" fmla="*/ 1231 h 1231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1756" h="1231">
                  <a:moveTo>
                    <a:pt x="878" y="0"/>
                  </a:moveTo>
                  <a:lnTo>
                    <a:pt x="878" y="0"/>
                  </a:lnTo>
                  <a:cubicBezTo>
                    <a:pt x="394" y="0"/>
                    <a:pt x="0" y="351"/>
                    <a:pt x="0" y="784"/>
                  </a:cubicBezTo>
                  <a:cubicBezTo>
                    <a:pt x="0" y="923"/>
                    <a:pt x="42" y="1060"/>
                    <a:pt x="120" y="1180"/>
                  </a:cubicBezTo>
                  <a:lnTo>
                    <a:pt x="130" y="1195"/>
                  </a:lnTo>
                  <a:lnTo>
                    <a:pt x="934" y="1195"/>
                  </a:lnTo>
                  <a:cubicBezTo>
                    <a:pt x="945" y="1216"/>
                    <a:pt x="968" y="1231"/>
                    <a:pt x="994" y="1231"/>
                  </a:cubicBezTo>
                  <a:cubicBezTo>
                    <a:pt x="1032" y="1231"/>
                    <a:pt x="1063" y="1200"/>
                    <a:pt x="1063" y="1161"/>
                  </a:cubicBezTo>
                  <a:cubicBezTo>
                    <a:pt x="1063" y="1123"/>
                    <a:pt x="1032" y="1092"/>
                    <a:pt x="994" y="1092"/>
                  </a:cubicBezTo>
                  <a:cubicBezTo>
                    <a:pt x="967" y="1092"/>
                    <a:pt x="945" y="1107"/>
                    <a:pt x="933" y="1128"/>
                  </a:cubicBezTo>
                  <a:lnTo>
                    <a:pt x="166" y="1128"/>
                  </a:lnTo>
                  <a:cubicBezTo>
                    <a:pt x="101" y="1023"/>
                    <a:pt x="67" y="905"/>
                    <a:pt x="67" y="784"/>
                  </a:cubicBezTo>
                  <a:cubicBezTo>
                    <a:pt x="67" y="388"/>
                    <a:pt x="431" y="66"/>
                    <a:pt x="878" y="66"/>
                  </a:cubicBezTo>
                  <a:cubicBezTo>
                    <a:pt x="1325" y="66"/>
                    <a:pt x="1689" y="388"/>
                    <a:pt x="1689" y="784"/>
                  </a:cubicBezTo>
                  <a:cubicBezTo>
                    <a:pt x="1689" y="905"/>
                    <a:pt x="1654" y="1023"/>
                    <a:pt x="1589" y="1128"/>
                  </a:cubicBezTo>
                  <a:lnTo>
                    <a:pt x="1268" y="1128"/>
                  </a:lnTo>
                  <a:cubicBezTo>
                    <a:pt x="1256" y="1107"/>
                    <a:pt x="1233" y="1092"/>
                    <a:pt x="1207" y="1092"/>
                  </a:cubicBezTo>
                  <a:cubicBezTo>
                    <a:pt x="1168" y="1092"/>
                    <a:pt x="1138" y="1123"/>
                    <a:pt x="1138" y="1161"/>
                  </a:cubicBezTo>
                  <a:cubicBezTo>
                    <a:pt x="1138" y="1200"/>
                    <a:pt x="1168" y="1231"/>
                    <a:pt x="1207" y="1231"/>
                  </a:cubicBezTo>
                  <a:cubicBezTo>
                    <a:pt x="1233" y="1231"/>
                    <a:pt x="1255" y="1216"/>
                    <a:pt x="1267" y="1195"/>
                  </a:cubicBezTo>
                  <a:lnTo>
                    <a:pt x="1626" y="1195"/>
                  </a:lnTo>
                  <a:lnTo>
                    <a:pt x="1635" y="1180"/>
                  </a:lnTo>
                  <a:cubicBezTo>
                    <a:pt x="1714" y="1060"/>
                    <a:pt x="1756" y="923"/>
                    <a:pt x="1755" y="784"/>
                  </a:cubicBezTo>
                  <a:cubicBezTo>
                    <a:pt x="1755" y="351"/>
                    <a:pt x="1362" y="0"/>
                    <a:pt x="878" y="0"/>
                  </a:cubicBezTo>
                  <a:close/>
                </a:path>
              </a:pathLst>
            </a:custGeom>
            <a:grp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zh-CN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4279132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任意多边形 154">
            <a:extLst>
              <a:ext uri="{FF2B5EF4-FFF2-40B4-BE49-F238E27FC236}">
                <a16:creationId xmlns:a16="http://schemas.microsoft.com/office/drawing/2014/main" id="{0A291E0E-197A-47F1-A5E4-8D0D019570D3}"/>
              </a:ext>
            </a:extLst>
          </p:cNvPr>
          <p:cNvSpPr/>
          <p:nvPr/>
        </p:nvSpPr>
        <p:spPr>
          <a:xfrm>
            <a:off x="811881" y="1212051"/>
            <a:ext cx="5046990" cy="707980"/>
          </a:xfrm>
          <a:custGeom>
            <a:avLst/>
            <a:gdLst>
              <a:gd name="connsiteX0" fmla="*/ 0 w 7301111"/>
              <a:gd name="connsiteY0" fmla="*/ 0 h 1083733"/>
              <a:gd name="connsiteX1" fmla="*/ 7301111 w 7301111"/>
              <a:gd name="connsiteY1" fmla="*/ 0 h 1083733"/>
              <a:gd name="connsiteX2" fmla="*/ 7301111 w 7301111"/>
              <a:gd name="connsiteY2" fmla="*/ 1083733 h 1083733"/>
              <a:gd name="connsiteX3" fmla="*/ 0 w 7301111"/>
              <a:gd name="connsiteY3" fmla="*/ 1083733 h 1083733"/>
              <a:gd name="connsiteX4" fmla="*/ 0 w 7301111"/>
              <a:gd name="connsiteY4" fmla="*/ 0 h 1083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1111" h="1083733">
                <a:moveTo>
                  <a:pt x="0" y="0"/>
                </a:moveTo>
                <a:lnTo>
                  <a:pt x="7301111" y="0"/>
                </a:lnTo>
                <a:lnTo>
                  <a:pt x="7301111" y="1083733"/>
                </a:lnTo>
                <a:lnTo>
                  <a:pt x="0" y="108373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0213" tIns="111760" rIns="111760" bIns="111760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各国政府对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技术监管日趋严厉</a:t>
            </a:r>
            <a:endParaRPr lang="zh-CN" altLang="en-US" kern="1200" dirty="0"/>
          </a:p>
        </p:txBody>
      </p:sp>
      <p:sp>
        <p:nvSpPr>
          <p:cNvPr id="169" name="椭圆 168">
            <a:extLst>
              <a:ext uri="{FF2B5EF4-FFF2-40B4-BE49-F238E27FC236}">
                <a16:creationId xmlns:a16="http://schemas.microsoft.com/office/drawing/2014/main" id="{A5643EB3-952A-4CA0-A9F9-EF91AB5D7351}"/>
              </a:ext>
            </a:extLst>
          </p:cNvPr>
          <p:cNvSpPr/>
          <p:nvPr/>
        </p:nvSpPr>
        <p:spPr>
          <a:xfrm>
            <a:off x="477342" y="1207555"/>
            <a:ext cx="716972" cy="716972"/>
          </a:xfrm>
          <a:prstGeom prst="ellipse">
            <a:avLst/>
          </a:prstGeom>
          <a:ln>
            <a:solidFill>
              <a:schemeClr val="accent3"/>
            </a:solidFill>
          </a:ln>
          <a:effectLst>
            <a:outerShdw blurRad="241300" dist="1397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59" name="任意多边形 154">
            <a:extLst>
              <a:ext uri="{FF2B5EF4-FFF2-40B4-BE49-F238E27FC236}">
                <a16:creationId xmlns:a16="http://schemas.microsoft.com/office/drawing/2014/main" id="{91992F19-5FE5-46C5-AB1F-D7AAAB4716E1}"/>
              </a:ext>
            </a:extLst>
          </p:cNvPr>
          <p:cNvSpPr/>
          <p:nvPr/>
        </p:nvSpPr>
        <p:spPr>
          <a:xfrm>
            <a:off x="6710501" y="1212051"/>
            <a:ext cx="5035618" cy="707980"/>
          </a:xfrm>
          <a:custGeom>
            <a:avLst/>
            <a:gdLst>
              <a:gd name="connsiteX0" fmla="*/ 0 w 7301111"/>
              <a:gd name="connsiteY0" fmla="*/ 0 h 1083733"/>
              <a:gd name="connsiteX1" fmla="*/ 7301111 w 7301111"/>
              <a:gd name="connsiteY1" fmla="*/ 0 h 1083733"/>
              <a:gd name="connsiteX2" fmla="*/ 7301111 w 7301111"/>
              <a:gd name="connsiteY2" fmla="*/ 1083733 h 1083733"/>
              <a:gd name="connsiteX3" fmla="*/ 0 w 7301111"/>
              <a:gd name="connsiteY3" fmla="*/ 1083733 h 1083733"/>
              <a:gd name="connsiteX4" fmla="*/ 0 w 7301111"/>
              <a:gd name="connsiteY4" fmla="*/ 0 h 1083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1111" h="1083733">
                <a:moveTo>
                  <a:pt x="0" y="0"/>
                </a:moveTo>
                <a:lnTo>
                  <a:pt x="7301111" y="0"/>
                </a:lnTo>
                <a:lnTo>
                  <a:pt x="7301111" y="1083733"/>
                </a:lnTo>
                <a:lnTo>
                  <a:pt x="0" y="108373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0213" tIns="111760" rIns="111760" bIns="111760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重点行业普遍认为安全高于业务</a:t>
            </a:r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811BBD28-3247-4047-9B02-9555F7416F7A}"/>
              </a:ext>
            </a:extLst>
          </p:cNvPr>
          <p:cNvSpPr/>
          <p:nvPr/>
        </p:nvSpPr>
        <p:spPr>
          <a:xfrm>
            <a:off x="6352015" y="1207555"/>
            <a:ext cx="716972" cy="716972"/>
          </a:xfrm>
          <a:prstGeom prst="ellipse">
            <a:avLst/>
          </a:prstGeom>
          <a:ln>
            <a:solidFill>
              <a:schemeClr val="accent3"/>
            </a:solidFill>
          </a:ln>
          <a:effectLst>
            <a:outerShdw blurRad="241300" dist="1397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2414BB6E-BAC6-4BED-89EA-756293C01F3C}"/>
              </a:ext>
            </a:extLst>
          </p:cNvPr>
          <p:cNvSpPr/>
          <p:nvPr/>
        </p:nvSpPr>
        <p:spPr>
          <a:xfrm>
            <a:off x="811880" y="1935893"/>
            <a:ext cx="5041730" cy="3826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8029FCB-2D3B-4908-8052-B48AD040C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5G</a:t>
            </a:r>
            <a:r>
              <a:rPr lang="zh-CN" altLang="en-US" dirty="0"/>
              <a:t>安全受到政府、行业的高度关注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ED50091-876D-47AC-BCFD-613042D78C4F}"/>
              </a:ext>
            </a:extLst>
          </p:cNvPr>
          <p:cNvSpPr/>
          <p:nvPr/>
        </p:nvSpPr>
        <p:spPr>
          <a:xfrm>
            <a:off x="896412" y="3946773"/>
            <a:ext cx="22468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defTabSz="914126"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1600" b="1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关键基础设施立法</a:t>
            </a:r>
            <a:endParaRPr lang="en-US" altLang="zh-CN" sz="1600" b="1" kern="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38E889-E5C9-43D6-A52E-A552640ED452}"/>
              </a:ext>
            </a:extLst>
          </p:cNvPr>
          <p:cNvSpPr/>
          <p:nvPr/>
        </p:nvSpPr>
        <p:spPr>
          <a:xfrm>
            <a:off x="3427314" y="3946773"/>
            <a:ext cx="22468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defTabSz="914126"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1600" b="1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数据安全立法</a:t>
            </a:r>
            <a:endParaRPr lang="en-US" altLang="zh-CN" sz="1600" b="1" kern="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170E21F-7A9F-48B4-BE83-C895B3CEBB72}"/>
              </a:ext>
            </a:extLst>
          </p:cNvPr>
          <p:cNvSpPr/>
          <p:nvPr/>
        </p:nvSpPr>
        <p:spPr>
          <a:xfrm>
            <a:off x="896412" y="2099267"/>
            <a:ext cx="49302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defTabSz="914126"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1600" b="1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政府高度重视</a:t>
            </a:r>
            <a:r>
              <a:rPr lang="en-US" altLang="zh-CN" sz="1600" b="1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600" b="1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</a:t>
            </a:r>
            <a:endParaRPr lang="en-US" altLang="zh-CN" sz="1600" b="1" kern="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94878BA-54BB-4C9A-9204-E8131BC1A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03378" y="2125706"/>
            <a:ext cx="1495626" cy="835972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0896B140-851F-4E9A-92CE-51094F55E749}"/>
              </a:ext>
            </a:extLst>
          </p:cNvPr>
          <p:cNvGrpSpPr/>
          <p:nvPr/>
        </p:nvGrpSpPr>
        <p:grpSpPr>
          <a:xfrm>
            <a:off x="6548501" y="1386041"/>
            <a:ext cx="324000" cy="360000"/>
            <a:chOff x="1051234" y="1153632"/>
            <a:chExt cx="364144" cy="417910"/>
          </a:xfrm>
          <a:solidFill>
            <a:schemeClr val="accent5">
              <a:lumMod val="75000"/>
            </a:schemeClr>
          </a:solidFill>
        </p:grpSpPr>
        <p:sp>
          <p:nvSpPr>
            <p:cNvPr id="39" name="Oval 302">
              <a:extLst>
                <a:ext uri="{FF2B5EF4-FFF2-40B4-BE49-F238E27FC236}">
                  <a16:creationId xmlns:a16="http://schemas.microsoft.com/office/drawing/2014/main" id="{1A6F9E98-85C8-4218-B7FE-CD4E5296DC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8401" y="1153632"/>
              <a:ext cx="63542" cy="8064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Freeform 303">
              <a:extLst>
                <a:ext uri="{FF2B5EF4-FFF2-40B4-BE49-F238E27FC236}">
                  <a16:creationId xmlns:a16="http://schemas.microsoft.com/office/drawing/2014/main" id="{F41CCFDD-6190-4475-9690-A67BD4C1F8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1234" y="1241613"/>
              <a:ext cx="232987" cy="329929"/>
            </a:xfrm>
            <a:custGeom>
              <a:avLst/>
              <a:gdLst>
                <a:gd name="T0" fmla="*/ 121 w 121"/>
                <a:gd name="T1" fmla="*/ 26 h 171"/>
                <a:gd name="T2" fmla="*/ 120 w 121"/>
                <a:gd name="T3" fmla="*/ 26 h 171"/>
                <a:gd name="T4" fmla="*/ 114 w 121"/>
                <a:gd name="T5" fmla="*/ 21 h 171"/>
                <a:gd name="T6" fmla="*/ 90 w 121"/>
                <a:gd name="T7" fmla="*/ 3 h 171"/>
                <a:gd name="T8" fmla="*/ 84 w 121"/>
                <a:gd name="T9" fmla="*/ 1 h 171"/>
                <a:gd name="T10" fmla="*/ 76 w 121"/>
                <a:gd name="T11" fmla="*/ 1 h 171"/>
                <a:gd name="T12" fmla="*/ 74 w 121"/>
                <a:gd name="T13" fmla="*/ 11 h 171"/>
                <a:gd name="T14" fmla="*/ 67 w 121"/>
                <a:gd name="T15" fmla="*/ 42 h 171"/>
                <a:gd name="T16" fmla="*/ 67 w 121"/>
                <a:gd name="T17" fmla="*/ 7 h 171"/>
                <a:gd name="T18" fmla="*/ 58 w 121"/>
                <a:gd name="T19" fmla="*/ 0 h 171"/>
                <a:gd name="T20" fmla="*/ 58 w 121"/>
                <a:gd name="T21" fmla="*/ 9 h 171"/>
                <a:gd name="T22" fmla="*/ 45 w 121"/>
                <a:gd name="T23" fmla="*/ 18 h 171"/>
                <a:gd name="T24" fmla="*/ 40 w 121"/>
                <a:gd name="T25" fmla="*/ 7 h 171"/>
                <a:gd name="T26" fmla="*/ 47 w 121"/>
                <a:gd name="T27" fmla="*/ 0 h 171"/>
                <a:gd name="T28" fmla="*/ 38 w 121"/>
                <a:gd name="T29" fmla="*/ 1 h 171"/>
                <a:gd name="T30" fmla="*/ 3 w 121"/>
                <a:gd name="T31" fmla="*/ 35 h 171"/>
                <a:gd name="T32" fmla="*/ 3 w 121"/>
                <a:gd name="T33" fmla="*/ 36 h 171"/>
                <a:gd name="T34" fmla="*/ 1 w 121"/>
                <a:gd name="T35" fmla="*/ 48 h 171"/>
                <a:gd name="T36" fmla="*/ 2 w 121"/>
                <a:gd name="T37" fmla="*/ 48 h 171"/>
                <a:gd name="T38" fmla="*/ 2 w 121"/>
                <a:gd name="T39" fmla="*/ 50 h 171"/>
                <a:gd name="T40" fmla="*/ 6 w 121"/>
                <a:gd name="T41" fmla="*/ 57 h 171"/>
                <a:gd name="T42" fmla="*/ 20 w 121"/>
                <a:gd name="T43" fmla="*/ 85 h 171"/>
                <a:gd name="T44" fmla="*/ 33 w 121"/>
                <a:gd name="T45" fmla="*/ 90 h 171"/>
                <a:gd name="T46" fmla="*/ 35 w 121"/>
                <a:gd name="T47" fmla="*/ 90 h 171"/>
                <a:gd name="T48" fmla="*/ 60 w 121"/>
                <a:gd name="T49" fmla="*/ 171 h 171"/>
                <a:gd name="T50" fmla="*/ 56 w 121"/>
                <a:gd name="T51" fmla="*/ 110 h 171"/>
                <a:gd name="T52" fmla="*/ 89 w 121"/>
                <a:gd name="T53" fmla="*/ 33 h 171"/>
                <a:gd name="T54" fmla="*/ 93 w 121"/>
                <a:gd name="T55" fmla="*/ 31 h 171"/>
                <a:gd name="T56" fmla="*/ 75 w 121"/>
                <a:gd name="T57" fmla="*/ 45 h 171"/>
                <a:gd name="T58" fmla="*/ 89 w 121"/>
                <a:gd name="T59" fmla="*/ 33 h 171"/>
                <a:gd name="T60" fmla="*/ 30 w 121"/>
                <a:gd name="T61" fmla="*/ 55 h 171"/>
                <a:gd name="T62" fmla="*/ 24 w 121"/>
                <a:gd name="T63" fmla="*/ 44 h 171"/>
                <a:gd name="T64" fmla="*/ 33 w 121"/>
                <a:gd name="T65" fmla="*/ 6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1" h="171">
                  <a:moveTo>
                    <a:pt x="120" y="42"/>
                  </a:moveTo>
                  <a:cubicBezTo>
                    <a:pt x="120" y="35"/>
                    <a:pt x="121" y="24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88" y="2"/>
                    <a:pt x="86" y="1"/>
                    <a:pt x="84" y="1"/>
                  </a:cubicBezTo>
                  <a:cubicBezTo>
                    <a:pt x="84" y="1"/>
                    <a:pt x="84" y="1"/>
                    <a:pt x="84" y="1"/>
                  </a:cubicBezTo>
                  <a:cubicBezTo>
                    <a:pt x="81" y="1"/>
                    <a:pt x="78" y="1"/>
                    <a:pt x="76" y="0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5" y="1"/>
                    <a:pt x="42" y="1"/>
                    <a:pt x="39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6" y="2"/>
                    <a:pt x="33" y="3"/>
                    <a:pt x="31" y="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60"/>
                    <a:pt x="2" y="42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20" y="85"/>
                    <a:pt x="20" y="85"/>
                    <a:pt x="20" y="85"/>
                  </a:cubicBezTo>
                  <a:cubicBezTo>
                    <a:pt x="24" y="82"/>
                    <a:pt x="29" y="80"/>
                    <a:pt x="33" y="78"/>
                  </a:cubicBezTo>
                  <a:cubicBezTo>
                    <a:pt x="33" y="82"/>
                    <a:pt x="33" y="86"/>
                    <a:pt x="33" y="90"/>
                  </a:cubicBezTo>
                  <a:cubicBezTo>
                    <a:pt x="33" y="90"/>
                    <a:pt x="33" y="90"/>
                    <a:pt x="33" y="90"/>
                  </a:cubicBezTo>
                  <a:cubicBezTo>
                    <a:pt x="33" y="90"/>
                    <a:pt x="34" y="90"/>
                    <a:pt x="35" y="90"/>
                  </a:cubicBezTo>
                  <a:cubicBezTo>
                    <a:pt x="37" y="171"/>
                    <a:pt x="37" y="171"/>
                    <a:pt x="37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1" y="161"/>
                    <a:pt x="61" y="148"/>
                    <a:pt x="61" y="134"/>
                  </a:cubicBezTo>
                  <a:cubicBezTo>
                    <a:pt x="58" y="127"/>
                    <a:pt x="56" y="118"/>
                    <a:pt x="56" y="110"/>
                  </a:cubicBezTo>
                  <a:cubicBezTo>
                    <a:pt x="56" y="74"/>
                    <a:pt x="84" y="44"/>
                    <a:pt x="120" y="42"/>
                  </a:cubicBezTo>
                  <a:close/>
                  <a:moveTo>
                    <a:pt x="89" y="33"/>
                  </a:moveTo>
                  <a:cubicBezTo>
                    <a:pt x="89" y="31"/>
                    <a:pt x="89" y="29"/>
                    <a:pt x="89" y="27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42"/>
                    <a:pt x="74" y="42"/>
                    <a:pt x="74" y="42"/>
                  </a:cubicBezTo>
                  <a:lnTo>
                    <a:pt x="89" y="33"/>
                  </a:lnTo>
                  <a:close/>
                  <a:moveTo>
                    <a:pt x="33" y="60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41"/>
                    <a:pt x="33" y="50"/>
                    <a:pt x="33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1" name="Freeform 304">
              <a:extLst>
                <a:ext uri="{FF2B5EF4-FFF2-40B4-BE49-F238E27FC236}">
                  <a16:creationId xmlns:a16="http://schemas.microsoft.com/office/drawing/2014/main" id="{44474177-3AA9-446E-925A-D4AC7D543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5059" y="1515332"/>
              <a:ext cx="45620" cy="56210"/>
            </a:xfrm>
            <a:custGeom>
              <a:avLst/>
              <a:gdLst>
                <a:gd name="T0" fmla="*/ 0 w 24"/>
                <a:gd name="T1" fmla="*/ 0 h 29"/>
                <a:gd name="T2" fmla="*/ 1 w 24"/>
                <a:gd name="T3" fmla="*/ 29 h 29"/>
                <a:gd name="T4" fmla="*/ 24 w 24"/>
                <a:gd name="T5" fmla="*/ 29 h 29"/>
                <a:gd name="T6" fmla="*/ 24 w 24"/>
                <a:gd name="T7" fmla="*/ 26 h 29"/>
                <a:gd name="T8" fmla="*/ 0 w 2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0" y="0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8"/>
                    <a:pt x="24" y="27"/>
                    <a:pt x="24" y="26"/>
                  </a:cubicBezTo>
                  <a:cubicBezTo>
                    <a:pt x="14" y="19"/>
                    <a:pt x="6" y="1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Freeform 305">
              <a:extLst>
                <a:ext uri="{FF2B5EF4-FFF2-40B4-BE49-F238E27FC236}">
                  <a16:creationId xmlns:a16="http://schemas.microsoft.com/office/drawing/2014/main" id="{9F0476CB-9A4C-4433-A1E6-B6B1E8D449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519" y="1330408"/>
              <a:ext cx="40732" cy="30956"/>
            </a:xfrm>
            <a:custGeom>
              <a:avLst/>
              <a:gdLst>
                <a:gd name="T0" fmla="*/ 43 w 50"/>
                <a:gd name="T1" fmla="*/ 0 h 38"/>
                <a:gd name="T2" fmla="*/ 36 w 50"/>
                <a:gd name="T3" fmla="*/ 0 h 38"/>
                <a:gd name="T4" fmla="*/ 14 w 50"/>
                <a:gd name="T5" fmla="*/ 0 h 38"/>
                <a:gd name="T6" fmla="*/ 7 w 50"/>
                <a:gd name="T7" fmla="*/ 0 h 38"/>
                <a:gd name="T8" fmla="*/ 0 w 50"/>
                <a:gd name="T9" fmla="*/ 38 h 38"/>
                <a:gd name="T10" fmla="*/ 14 w 50"/>
                <a:gd name="T11" fmla="*/ 38 h 38"/>
                <a:gd name="T12" fmla="*/ 36 w 50"/>
                <a:gd name="T13" fmla="*/ 38 h 38"/>
                <a:gd name="T14" fmla="*/ 50 w 50"/>
                <a:gd name="T15" fmla="*/ 38 h 38"/>
                <a:gd name="T16" fmla="*/ 43 w 50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38">
                  <a:moveTo>
                    <a:pt x="43" y="0"/>
                  </a:moveTo>
                  <a:lnTo>
                    <a:pt x="36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0" y="38"/>
                  </a:lnTo>
                  <a:lnTo>
                    <a:pt x="14" y="38"/>
                  </a:lnTo>
                  <a:lnTo>
                    <a:pt x="36" y="38"/>
                  </a:lnTo>
                  <a:lnTo>
                    <a:pt x="50" y="38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Freeform 306">
              <a:extLst>
                <a:ext uri="{FF2B5EF4-FFF2-40B4-BE49-F238E27FC236}">
                  <a16:creationId xmlns:a16="http://schemas.microsoft.com/office/drawing/2014/main" id="{8CB833CE-2597-438B-AF0C-5A331C288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753" y="1336111"/>
              <a:ext cx="46435" cy="44805"/>
            </a:xfrm>
            <a:custGeom>
              <a:avLst/>
              <a:gdLst>
                <a:gd name="T0" fmla="*/ 33 w 57"/>
                <a:gd name="T1" fmla="*/ 0 h 55"/>
                <a:gd name="T2" fmla="*/ 26 w 57"/>
                <a:gd name="T3" fmla="*/ 5 h 55"/>
                <a:gd name="T4" fmla="*/ 7 w 57"/>
                <a:gd name="T5" fmla="*/ 14 h 55"/>
                <a:gd name="T6" fmla="*/ 0 w 57"/>
                <a:gd name="T7" fmla="*/ 19 h 55"/>
                <a:gd name="T8" fmla="*/ 14 w 57"/>
                <a:gd name="T9" fmla="*/ 55 h 55"/>
                <a:gd name="T10" fmla="*/ 28 w 57"/>
                <a:gd name="T11" fmla="*/ 47 h 55"/>
                <a:gd name="T12" fmla="*/ 45 w 57"/>
                <a:gd name="T13" fmla="*/ 38 h 55"/>
                <a:gd name="T14" fmla="*/ 57 w 57"/>
                <a:gd name="T15" fmla="*/ 31 h 55"/>
                <a:gd name="T16" fmla="*/ 33 w 57"/>
                <a:gd name="T1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33" y="0"/>
                  </a:moveTo>
                  <a:lnTo>
                    <a:pt x="26" y="5"/>
                  </a:lnTo>
                  <a:lnTo>
                    <a:pt x="7" y="14"/>
                  </a:lnTo>
                  <a:lnTo>
                    <a:pt x="0" y="19"/>
                  </a:lnTo>
                  <a:lnTo>
                    <a:pt x="14" y="55"/>
                  </a:lnTo>
                  <a:lnTo>
                    <a:pt x="28" y="47"/>
                  </a:lnTo>
                  <a:lnTo>
                    <a:pt x="45" y="38"/>
                  </a:lnTo>
                  <a:lnTo>
                    <a:pt x="57" y="31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Freeform 307">
              <a:extLst>
                <a:ext uri="{FF2B5EF4-FFF2-40B4-BE49-F238E27FC236}">
                  <a16:creationId xmlns:a16="http://schemas.microsoft.com/office/drawing/2014/main" id="{E457EC90-B4C6-4AD0-8E90-912FEEF97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4021" y="1372770"/>
              <a:ext cx="46435" cy="46435"/>
            </a:xfrm>
            <a:custGeom>
              <a:avLst/>
              <a:gdLst>
                <a:gd name="T0" fmla="*/ 19 w 57"/>
                <a:gd name="T1" fmla="*/ 0 h 57"/>
                <a:gd name="T2" fmla="*/ 15 w 57"/>
                <a:gd name="T3" fmla="*/ 7 h 57"/>
                <a:gd name="T4" fmla="*/ 5 w 57"/>
                <a:gd name="T5" fmla="*/ 26 h 57"/>
                <a:gd name="T6" fmla="*/ 0 w 57"/>
                <a:gd name="T7" fmla="*/ 33 h 57"/>
                <a:gd name="T8" fmla="*/ 31 w 57"/>
                <a:gd name="T9" fmla="*/ 57 h 57"/>
                <a:gd name="T10" fmla="*/ 38 w 57"/>
                <a:gd name="T11" fmla="*/ 45 h 57"/>
                <a:gd name="T12" fmla="*/ 50 w 57"/>
                <a:gd name="T13" fmla="*/ 26 h 57"/>
                <a:gd name="T14" fmla="*/ 57 w 57"/>
                <a:gd name="T15" fmla="*/ 14 h 57"/>
                <a:gd name="T16" fmla="*/ 19 w 57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7">
                  <a:moveTo>
                    <a:pt x="19" y="0"/>
                  </a:moveTo>
                  <a:lnTo>
                    <a:pt x="15" y="7"/>
                  </a:lnTo>
                  <a:lnTo>
                    <a:pt x="5" y="26"/>
                  </a:lnTo>
                  <a:lnTo>
                    <a:pt x="0" y="33"/>
                  </a:lnTo>
                  <a:lnTo>
                    <a:pt x="31" y="57"/>
                  </a:lnTo>
                  <a:lnTo>
                    <a:pt x="38" y="45"/>
                  </a:lnTo>
                  <a:lnTo>
                    <a:pt x="50" y="26"/>
                  </a:lnTo>
                  <a:lnTo>
                    <a:pt x="57" y="1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308">
              <a:extLst>
                <a:ext uri="{FF2B5EF4-FFF2-40B4-BE49-F238E27FC236}">
                  <a16:creationId xmlns:a16="http://schemas.microsoft.com/office/drawing/2014/main" id="{4566EDF0-D23F-4715-B8C4-70FF3758A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5059" y="1426536"/>
              <a:ext cx="30142" cy="39103"/>
            </a:xfrm>
            <a:custGeom>
              <a:avLst/>
              <a:gdLst>
                <a:gd name="T0" fmla="*/ 0 w 37"/>
                <a:gd name="T1" fmla="*/ 5 h 48"/>
                <a:gd name="T2" fmla="*/ 0 w 37"/>
                <a:gd name="T3" fmla="*/ 14 h 48"/>
                <a:gd name="T4" fmla="*/ 0 w 37"/>
                <a:gd name="T5" fmla="*/ 33 h 48"/>
                <a:gd name="T6" fmla="*/ 0 w 37"/>
                <a:gd name="T7" fmla="*/ 43 h 48"/>
                <a:gd name="T8" fmla="*/ 37 w 37"/>
                <a:gd name="T9" fmla="*/ 48 h 48"/>
                <a:gd name="T10" fmla="*/ 37 w 37"/>
                <a:gd name="T11" fmla="*/ 33 h 48"/>
                <a:gd name="T12" fmla="*/ 37 w 37"/>
                <a:gd name="T13" fmla="*/ 14 h 48"/>
                <a:gd name="T14" fmla="*/ 37 w 37"/>
                <a:gd name="T15" fmla="*/ 0 h 48"/>
                <a:gd name="T16" fmla="*/ 0 w 37"/>
                <a:gd name="T17" fmla="*/ 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48">
                  <a:moveTo>
                    <a:pt x="0" y="5"/>
                  </a:moveTo>
                  <a:lnTo>
                    <a:pt x="0" y="14"/>
                  </a:lnTo>
                  <a:lnTo>
                    <a:pt x="0" y="33"/>
                  </a:lnTo>
                  <a:lnTo>
                    <a:pt x="0" y="43"/>
                  </a:lnTo>
                  <a:lnTo>
                    <a:pt x="37" y="48"/>
                  </a:lnTo>
                  <a:lnTo>
                    <a:pt x="37" y="33"/>
                  </a:lnTo>
                  <a:lnTo>
                    <a:pt x="37" y="14"/>
                  </a:lnTo>
                  <a:lnTo>
                    <a:pt x="3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Freeform 309">
              <a:extLst>
                <a:ext uri="{FF2B5EF4-FFF2-40B4-BE49-F238E27FC236}">
                  <a16:creationId xmlns:a16="http://schemas.microsoft.com/office/drawing/2014/main" id="{16BBE8E9-3A5F-45EB-850C-F43E3BE2B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762" y="1472970"/>
              <a:ext cx="43990" cy="46435"/>
            </a:xfrm>
            <a:custGeom>
              <a:avLst/>
              <a:gdLst>
                <a:gd name="T0" fmla="*/ 0 w 54"/>
                <a:gd name="T1" fmla="*/ 26 h 57"/>
                <a:gd name="T2" fmla="*/ 4 w 54"/>
                <a:gd name="T3" fmla="*/ 33 h 57"/>
                <a:gd name="T4" fmla="*/ 14 w 54"/>
                <a:gd name="T5" fmla="*/ 50 h 57"/>
                <a:gd name="T6" fmla="*/ 19 w 54"/>
                <a:gd name="T7" fmla="*/ 57 h 57"/>
                <a:gd name="T8" fmla="*/ 54 w 54"/>
                <a:gd name="T9" fmla="*/ 43 h 57"/>
                <a:gd name="T10" fmla="*/ 47 w 54"/>
                <a:gd name="T11" fmla="*/ 31 h 57"/>
                <a:gd name="T12" fmla="*/ 37 w 54"/>
                <a:gd name="T13" fmla="*/ 14 h 57"/>
                <a:gd name="T14" fmla="*/ 30 w 54"/>
                <a:gd name="T15" fmla="*/ 0 h 57"/>
                <a:gd name="T16" fmla="*/ 0 w 54"/>
                <a:gd name="T17" fmla="*/ 2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7">
                  <a:moveTo>
                    <a:pt x="0" y="26"/>
                  </a:moveTo>
                  <a:lnTo>
                    <a:pt x="4" y="33"/>
                  </a:lnTo>
                  <a:lnTo>
                    <a:pt x="14" y="50"/>
                  </a:lnTo>
                  <a:lnTo>
                    <a:pt x="19" y="57"/>
                  </a:lnTo>
                  <a:lnTo>
                    <a:pt x="54" y="43"/>
                  </a:lnTo>
                  <a:lnTo>
                    <a:pt x="47" y="31"/>
                  </a:lnTo>
                  <a:lnTo>
                    <a:pt x="37" y="14"/>
                  </a:lnTo>
                  <a:lnTo>
                    <a:pt x="30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Freeform 310">
              <a:extLst>
                <a:ext uri="{FF2B5EF4-FFF2-40B4-BE49-F238E27FC236}">
                  <a16:creationId xmlns:a16="http://schemas.microsoft.com/office/drawing/2014/main" id="{B47E6ECE-7521-41A2-AECE-8DDD50FFE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7421" y="1515332"/>
              <a:ext cx="45620" cy="43990"/>
            </a:xfrm>
            <a:custGeom>
              <a:avLst/>
              <a:gdLst>
                <a:gd name="T0" fmla="*/ 0 w 56"/>
                <a:gd name="T1" fmla="*/ 35 h 54"/>
                <a:gd name="T2" fmla="*/ 7 w 56"/>
                <a:gd name="T3" fmla="*/ 40 h 54"/>
                <a:gd name="T4" fmla="*/ 26 w 56"/>
                <a:gd name="T5" fmla="*/ 50 h 54"/>
                <a:gd name="T6" fmla="*/ 30 w 56"/>
                <a:gd name="T7" fmla="*/ 54 h 54"/>
                <a:gd name="T8" fmla="*/ 56 w 56"/>
                <a:gd name="T9" fmla="*/ 24 h 54"/>
                <a:gd name="T10" fmla="*/ 45 w 56"/>
                <a:gd name="T11" fmla="*/ 17 h 54"/>
                <a:gd name="T12" fmla="*/ 26 w 56"/>
                <a:gd name="T13" fmla="*/ 7 h 54"/>
                <a:gd name="T14" fmla="*/ 14 w 56"/>
                <a:gd name="T15" fmla="*/ 0 h 54"/>
                <a:gd name="T16" fmla="*/ 0 w 56"/>
                <a:gd name="T17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0" y="35"/>
                  </a:moveTo>
                  <a:lnTo>
                    <a:pt x="7" y="40"/>
                  </a:lnTo>
                  <a:lnTo>
                    <a:pt x="26" y="50"/>
                  </a:lnTo>
                  <a:lnTo>
                    <a:pt x="30" y="54"/>
                  </a:lnTo>
                  <a:lnTo>
                    <a:pt x="56" y="24"/>
                  </a:lnTo>
                  <a:lnTo>
                    <a:pt x="45" y="17"/>
                  </a:lnTo>
                  <a:lnTo>
                    <a:pt x="26" y="7"/>
                  </a:lnTo>
                  <a:lnTo>
                    <a:pt x="14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311">
              <a:extLst>
                <a:ext uri="{FF2B5EF4-FFF2-40B4-BE49-F238E27FC236}">
                  <a16:creationId xmlns:a16="http://schemas.microsoft.com/office/drawing/2014/main" id="{12438F8A-4701-41D6-A03F-8776E479E9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8743" y="1538142"/>
              <a:ext cx="40732" cy="33400"/>
            </a:xfrm>
            <a:custGeom>
              <a:avLst/>
              <a:gdLst>
                <a:gd name="T0" fmla="*/ 8 w 50"/>
                <a:gd name="T1" fmla="*/ 41 h 41"/>
                <a:gd name="T2" fmla="*/ 15 w 50"/>
                <a:gd name="T3" fmla="*/ 41 h 41"/>
                <a:gd name="T4" fmla="*/ 36 w 50"/>
                <a:gd name="T5" fmla="*/ 41 h 41"/>
                <a:gd name="T6" fmla="*/ 43 w 50"/>
                <a:gd name="T7" fmla="*/ 41 h 41"/>
                <a:gd name="T8" fmla="*/ 50 w 50"/>
                <a:gd name="T9" fmla="*/ 0 h 41"/>
                <a:gd name="T10" fmla="*/ 36 w 50"/>
                <a:gd name="T11" fmla="*/ 0 h 41"/>
                <a:gd name="T12" fmla="*/ 15 w 50"/>
                <a:gd name="T13" fmla="*/ 0 h 41"/>
                <a:gd name="T14" fmla="*/ 0 w 50"/>
                <a:gd name="T15" fmla="*/ 0 h 41"/>
                <a:gd name="T16" fmla="*/ 8 w 50"/>
                <a:gd name="T1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41">
                  <a:moveTo>
                    <a:pt x="8" y="41"/>
                  </a:moveTo>
                  <a:lnTo>
                    <a:pt x="15" y="41"/>
                  </a:lnTo>
                  <a:lnTo>
                    <a:pt x="36" y="41"/>
                  </a:lnTo>
                  <a:lnTo>
                    <a:pt x="43" y="41"/>
                  </a:lnTo>
                  <a:lnTo>
                    <a:pt x="50" y="0"/>
                  </a:lnTo>
                  <a:lnTo>
                    <a:pt x="36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8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Freeform 312">
              <a:extLst>
                <a:ext uri="{FF2B5EF4-FFF2-40B4-BE49-F238E27FC236}">
                  <a16:creationId xmlns:a16="http://schemas.microsoft.com/office/drawing/2014/main" id="{8AD5D0C2-3167-478E-915F-2E2B977855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7621" y="1519404"/>
              <a:ext cx="45620" cy="43990"/>
            </a:xfrm>
            <a:custGeom>
              <a:avLst/>
              <a:gdLst>
                <a:gd name="T0" fmla="*/ 26 w 56"/>
                <a:gd name="T1" fmla="*/ 54 h 54"/>
                <a:gd name="T2" fmla="*/ 30 w 56"/>
                <a:gd name="T3" fmla="*/ 52 h 54"/>
                <a:gd name="T4" fmla="*/ 49 w 56"/>
                <a:gd name="T5" fmla="*/ 40 h 54"/>
                <a:gd name="T6" fmla="*/ 56 w 56"/>
                <a:gd name="T7" fmla="*/ 38 h 54"/>
                <a:gd name="T8" fmla="*/ 42 w 56"/>
                <a:gd name="T9" fmla="*/ 0 h 54"/>
                <a:gd name="T10" fmla="*/ 30 w 56"/>
                <a:gd name="T11" fmla="*/ 7 h 54"/>
                <a:gd name="T12" fmla="*/ 11 w 56"/>
                <a:gd name="T13" fmla="*/ 19 h 54"/>
                <a:gd name="T14" fmla="*/ 0 w 56"/>
                <a:gd name="T15" fmla="*/ 26 h 54"/>
                <a:gd name="T16" fmla="*/ 26 w 56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26" y="54"/>
                  </a:moveTo>
                  <a:lnTo>
                    <a:pt x="30" y="52"/>
                  </a:lnTo>
                  <a:lnTo>
                    <a:pt x="49" y="40"/>
                  </a:lnTo>
                  <a:lnTo>
                    <a:pt x="56" y="38"/>
                  </a:lnTo>
                  <a:lnTo>
                    <a:pt x="42" y="0"/>
                  </a:lnTo>
                  <a:lnTo>
                    <a:pt x="30" y="7"/>
                  </a:lnTo>
                  <a:lnTo>
                    <a:pt x="11" y="19"/>
                  </a:lnTo>
                  <a:lnTo>
                    <a:pt x="0" y="26"/>
                  </a:lnTo>
                  <a:lnTo>
                    <a:pt x="26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Freeform 313">
              <a:extLst>
                <a:ext uri="{FF2B5EF4-FFF2-40B4-BE49-F238E27FC236}">
                  <a16:creationId xmlns:a16="http://schemas.microsoft.com/office/drawing/2014/main" id="{A362F26E-4A2A-4C8C-9C67-02636D5A7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9983" y="1482746"/>
              <a:ext cx="43990" cy="43990"/>
            </a:xfrm>
            <a:custGeom>
              <a:avLst/>
              <a:gdLst>
                <a:gd name="T0" fmla="*/ 35 w 54"/>
                <a:gd name="T1" fmla="*/ 54 h 54"/>
                <a:gd name="T2" fmla="*/ 40 w 54"/>
                <a:gd name="T3" fmla="*/ 47 h 54"/>
                <a:gd name="T4" fmla="*/ 49 w 54"/>
                <a:gd name="T5" fmla="*/ 31 h 54"/>
                <a:gd name="T6" fmla="*/ 54 w 54"/>
                <a:gd name="T7" fmla="*/ 23 h 54"/>
                <a:gd name="T8" fmla="*/ 23 w 54"/>
                <a:gd name="T9" fmla="*/ 0 h 54"/>
                <a:gd name="T10" fmla="*/ 16 w 54"/>
                <a:gd name="T11" fmla="*/ 12 h 54"/>
                <a:gd name="T12" fmla="*/ 7 w 54"/>
                <a:gd name="T13" fmla="*/ 28 h 54"/>
                <a:gd name="T14" fmla="*/ 0 w 54"/>
                <a:gd name="T15" fmla="*/ 40 h 54"/>
                <a:gd name="T16" fmla="*/ 35 w 54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35" y="54"/>
                  </a:moveTo>
                  <a:lnTo>
                    <a:pt x="40" y="47"/>
                  </a:lnTo>
                  <a:lnTo>
                    <a:pt x="49" y="31"/>
                  </a:lnTo>
                  <a:lnTo>
                    <a:pt x="54" y="23"/>
                  </a:lnTo>
                  <a:lnTo>
                    <a:pt x="23" y="0"/>
                  </a:lnTo>
                  <a:lnTo>
                    <a:pt x="16" y="12"/>
                  </a:lnTo>
                  <a:lnTo>
                    <a:pt x="7" y="28"/>
                  </a:lnTo>
                  <a:lnTo>
                    <a:pt x="0" y="40"/>
                  </a:lnTo>
                  <a:lnTo>
                    <a:pt x="35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Freeform 314">
              <a:extLst>
                <a:ext uri="{FF2B5EF4-FFF2-40B4-BE49-F238E27FC236}">
                  <a16:creationId xmlns:a16="http://schemas.microsoft.com/office/drawing/2014/main" id="{40F6FBBF-A44F-459E-86DB-2F3B7E20C7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2793" y="1436311"/>
              <a:ext cx="32585" cy="38289"/>
            </a:xfrm>
            <a:custGeom>
              <a:avLst/>
              <a:gdLst>
                <a:gd name="T0" fmla="*/ 40 w 40"/>
                <a:gd name="T1" fmla="*/ 43 h 47"/>
                <a:gd name="T2" fmla="*/ 40 w 40"/>
                <a:gd name="T3" fmla="*/ 33 h 47"/>
                <a:gd name="T4" fmla="*/ 40 w 40"/>
                <a:gd name="T5" fmla="*/ 14 h 47"/>
                <a:gd name="T6" fmla="*/ 40 w 40"/>
                <a:gd name="T7" fmla="*/ 5 h 47"/>
                <a:gd name="T8" fmla="*/ 0 w 40"/>
                <a:gd name="T9" fmla="*/ 0 h 47"/>
                <a:gd name="T10" fmla="*/ 0 w 40"/>
                <a:gd name="T11" fmla="*/ 14 h 47"/>
                <a:gd name="T12" fmla="*/ 0 w 40"/>
                <a:gd name="T13" fmla="*/ 33 h 47"/>
                <a:gd name="T14" fmla="*/ 0 w 40"/>
                <a:gd name="T15" fmla="*/ 47 h 47"/>
                <a:gd name="T16" fmla="*/ 40 w 40"/>
                <a:gd name="T17" fmla="*/ 4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7">
                  <a:moveTo>
                    <a:pt x="40" y="43"/>
                  </a:moveTo>
                  <a:lnTo>
                    <a:pt x="40" y="33"/>
                  </a:lnTo>
                  <a:lnTo>
                    <a:pt x="40" y="14"/>
                  </a:lnTo>
                  <a:lnTo>
                    <a:pt x="40" y="5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33"/>
                  </a:lnTo>
                  <a:lnTo>
                    <a:pt x="0" y="47"/>
                  </a:lnTo>
                  <a:lnTo>
                    <a:pt x="4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315">
              <a:extLst>
                <a:ext uri="{FF2B5EF4-FFF2-40B4-BE49-F238E27FC236}">
                  <a16:creationId xmlns:a16="http://schemas.microsoft.com/office/drawing/2014/main" id="{2CD962B0-9AE3-461B-A913-62603AFFA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3241" y="1382545"/>
              <a:ext cx="44805" cy="43990"/>
            </a:xfrm>
            <a:custGeom>
              <a:avLst/>
              <a:gdLst>
                <a:gd name="T0" fmla="*/ 55 w 55"/>
                <a:gd name="T1" fmla="*/ 31 h 54"/>
                <a:gd name="T2" fmla="*/ 52 w 55"/>
                <a:gd name="T3" fmla="*/ 24 h 54"/>
                <a:gd name="T4" fmla="*/ 40 w 55"/>
                <a:gd name="T5" fmla="*/ 7 h 54"/>
                <a:gd name="T6" fmla="*/ 38 w 55"/>
                <a:gd name="T7" fmla="*/ 0 h 54"/>
                <a:gd name="T8" fmla="*/ 0 w 55"/>
                <a:gd name="T9" fmla="*/ 14 h 54"/>
                <a:gd name="T10" fmla="*/ 7 w 55"/>
                <a:gd name="T11" fmla="*/ 26 h 54"/>
                <a:gd name="T12" fmla="*/ 17 w 55"/>
                <a:gd name="T13" fmla="*/ 42 h 54"/>
                <a:gd name="T14" fmla="*/ 24 w 55"/>
                <a:gd name="T15" fmla="*/ 54 h 54"/>
                <a:gd name="T16" fmla="*/ 55 w 55"/>
                <a:gd name="T17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54">
                  <a:moveTo>
                    <a:pt x="55" y="31"/>
                  </a:moveTo>
                  <a:lnTo>
                    <a:pt x="52" y="24"/>
                  </a:lnTo>
                  <a:lnTo>
                    <a:pt x="40" y="7"/>
                  </a:lnTo>
                  <a:lnTo>
                    <a:pt x="38" y="0"/>
                  </a:lnTo>
                  <a:lnTo>
                    <a:pt x="0" y="14"/>
                  </a:lnTo>
                  <a:lnTo>
                    <a:pt x="7" y="26"/>
                  </a:lnTo>
                  <a:lnTo>
                    <a:pt x="17" y="42"/>
                  </a:lnTo>
                  <a:lnTo>
                    <a:pt x="24" y="54"/>
                  </a:lnTo>
                  <a:lnTo>
                    <a:pt x="55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316">
              <a:extLst>
                <a:ext uri="{FF2B5EF4-FFF2-40B4-BE49-F238E27FC236}">
                  <a16:creationId xmlns:a16="http://schemas.microsoft.com/office/drawing/2014/main" id="{3F002251-DA29-4D11-8FED-009CB4782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4953" y="1341813"/>
              <a:ext cx="46435" cy="44805"/>
            </a:xfrm>
            <a:custGeom>
              <a:avLst/>
              <a:gdLst>
                <a:gd name="T0" fmla="*/ 57 w 57"/>
                <a:gd name="T1" fmla="*/ 17 h 55"/>
                <a:gd name="T2" fmla="*/ 50 w 57"/>
                <a:gd name="T3" fmla="*/ 14 h 55"/>
                <a:gd name="T4" fmla="*/ 33 w 57"/>
                <a:gd name="T5" fmla="*/ 3 h 55"/>
                <a:gd name="T6" fmla="*/ 26 w 57"/>
                <a:gd name="T7" fmla="*/ 0 h 55"/>
                <a:gd name="T8" fmla="*/ 0 w 57"/>
                <a:gd name="T9" fmla="*/ 31 h 55"/>
                <a:gd name="T10" fmla="*/ 14 w 57"/>
                <a:gd name="T11" fmla="*/ 38 h 55"/>
                <a:gd name="T12" fmla="*/ 31 w 57"/>
                <a:gd name="T13" fmla="*/ 48 h 55"/>
                <a:gd name="T14" fmla="*/ 43 w 57"/>
                <a:gd name="T15" fmla="*/ 55 h 55"/>
                <a:gd name="T16" fmla="*/ 57 w 57"/>
                <a:gd name="T17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57" y="17"/>
                  </a:moveTo>
                  <a:lnTo>
                    <a:pt x="50" y="14"/>
                  </a:lnTo>
                  <a:lnTo>
                    <a:pt x="33" y="3"/>
                  </a:lnTo>
                  <a:lnTo>
                    <a:pt x="26" y="0"/>
                  </a:lnTo>
                  <a:lnTo>
                    <a:pt x="0" y="31"/>
                  </a:lnTo>
                  <a:lnTo>
                    <a:pt x="14" y="38"/>
                  </a:lnTo>
                  <a:lnTo>
                    <a:pt x="31" y="48"/>
                  </a:lnTo>
                  <a:lnTo>
                    <a:pt x="43" y="55"/>
                  </a:lnTo>
                  <a:lnTo>
                    <a:pt x="5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317">
              <a:extLst>
                <a:ext uri="{FF2B5EF4-FFF2-40B4-BE49-F238E27FC236}">
                  <a16:creationId xmlns:a16="http://schemas.microsoft.com/office/drawing/2014/main" id="{65A39E3A-0B1C-4145-8B9E-48CB4CF2D2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96240" y="1349960"/>
              <a:ext cx="197957" cy="200401"/>
            </a:xfrm>
            <a:custGeom>
              <a:avLst/>
              <a:gdLst>
                <a:gd name="T0" fmla="*/ 51 w 103"/>
                <a:gd name="T1" fmla="*/ 104 h 104"/>
                <a:gd name="T2" fmla="*/ 0 w 103"/>
                <a:gd name="T3" fmla="*/ 52 h 104"/>
                <a:gd name="T4" fmla="*/ 51 w 103"/>
                <a:gd name="T5" fmla="*/ 0 h 104"/>
                <a:gd name="T6" fmla="*/ 103 w 103"/>
                <a:gd name="T7" fmla="*/ 52 h 104"/>
                <a:gd name="T8" fmla="*/ 51 w 103"/>
                <a:gd name="T9" fmla="*/ 104 h 104"/>
                <a:gd name="T10" fmla="*/ 51 w 103"/>
                <a:gd name="T11" fmla="*/ 16 h 104"/>
                <a:gd name="T12" fmla="*/ 15 w 103"/>
                <a:gd name="T13" fmla="*/ 52 h 104"/>
                <a:gd name="T14" fmla="*/ 51 w 103"/>
                <a:gd name="T15" fmla="*/ 89 h 104"/>
                <a:gd name="T16" fmla="*/ 87 w 103"/>
                <a:gd name="T17" fmla="*/ 52 h 104"/>
                <a:gd name="T18" fmla="*/ 51 w 103"/>
                <a:gd name="T1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51" y="104"/>
                  </a:moveTo>
                  <a:cubicBezTo>
                    <a:pt x="23" y="104"/>
                    <a:pt x="0" y="81"/>
                    <a:pt x="0" y="52"/>
                  </a:cubicBezTo>
                  <a:cubicBezTo>
                    <a:pt x="0" y="24"/>
                    <a:pt x="23" y="0"/>
                    <a:pt x="51" y="0"/>
                  </a:cubicBezTo>
                  <a:cubicBezTo>
                    <a:pt x="80" y="0"/>
                    <a:pt x="103" y="24"/>
                    <a:pt x="103" y="52"/>
                  </a:cubicBezTo>
                  <a:cubicBezTo>
                    <a:pt x="103" y="81"/>
                    <a:pt x="80" y="104"/>
                    <a:pt x="51" y="104"/>
                  </a:cubicBezTo>
                  <a:close/>
                  <a:moveTo>
                    <a:pt x="51" y="16"/>
                  </a:moveTo>
                  <a:cubicBezTo>
                    <a:pt x="31" y="16"/>
                    <a:pt x="15" y="32"/>
                    <a:pt x="15" y="52"/>
                  </a:cubicBezTo>
                  <a:cubicBezTo>
                    <a:pt x="15" y="73"/>
                    <a:pt x="31" y="89"/>
                    <a:pt x="51" y="89"/>
                  </a:cubicBezTo>
                  <a:cubicBezTo>
                    <a:pt x="71" y="89"/>
                    <a:pt x="87" y="73"/>
                    <a:pt x="87" y="52"/>
                  </a:cubicBezTo>
                  <a:cubicBezTo>
                    <a:pt x="87" y="32"/>
                    <a:pt x="71" y="16"/>
                    <a:pt x="5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Oval 318">
              <a:extLst>
                <a:ext uri="{FF2B5EF4-FFF2-40B4-BE49-F238E27FC236}">
                  <a16:creationId xmlns:a16="http://schemas.microsoft.com/office/drawing/2014/main" id="{793DA116-CCC4-4B0E-AE7F-9DA33AC48B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1635" y="1407800"/>
              <a:ext cx="84723" cy="8472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56" name="矩形 55">
            <a:extLst>
              <a:ext uri="{FF2B5EF4-FFF2-40B4-BE49-F238E27FC236}">
                <a16:creationId xmlns:a16="http://schemas.microsoft.com/office/drawing/2014/main" id="{552F748C-4F76-4F24-81D8-54F4187219A7}"/>
              </a:ext>
            </a:extLst>
          </p:cNvPr>
          <p:cNvSpPr/>
          <p:nvPr/>
        </p:nvSpPr>
        <p:spPr>
          <a:xfrm>
            <a:off x="896412" y="2457269"/>
            <a:ext cx="4893883" cy="1167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美国将5G技术定性为“新军备竞赛”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欧洲委员会完成5G网络的国家风险评估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中国提出重点关注5G业务各场景下的可管可控，三大场景积极跟进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30国安全官员在布拉格讨论统一5G准则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000D5691-5A8F-4D3C-BCED-ABED106729D7}"/>
              </a:ext>
            </a:extLst>
          </p:cNvPr>
          <p:cNvSpPr/>
          <p:nvPr/>
        </p:nvSpPr>
        <p:spPr>
          <a:xfrm>
            <a:off x="896412" y="4306319"/>
            <a:ext cx="2246811" cy="1167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网络安全法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欧盟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网络安全法案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日本新网络安全战略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美国国家网络安全战略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CBAB91E1-7D1F-49DA-9172-B4CCF0F2E5CE}"/>
              </a:ext>
            </a:extLst>
          </p:cNvPr>
          <p:cNvSpPr/>
          <p:nvPr/>
        </p:nvSpPr>
        <p:spPr>
          <a:xfrm>
            <a:off x="3427314" y="4323156"/>
            <a:ext cx="2362981" cy="1167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中国推进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数据安全法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欧盟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一般数据保护条例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GDPR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），全球隐私立法逐步向非敏感国家扩展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40974584-EEE0-42EE-B034-2E575A8FE5D5}"/>
              </a:ext>
            </a:extLst>
          </p:cNvPr>
          <p:cNvGrpSpPr/>
          <p:nvPr/>
        </p:nvGrpSpPr>
        <p:grpSpPr>
          <a:xfrm>
            <a:off x="671271" y="1419814"/>
            <a:ext cx="329114" cy="292455"/>
            <a:chOff x="8346864" y="4726684"/>
            <a:chExt cx="329114" cy="292455"/>
          </a:xfrm>
          <a:solidFill>
            <a:schemeClr val="accent5">
              <a:lumMod val="75000"/>
            </a:schemeClr>
          </a:solidFill>
        </p:grpSpPr>
        <p:sp>
          <p:nvSpPr>
            <p:cNvPr id="80" name="Freeform 63">
              <a:extLst>
                <a:ext uri="{FF2B5EF4-FFF2-40B4-BE49-F238E27FC236}">
                  <a16:creationId xmlns:a16="http://schemas.microsoft.com/office/drawing/2014/main" id="{27CDCAB3-6847-422A-8EB4-9EF6E8D948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46864" y="4726684"/>
              <a:ext cx="329114" cy="292455"/>
            </a:xfrm>
            <a:custGeom>
              <a:avLst/>
              <a:gdLst>
                <a:gd name="T0" fmla="*/ 165 w 171"/>
                <a:gd name="T1" fmla="*/ 0 h 152"/>
                <a:gd name="T2" fmla="*/ 5 w 171"/>
                <a:gd name="T3" fmla="*/ 0 h 152"/>
                <a:gd name="T4" fmla="*/ 0 w 171"/>
                <a:gd name="T5" fmla="*/ 5 h 152"/>
                <a:gd name="T6" fmla="*/ 0 w 171"/>
                <a:gd name="T7" fmla="*/ 146 h 152"/>
                <a:gd name="T8" fmla="*/ 5 w 171"/>
                <a:gd name="T9" fmla="*/ 152 h 152"/>
                <a:gd name="T10" fmla="*/ 165 w 171"/>
                <a:gd name="T11" fmla="*/ 152 h 152"/>
                <a:gd name="T12" fmla="*/ 171 w 171"/>
                <a:gd name="T13" fmla="*/ 146 h 152"/>
                <a:gd name="T14" fmla="*/ 171 w 171"/>
                <a:gd name="T15" fmla="*/ 5 h 152"/>
                <a:gd name="T16" fmla="*/ 165 w 171"/>
                <a:gd name="T17" fmla="*/ 0 h 152"/>
                <a:gd name="T18" fmla="*/ 132 w 171"/>
                <a:gd name="T19" fmla="*/ 12 h 152"/>
                <a:gd name="T20" fmla="*/ 139 w 171"/>
                <a:gd name="T21" fmla="*/ 19 h 152"/>
                <a:gd name="T22" fmla="*/ 132 w 171"/>
                <a:gd name="T23" fmla="*/ 26 h 152"/>
                <a:gd name="T24" fmla="*/ 124 w 171"/>
                <a:gd name="T25" fmla="*/ 19 h 152"/>
                <a:gd name="T26" fmla="*/ 132 w 171"/>
                <a:gd name="T27" fmla="*/ 12 h 152"/>
                <a:gd name="T28" fmla="*/ 110 w 171"/>
                <a:gd name="T29" fmla="*/ 12 h 152"/>
                <a:gd name="T30" fmla="*/ 118 w 171"/>
                <a:gd name="T31" fmla="*/ 19 h 152"/>
                <a:gd name="T32" fmla="*/ 110 w 171"/>
                <a:gd name="T33" fmla="*/ 26 h 152"/>
                <a:gd name="T34" fmla="*/ 103 w 171"/>
                <a:gd name="T35" fmla="*/ 19 h 152"/>
                <a:gd name="T36" fmla="*/ 110 w 171"/>
                <a:gd name="T37" fmla="*/ 12 h 152"/>
                <a:gd name="T38" fmla="*/ 160 w 171"/>
                <a:gd name="T39" fmla="*/ 141 h 152"/>
                <a:gd name="T40" fmla="*/ 11 w 171"/>
                <a:gd name="T41" fmla="*/ 141 h 152"/>
                <a:gd name="T42" fmla="*/ 11 w 171"/>
                <a:gd name="T43" fmla="*/ 38 h 152"/>
                <a:gd name="T44" fmla="*/ 160 w 171"/>
                <a:gd name="T45" fmla="*/ 38 h 152"/>
                <a:gd name="T46" fmla="*/ 160 w 171"/>
                <a:gd name="T47" fmla="*/ 141 h 152"/>
                <a:gd name="T48" fmla="*/ 153 w 171"/>
                <a:gd name="T49" fmla="*/ 26 h 152"/>
                <a:gd name="T50" fmla="*/ 146 w 171"/>
                <a:gd name="T51" fmla="*/ 19 h 152"/>
                <a:gd name="T52" fmla="*/ 153 w 171"/>
                <a:gd name="T53" fmla="*/ 12 h 152"/>
                <a:gd name="T54" fmla="*/ 160 w 171"/>
                <a:gd name="T55" fmla="*/ 19 h 152"/>
                <a:gd name="T56" fmla="*/ 153 w 171"/>
                <a:gd name="T57" fmla="*/ 2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1" h="152">
                  <a:moveTo>
                    <a:pt x="16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9"/>
                    <a:pt x="2" y="152"/>
                    <a:pt x="5" y="152"/>
                  </a:cubicBezTo>
                  <a:cubicBezTo>
                    <a:pt x="165" y="152"/>
                    <a:pt x="165" y="152"/>
                    <a:pt x="165" y="152"/>
                  </a:cubicBezTo>
                  <a:cubicBezTo>
                    <a:pt x="168" y="152"/>
                    <a:pt x="171" y="149"/>
                    <a:pt x="171" y="146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2"/>
                    <a:pt x="168" y="0"/>
                    <a:pt x="165" y="0"/>
                  </a:cubicBezTo>
                  <a:close/>
                  <a:moveTo>
                    <a:pt x="132" y="12"/>
                  </a:moveTo>
                  <a:cubicBezTo>
                    <a:pt x="136" y="12"/>
                    <a:pt x="139" y="15"/>
                    <a:pt x="139" y="19"/>
                  </a:cubicBezTo>
                  <a:cubicBezTo>
                    <a:pt x="139" y="23"/>
                    <a:pt x="136" y="26"/>
                    <a:pt x="132" y="26"/>
                  </a:cubicBezTo>
                  <a:cubicBezTo>
                    <a:pt x="128" y="26"/>
                    <a:pt x="124" y="23"/>
                    <a:pt x="124" y="19"/>
                  </a:cubicBezTo>
                  <a:cubicBezTo>
                    <a:pt x="124" y="15"/>
                    <a:pt x="128" y="12"/>
                    <a:pt x="132" y="12"/>
                  </a:cubicBezTo>
                  <a:close/>
                  <a:moveTo>
                    <a:pt x="110" y="12"/>
                  </a:moveTo>
                  <a:cubicBezTo>
                    <a:pt x="114" y="12"/>
                    <a:pt x="118" y="15"/>
                    <a:pt x="118" y="19"/>
                  </a:cubicBezTo>
                  <a:cubicBezTo>
                    <a:pt x="118" y="23"/>
                    <a:pt x="114" y="26"/>
                    <a:pt x="110" y="26"/>
                  </a:cubicBezTo>
                  <a:cubicBezTo>
                    <a:pt x="106" y="26"/>
                    <a:pt x="103" y="23"/>
                    <a:pt x="103" y="19"/>
                  </a:cubicBezTo>
                  <a:cubicBezTo>
                    <a:pt x="103" y="15"/>
                    <a:pt x="106" y="12"/>
                    <a:pt x="110" y="12"/>
                  </a:cubicBezTo>
                  <a:close/>
                  <a:moveTo>
                    <a:pt x="160" y="141"/>
                  </a:moveTo>
                  <a:cubicBezTo>
                    <a:pt x="11" y="141"/>
                    <a:pt x="11" y="141"/>
                    <a:pt x="11" y="1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60" y="38"/>
                    <a:pt x="160" y="38"/>
                    <a:pt x="160" y="38"/>
                  </a:cubicBezTo>
                  <a:lnTo>
                    <a:pt x="160" y="141"/>
                  </a:lnTo>
                  <a:close/>
                  <a:moveTo>
                    <a:pt x="153" y="26"/>
                  </a:moveTo>
                  <a:cubicBezTo>
                    <a:pt x="149" y="26"/>
                    <a:pt x="146" y="23"/>
                    <a:pt x="146" y="19"/>
                  </a:cubicBezTo>
                  <a:cubicBezTo>
                    <a:pt x="146" y="15"/>
                    <a:pt x="149" y="12"/>
                    <a:pt x="153" y="12"/>
                  </a:cubicBezTo>
                  <a:cubicBezTo>
                    <a:pt x="157" y="12"/>
                    <a:pt x="160" y="15"/>
                    <a:pt x="160" y="19"/>
                  </a:cubicBezTo>
                  <a:cubicBezTo>
                    <a:pt x="160" y="23"/>
                    <a:pt x="157" y="26"/>
                    <a:pt x="15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 64">
              <a:extLst>
                <a:ext uri="{FF2B5EF4-FFF2-40B4-BE49-F238E27FC236}">
                  <a16:creationId xmlns:a16="http://schemas.microsoft.com/office/drawing/2014/main" id="{5EE8BAA0-9C2D-4AC4-B913-1869F0F99F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2342" y="4818738"/>
              <a:ext cx="296528" cy="187366"/>
            </a:xfrm>
            <a:custGeom>
              <a:avLst/>
              <a:gdLst>
                <a:gd name="T0" fmla="*/ 0 w 154"/>
                <a:gd name="T1" fmla="*/ 76 h 97"/>
                <a:gd name="T2" fmla="*/ 12 w 154"/>
                <a:gd name="T3" fmla="*/ 97 h 97"/>
                <a:gd name="T4" fmla="*/ 9 w 154"/>
                <a:gd name="T5" fmla="*/ 66 h 97"/>
                <a:gd name="T6" fmla="*/ 8 w 154"/>
                <a:gd name="T7" fmla="*/ 64 h 97"/>
                <a:gd name="T8" fmla="*/ 24 w 154"/>
                <a:gd name="T9" fmla="*/ 32 h 97"/>
                <a:gd name="T10" fmla="*/ 27 w 154"/>
                <a:gd name="T11" fmla="*/ 30 h 97"/>
                <a:gd name="T12" fmla="*/ 27 w 154"/>
                <a:gd name="T13" fmla="*/ 28 h 97"/>
                <a:gd name="T14" fmla="*/ 30 w 154"/>
                <a:gd name="T15" fmla="*/ 26 h 97"/>
                <a:gd name="T16" fmla="*/ 31 w 154"/>
                <a:gd name="T17" fmla="*/ 25 h 97"/>
                <a:gd name="T18" fmla="*/ 30 w 154"/>
                <a:gd name="T19" fmla="*/ 25 h 97"/>
                <a:gd name="T20" fmla="*/ 31 w 154"/>
                <a:gd name="T21" fmla="*/ 23 h 97"/>
                <a:gd name="T22" fmla="*/ 33 w 154"/>
                <a:gd name="T23" fmla="*/ 24 h 97"/>
                <a:gd name="T24" fmla="*/ 44 w 154"/>
                <a:gd name="T25" fmla="*/ 14 h 97"/>
                <a:gd name="T26" fmla="*/ 42 w 154"/>
                <a:gd name="T27" fmla="*/ 16 h 97"/>
                <a:gd name="T28" fmla="*/ 77 w 154"/>
                <a:gd name="T29" fmla="*/ 8 h 97"/>
                <a:gd name="T30" fmla="*/ 114 w 154"/>
                <a:gd name="T31" fmla="*/ 19 h 97"/>
                <a:gd name="T32" fmla="*/ 118 w 154"/>
                <a:gd name="T33" fmla="*/ 22 h 97"/>
                <a:gd name="T34" fmla="*/ 122 w 154"/>
                <a:gd name="T35" fmla="*/ 23 h 97"/>
                <a:gd name="T36" fmla="*/ 123 w 154"/>
                <a:gd name="T37" fmla="*/ 25 h 97"/>
                <a:gd name="T38" fmla="*/ 124 w 154"/>
                <a:gd name="T39" fmla="*/ 26 h 97"/>
                <a:gd name="T40" fmla="*/ 139 w 154"/>
                <a:gd name="T41" fmla="*/ 44 h 97"/>
                <a:gd name="T42" fmla="*/ 140 w 154"/>
                <a:gd name="T43" fmla="*/ 45 h 97"/>
                <a:gd name="T44" fmla="*/ 141 w 154"/>
                <a:gd name="T45" fmla="*/ 52 h 97"/>
                <a:gd name="T46" fmla="*/ 142 w 154"/>
                <a:gd name="T47" fmla="*/ 55 h 97"/>
                <a:gd name="T48" fmla="*/ 143 w 154"/>
                <a:gd name="T49" fmla="*/ 54 h 97"/>
                <a:gd name="T50" fmla="*/ 144 w 154"/>
                <a:gd name="T51" fmla="*/ 57 h 97"/>
                <a:gd name="T52" fmla="*/ 142 w 154"/>
                <a:gd name="T53" fmla="*/ 56 h 97"/>
                <a:gd name="T54" fmla="*/ 143 w 154"/>
                <a:gd name="T55" fmla="*/ 57 h 97"/>
                <a:gd name="T56" fmla="*/ 144 w 154"/>
                <a:gd name="T57" fmla="*/ 62 h 97"/>
                <a:gd name="T58" fmla="*/ 145 w 154"/>
                <a:gd name="T59" fmla="*/ 76 h 97"/>
                <a:gd name="T60" fmla="*/ 144 w 154"/>
                <a:gd name="T61" fmla="*/ 89 h 97"/>
                <a:gd name="T62" fmla="*/ 144 w 154"/>
                <a:gd name="T63" fmla="*/ 95 h 97"/>
                <a:gd name="T64" fmla="*/ 143 w 154"/>
                <a:gd name="T65" fmla="*/ 93 h 97"/>
                <a:gd name="T66" fmla="*/ 151 w 154"/>
                <a:gd name="T67" fmla="*/ 97 h 97"/>
                <a:gd name="T68" fmla="*/ 77 w 154"/>
                <a:gd name="T69" fmla="*/ 0 h 97"/>
                <a:gd name="T70" fmla="*/ 142 w 154"/>
                <a:gd name="T71" fmla="*/ 5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97">
                  <a:moveTo>
                    <a:pt x="77" y="0"/>
                  </a:moveTo>
                  <a:cubicBezTo>
                    <a:pt x="35" y="0"/>
                    <a:pt x="0" y="34"/>
                    <a:pt x="0" y="76"/>
                  </a:cubicBezTo>
                  <a:cubicBezTo>
                    <a:pt x="0" y="83"/>
                    <a:pt x="1" y="90"/>
                    <a:pt x="3" y="97"/>
                  </a:cubicBezTo>
                  <a:cubicBezTo>
                    <a:pt x="12" y="97"/>
                    <a:pt x="12" y="97"/>
                    <a:pt x="12" y="97"/>
                  </a:cubicBezTo>
                  <a:cubicBezTo>
                    <a:pt x="10" y="91"/>
                    <a:pt x="8" y="84"/>
                    <a:pt x="8" y="76"/>
                  </a:cubicBezTo>
                  <a:cubicBezTo>
                    <a:pt x="8" y="73"/>
                    <a:pt x="9" y="70"/>
                    <a:pt x="9" y="66"/>
                  </a:cubicBezTo>
                  <a:cubicBezTo>
                    <a:pt x="9" y="66"/>
                    <a:pt x="9" y="65"/>
                    <a:pt x="9" y="64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10" y="52"/>
                    <a:pt x="15" y="41"/>
                    <a:pt x="23" y="32"/>
                  </a:cubicBezTo>
                  <a:cubicBezTo>
                    <a:pt x="23" y="32"/>
                    <a:pt x="24" y="32"/>
                    <a:pt x="24" y="32"/>
                  </a:cubicBezTo>
                  <a:cubicBezTo>
                    <a:pt x="25" y="32"/>
                    <a:pt x="25" y="31"/>
                    <a:pt x="26" y="31"/>
                  </a:cubicBezTo>
                  <a:cubicBezTo>
                    <a:pt x="26" y="31"/>
                    <a:pt x="26" y="30"/>
                    <a:pt x="27" y="30"/>
                  </a:cubicBezTo>
                  <a:cubicBezTo>
                    <a:pt x="27" y="30"/>
                    <a:pt x="27" y="29"/>
                    <a:pt x="26" y="29"/>
                  </a:cubicBezTo>
                  <a:cubicBezTo>
                    <a:pt x="26" y="28"/>
                    <a:pt x="27" y="29"/>
                    <a:pt x="27" y="28"/>
                  </a:cubicBezTo>
                  <a:cubicBezTo>
                    <a:pt x="27" y="28"/>
                    <a:pt x="28" y="28"/>
                    <a:pt x="28" y="28"/>
                  </a:cubicBezTo>
                  <a:cubicBezTo>
                    <a:pt x="29" y="28"/>
                    <a:pt x="30" y="27"/>
                    <a:pt x="30" y="26"/>
                  </a:cubicBezTo>
                  <a:cubicBezTo>
                    <a:pt x="31" y="26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5"/>
                    <a:pt x="31" y="25"/>
                    <a:pt x="30" y="25"/>
                  </a:cubicBezTo>
                  <a:cubicBezTo>
                    <a:pt x="30" y="25"/>
                    <a:pt x="30" y="24"/>
                    <a:pt x="30" y="24"/>
                  </a:cubicBezTo>
                  <a:cubicBezTo>
                    <a:pt x="30" y="24"/>
                    <a:pt x="31" y="24"/>
                    <a:pt x="31" y="23"/>
                  </a:cubicBezTo>
                  <a:cubicBezTo>
                    <a:pt x="31" y="24"/>
                    <a:pt x="32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3" y="23"/>
                    <a:pt x="32" y="23"/>
                    <a:pt x="32" y="23"/>
                  </a:cubicBezTo>
                  <a:cubicBezTo>
                    <a:pt x="36" y="19"/>
                    <a:pt x="40" y="17"/>
                    <a:pt x="44" y="14"/>
                  </a:cubicBezTo>
                  <a:cubicBezTo>
                    <a:pt x="44" y="15"/>
                    <a:pt x="45" y="14"/>
                    <a:pt x="45" y="15"/>
                  </a:cubicBezTo>
                  <a:cubicBezTo>
                    <a:pt x="45" y="16"/>
                    <a:pt x="43" y="16"/>
                    <a:pt x="42" y="16"/>
                  </a:cubicBezTo>
                  <a:cubicBezTo>
                    <a:pt x="42" y="16"/>
                    <a:pt x="42" y="17"/>
                    <a:pt x="42" y="17"/>
                  </a:cubicBezTo>
                  <a:cubicBezTo>
                    <a:pt x="52" y="11"/>
                    <a:pt x="64" y="8"/>
                    <a:pt x="77" y="8"/>
                  </a:cubicBezTo>
                  <a:cubicBezTo>
                    <a:pt x="90" y="8"/>
                    <a:pt x="102" y="11"/>
                    <a:pt x="112" y="17"/>
                  </a:cubicBezTo>
                  <a:cubicBezTo>
                    <a:pt x="113" y="18"/>
                    <a:pt x="114" y="18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20"/>
                    <a:pt x="117" y="21"/>
                    <a:pt x="118" y="22"/>
                  </a:cubicBezTo>
                  <a:cubicBezTo>
                    <a:pt x="119" y="22"/>
                    <a:pt x="120" y="22"/>
                    <a:pt x="120" y="22"/>
                  </a:cubicBezTo>
                  <a:cubicBezTo>
                    <a:pt x="121" y="22"/>
                    <a:pt x="121" y="23"/>
                    <a:pt x="122" y="23"/>
                  </a:cubicBezTo>
                  <a:cubicBezTo>
                    <a:pt x="122" y="24"/>
                    <a:pt x="122" y="24"/>
                    <a:pt x="121" y="24"/>
                  </a:cubicBezTo>
                  <a:cubicBezTo>
                    <a:pt x="122" y="25"/>
                    <a:pt x="122" y="25"/>
                    <a:pt x="123" y="25"/>
                  </a:cubicBezTo>
                  <a:cubicBezTo>
                    <a:pt x="123" y="25"/>
                    <a:pt x="123" y="26"/>
                    <a:pt x="123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5" y="26"/>
                    <a:pt x="125" y="26"/>
                    <a:pt x="126" y="26"/>
                  </a:cubicBezTo>
                  <a:cubicBezTo>
                    <a:pt x="131" y="31"/>
                    <a:pt x="136" y="37"/>
                    <a:pt x="139" y="44"/>
                  </a:cubicBezTo>
                  <a:cubicBezTo>
                    <a:pt x="139" y="44"/>
                    <a:pt x="138" y="44"/>
                    <a:pt x="138" y="45"/>
                  </a:cubicBezTo>
                  <a:cubicBezTo>
                    <a:pt x="138" y="46"/>
                    <a:pt x="139" y="46"/>
                    <a:pt x="140" y="45"/>
                  </a:cubicBezTo>
                  <a:cubicBezTo>
                    <a:pt x="140" y="46"/>
                    <a:pt x="141" y="47"/>
                    <a:pt x="141" y="48"/>
                  </a:cubicBezTo>
                  <a:cubicBezTo>
                    <a:pt x="141" y="49"/>
                    <a:pt x="141" y="51"/>
                    <a:pt x="141" y="52"/>
                  </a:cubicBezTo>
                  <a:cubicBezTo>
                    <a:pt x="141" y="52"/>
                    <a:pt x="141" y="52"/>
                    <a:pt x="141" y="52"/>
                  </a:cubicBezTo>
                  <a:cubicBezTo>
                    <a:pt x="141" y="53"/>
                    <a:pt x="142" y="54"/>
                    <a:pt x="142" y="55"/>
                  </a:cubicBezTo>
                  <a:cubicBezTo>
                    <a:pt x="142" y="54"/>
                    <a:pt x="142" y="54"/>
                    <a:pt x="142" y="53"/>
                  </a:cubicBezTo>
                  <a:cubicBezTo>
                    <a:pt x="143" y="53"/>
                    <a:pt x="143" y="53"/>
                    <a:pt x="143" y="54"/>
                  </a:cubicBezTo>
                  <a:cubicBezTo>
                    <a:pt x="144" y="55"/>
                    <a:pt x="144" y="55"/>
                    <a:pt x="144" y="56"/>
                  </a:cubicBezTo>
                  <a:cubicBezTo>
                    <a:pt x="144" y="56"/>
                    <a:pt x="144" y="57"/>
                    <a:pt x="144" y="57"/>
                  </a:cubicBezTo>
                  <a:cubicBezTo>
                    <a:pt x="143" y="57"/>
                    <a:pt x="144" y="56"/>
                    <a:pt x="143" y="56"/>
                  </a:cubicBezTo>
                  <a:cubicBezTo>
                    <a:pt x="143" y="56"/>
                    <a:pt x="143" y="56"/>
                    <a:pt x="142" y="56"/>
                  </a:cubicBezTo>
                  <a:cubicBezTo>
                    <a:pt x="143" y="56"/>
                    <a:pt x="143" y="57"/>
                    <a:pt x="143" y="57"/>
                  </a:cubicBezTo>
                  <a:cubicBezTo>
                    <a:pt x="143" y="57"/>
                    <a:pt x="143" y="57"/>
                    <a:pt x="143" y="57"/>
                  </a:cubicBezTo>
                  <a:cubicBezTo>
                    <a:pt x="143" y="57"/>
                    <a:pt x="143" y="57"/>
                    <a:pt x="143" y="57"/>
                  </a:cubicBezTo>
                  <a:cubicBezTo>
                    <a:pt x="143" y="59"/>
                    <a:pt x="144" y="60"/>
                    <a:pt x="144" y="62"/>
                  </a:cubicBezTo>
                  <a:cubicBezTo>
                    <a:pt x="144" y="62"/>
                    <a:pt x="144" y="62"/>
                    <a:pt x="144" y="62"/>
                  </a:cubicBezTo>
                  <a:cubicBezTo>
                    <a:pt x="145" y="67"/>
                    <a:pt x="145" y="71"/>
                    <a:pt x="145" y="76"/>
                  </a:cubicBezTo>
                  <a:cubicBezTo>
                    <a:pt x="145" y="81"/>
                    <a:pt x="145" y="85"/>
                    <a:pt x="144" y="89"/>
                  </a:cubicBezTo>
                  <a:cubicBezTo>
                    <a:pt x="144" y="89"/>
                    <a:pt x="144" y="89"/>
                    <a:pt x="144" y="89"/>
                  </a:cubicBezTo>
                  <a:cubicBezTo>
                    <a:pt x="145" y="90"/>
                    <a:pt x="145" y="90"/>
                    <a:pt x="146" y="90"/>
                  </a:cubicBezTo>
                  <a:cubicBezTo>
                    <a:pt x="145" y="92"/>
                    <a:pt x="145" y="94"/>
                    <a:pt x="144" y="95"/>
                  </a:cubicBezTo>
                  <a:cubicBezTo>
                    <a:pt x="144" y="95"/>
                    <a:pt x="144" y="94"/>
                    <a:pt x="144" y="94"/>
                  </a:cubicBezTo>
                  <a:cubicBezTo>
                    <a:pt x="144" y="93"/>
                    <a:pt x="144" y="93"/>
                    <a:pt x="143" y="93"/>
                  </a:cubicBezTo>
                  <a:cubicBezTo>
                    <a:pt x="143" y="94"/>
                    <a:pt x="143" y="96"/>
                    <a:pt x="142" y="97"/>
                  </a:cubicBezTo>
                  <a:cubicBezTo>
                    <a:pt x="151" y="97"/>
                    <a:pt x="151" y="97"/>
                    <a:pt x="151" y="97"/>
                  </a:cubicBezTo>
                  <a:cubicBezTo>
                    <a:pt x="153" y="90"/>
                    <a:pt x="154" y="83"/>
                    <a:pt x="154" y="76"/>
                  </a:cubicBezTo>
                  <a:cubicBezTo>
                    <a:pt x="154" y="34"/>
                    <a:pt x="119" y="0"/>
                    <a:pt x="77" y="0"/>
                  </a:cubicBezTo>
                  <a:close/>
                  <a:moveTo>
                    <a:pt x="143" y="53"/>
                  </a:moveTo>
                  <a:cubicBezTo>
                    <a:pt x="142" y="52"/>
                    <a:pt x="142" y="51"/>
                    <a:pt x="142" y="50"/>
                  </a:cubicBezTo>
                  <a:cubicBezTo>
                    <a:pt x="142" y="51"/>
                    <a:pt x="143" y="52"/>
                    <a:pt x="143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 65">
              <a:extLst>
                <a:ext uri="{FF2B5EF4-FFF2-40B4-BE49-F238E27FC236}">
                  <a16:creationId xmlns:a16="http://schemas.microsoft.com/office/drawing/2014/main" id="{9C360DA7-43C6-40E7-B84C-2FB3CB5FB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659" y="4855397"/>
              <a:ext cx="4074" cy="2444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1" y="0"/>
                    <a:pt x="2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 66">
              <a:extLst>
                <a:ext uri="{FF2B5EF4-FFF2-40B4-BE49-F238E27FC236}">
                  <a16:creationId xmlns:a16="http://schemas.microsoft.com/office/drawing/2014/main" id="{9C60B362-293A-4D5A-9014-A8EAA721B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1362" y="4853767"/>
              <a:ext cx="163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 67">
              <a:extLst>
                <a:ext uri="{FF2B5EF4-FFF2-40B4-BE49-F238E27FC236}">
                  <a16:creationId xmlns:a16="http://schemas.microsoft.com/office/drawing/2014/main" id="{5AF1B08D-7CB3-4AE5-9BF4-EE78818F6A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77820" y="4866802"/>
              <a:ext cx="86352" cy="139303"/>
            </a:xfrm>
            <a:custGeom>
              <a:avLst/>
              <a:gdLst>
                <a:gd name="T0" fmla="*/ 23 w 45"/>
                <a:gd name="T1" fmla="*/ 6 h 72"/>
                <a:gd name="T2" fmla="*/ 20 w 45"/>
                <a:gd name="T3" fmla="*/ 3 h 72"/>
                <a:gd name="T4" fmla="*/ 18 w 45"/>
                <a:gd name="T5" fmla="*/ 4 h 72"/>
                <a:gd name="T6" fmla="*/ 18 w 45"/>
                <a:gd name="T7" fmla="*/ 6 h 72"/>
                <a:gd name="T8" fmla="*/ 15 w 45"/>
                <a:gd name="T9" fmla="*/ 7 h 72"/>
                <a:gd name="T10" fmla="*/ 1 w 45"/>
                <a:gd name="T11" fmla="*/ 41 h 72"/>
                <a:gd name="T12" fmla="*/ 3 w 45"/>
                <a:gd name="T13" fmla="*/ 47 h 72"/>
                <a:gd name="T14" fmla="*/ 4 w 45"/>
                <a:gd name="T15" fmla="*/ 44 h 72"/>
                <a:gd name="T16" fmla="*/ 7 w 45"/>
                <a:gd name="T17" fmla="*/ 47 h 72"/>
                <a:gd name="T18" fmla="*/ 14 w 45"/>
                <a:gd name="T19" fmla="*/ 55 h 72"/>
                <a:gd name="T20" fmla="*/ 17 w 45"/>
                <a:gd name="T21" fmla="*/ 57 h 72"/>
                <a:gd name="T22" fmla="*/ 21 w 45"/>
                <a:gd name="T23" fmla="*/ 61 h 72"/>
                <a:gd name="T24" fmla="*/ 20 w 45"/>
                <a:gd name="T25" fmla="*/ 68 h 72"/>
                <a:gd name="T26" fmla="*/ 21 w 45"/>
                <a:gd name="T27" fmla="*/ 72 h 72"/>
                <a:gd name="T28" fmla="*/ 45 w 45"/>
                <a:gd name="T29" fmla="*/ 70 h 72"/>
                <a:gd name="T30" fmla="*/ 42 w 45"/>
                <a:gd name="T31" fmla="*/ 66 h 72"/>
                <a:gd name="T32" fmla="*/ 36 w 45"/>
                <a:gd name="T33" fmla="*/ 64 h 72"/>
                <a:gd name="T34" fmla="*/ 29 w 45"/>
                <a:gd name="T35" fmla="*/ 56 h 72"/>
                <a:gd name="T36" fmla="*/ 26 w 45"/>
                <a:gd name="T37" fmla="*/ 55 h 72"/>
                <a:gd name="T38" fmla="*/ 21 w 45"/>
                <a:gd name="T39" fmla="*/ 58 h 72"/>
                <a:gd name="T40" fmla="*/ 19 w 45"/>
                <a:gd name="T41" fmla="*/ 53 h 72"/>
                <a:gd name="T42" fmla="*/ 14 w 45"/>
                <a:gd name="T43" fmla="*/ 48 h 72"/>
                <a:gd name="T44" fmla="*/ 14 w 45"/>
                <a:gd name="T45" fmla="*/ 43 h 72"/>
                <a:gd name="T46" fmla="*/ 20 w 45"/>
                <a:gd name="T47" fmla="*/ 43 h 72"/>
                <a:gd name="T48" fmla="*/ 20 w 45"/>
                <a:gd name="T49" fmla="*/ 42 h 72"/>
                <a:gd name="T50" fmla="*/ 25 w 45"/>
                <a:gd name="T51" fmla="*/ 37 h 72"/>
                <a:gd name="T52" fmla="*/ 27 w 45"/>
                <a:gd name="T53" fmla="*/ 31 h 72"/>
                <a:gd name="T54" fmla="*/ 32 w 45"/>
                <a:gd name="T55" fmla="*/ 29 h 72"/>
                <a:gd name="T56" fmla="*/ 32 w 45"/>
                <a:gd name="T57" fmla="*/ 25 h 72"/>
                <a:gd name="T58" fmla="*/ 35 w 45"/>
                <a:gd name="T59" fmla="*/ 27 h 72"/>
                <a:gd name="T60" fmla="*/ 37 w 45"/>
                <a:gd name="T61" fmla="*/ 27 h 72"/>
                <a:gd name="T62" fmla="*/ 34 w 45"/>
                <a:gd name="T63" fmla="*/ 21 h 72"/>
                <a:gd name="T64" fmla="*/ 31 w 45"/>
                <a:gd name="T65" fmla="*/ 15 h 72"/>
                <a:gd name="T66" fmla="*/ 30 w 45"/>
                <a:gd name="T67" fmla="*/ 14 h 72"/>
                <a:gd name="T68" fmla="*/ 25 w 45"/>
                <a:gd name="T69" fmla="*/ 13 h 72"/>
                <a:gd name="T70" fmla="*/ 24 w 45"/>
                <a:gd name="T71" fmla="*/ 20 h 72"/>
                <a:gd name="T72" fmla="*/ 21 w 45"/>
                <a:gd name="T73" fmla="*/ 20 h 72"/>
                <a:gd name="T74" fmla="*/ 17 w 45"/>
                <a:gd name="T75" fmla="*/ 16 h 72"/>
                <a:gd name="T76" fmla="*/ 22 w 45"/>
                <a:gd name="T77" fmla="*/ 11 h 72"/>
                <a:gd name="T78" fmla="*/ 25 w 45"/>
                <a:gd name="T79" fmla="*/ 6 h 72"/>
                <a:gd name="T80" fmla="*/ 28 w 45"/>
                <a:gd name="T81" fmla="*/ 6 h 72"/>
                <a:gd name="T82" fmla="*/ 28 w 45"/>
                <a:gd name="T83" fmla="*/ 11 h 72"/>
                <a:gd name="T84" fmla="*/ 32 w 45"/>
                <a:gd name="T85" fmla="*/ 9 h 72"/>
                <a:gd name="T86" fmla="*/ 35 w 45"/>
                <a:gd name="T87" fmla="*/ 8 h 72"/>
                <a:gd name="T88" fmla="*/ 32 w 45"/>
                <a:gd name="T89" fmla="*/ 5 h 72"/>
                <a:gd name="T90" fmla="*/ 29 w 45"/>
                <a:gd name="T91" fmla="*/ 2 h 72"/>
                <a:gd name="T92" fmla="*/ 23 w 45"/>
                <a:gd name="T93" fmla="*/ 0 h 72"/>
                <a:gd name="T94" fmla="*/ 34 w 45"/>
                <a:gd name="T95" fmla="*/ 22 h 72"/>
                <a:gd name="T96" fmla="*/ 3 w 45"/>
                <a:gd name="T97" fmla="*/ 42 h 72"/>
                <a:gd name="T98" fmla="*/ 3 w 45"/>
                <a:gd name="T99" fmla="*/ 4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5" h="72">
                  <a:moveTo>
                    <a:pt x="22" y="1"/>
                  </a:moveTo>
                  <a:cubicBezTo>
                    <a:pt x="21" y="2"/>
                    <a:pt x="21" y="4"/>
                    <a:pt x="22" y="5"/>
                  </a:cubicBezTo>
                  <a:cubicBezTo>
                    <a:pt x="22" y="5"/>
                    <a:pt x="23" y="5"/>
                    <a:pt x="23" y="6"/>
                  </a:cubicBezTo>
                  <a:cubicBezTo>
                    <a:pt x="23" y="6"/>
                    <a:pt x="23" y="7"/>
                    <a:pt x="22" y="8"/>
                  </a:cubicBezTo>
                  <a:cubicBezTo>
                    <a:pt x="22" y="7"/>
                    <a:pt x="23" y="7"/>
                    <a:pt x="22" y="6"/>
                  </a:cubicBezTo>
                  <a:cubicBezTo>
                    <a:pt x="22" y="5"/>
                    <a:pt x="21" y="5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19" y="3"/>
                    <a:pt x="19" y="3"/>
                  </a:cubicBezTo>
                  <a:cubicBezTo>
                    <a:pt x="19" y="4"/>
                    <a:pt x="18" y="3"/>
                    <a:pt x="18" y="4"/>
                  </a:cubicBezTo>
                  <a:cubicBezTo>
                    <a:pt x="19" y="4"/>
                    <a:pt x="19" y="5"/>
                    <a:pt x="19" y="5"/>
                  </a:cubicBezTo>
                  <a:cubicBezTo>
                    <a:pt x="19" y="6"/>
                    <a:pt x="19" y="7"/>
                    <a:pt x="18" y="7"/>
                  </a:cubicBezTo>
                  <a:cubicBezTo>
                    <a:pt x="18" y="7"/>
                    <a:pt x="18" y="7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7" y="6"/>
                    <a:pt x="17" y="7"/>
                    <a:pt x="16" y="7"/>
                  </a:cubicBezTo>
                  <a:cubicBezTo>
                    <a:pt x="16" y="7"/>
                    <a:pt x="15" y="7"/>
                    <a:pt x="15" y="7"/>
                  </a:cubicBezTo>
                  <a:cubicBezTo>
                    <a:pt x="7" y="16"/>
                    <a:pt x="2" y="27"/>
                    <a:pt x="0" y="39"/>
                  </a:cubicBezTo>
                  <a:cubicBezTo>
                    <a:pt x="0" y="39"/>
                    <a:pt x="0" y="39"/>
                    <a:pt x="1" y="39"/>
                  </a:cubicBezTo>
                  <a:cubicBezTo>
                    <a:pt x="1" y="40"/>
                    <a:pt x="1" y="41"/>
                    <a:pt x="1" y="41"/>
                  </a:cubicBezTo>
                  <a:cubicBezTo>
                    <a:pt x="1" y="42"/>
                    <a:pt x="2" y="43"/>
                    <a:pt x="2" y="43"/>
                  </a:cubicBezTo>
                  <a:cubicBezTo>
                    <a:pt x="2" y="43"/>
                    <a:pt x="2" y="44"/>
                    <a:pt x="2" y="44"/>
                  </a:cubicBezTo>
                  <a:cubicBezTo>
                    <a:pt x="3" y="44"/>
                    <a:pt x="3" y="46"/>
                    <a:pt x="3" y="47"/>
                  </a:cubicBezTo>
                  <a:cubicBezTo>
                    <a:pt x="4" y="46"/>
                    <a:pt x="4" y="47"/>
                    <a:pt x="5" y="47"/>
                  </a:cubicBezTo>
                  <a:cubicBezTo>
                    <a:pt x="5" y="46"/>
                    <a:pt x="4" y="46"/>
                    <a:pt x="4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5" y="44"/>
                    <a:pt x="5" y="45"/>
                    <a:pt x="5" y="45"/>
                  </a:cubicBezTo>
                  <a:cubicBezTo>
                    <a:pt x="5" y="46"/>
                    <a:pt x="6" y="47"/>
                    <a:pt x="7" y="47"/>
                  </a:cubicBezTo>
                  <a:cubicBezTo>
                    <a:pt x="6" y="49"/>
                    <a:pt x="7" y="50"/>
                    <a:pt x="8" y="52"/>
                  </a:cubicBezTo>
                  <a:cubicBezTo>
                    <a:pt x="10" y="52"/>
                    <a:pt x="11" y="54"/>
                    <a:pt x="13" y="53"/>
                  </a:cubicBezTo>
                  <a:cubicBezTo>
                    <a:pt x="13" y="54"/>
                    <a:pt x="14" y="54"/>
                    <a:pt x="14" y="55"/>
                  </a:cubicBezTo>
                  <a:cubicBezTo>
                    <a:pt x="15" y="55"/>
                    <a:pt x="15" y="55"/>
                    <a:pt x="16" y="55"/>
                  </a:cubicBezTo>
                  <a:cubicBezTo>
                    <a:pt x="16" y="56"/>
                    <a:pt x="16" y="56"/>
                    <a:pt x="17" y="57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8" y="57"/>
                    <a:pt x="19" y="59"/>
                    <a:pt x="20" y="59"/>
                  </a:cubicBezTo>
                  <a:cubicBezTo>
                    <a:pt x="20" y="59"/>
                    <a:pt x="20" y="58"/>
                    <a:pt x="20" y="58"/>
                  </a:cubicBezTo>
                  <a:cubicBezTo>
                    <a:pt x="21" y="59"/>
                    <a:pt x="21" y="60"/>
                    <a:pt x="21" y="61"/>
                  </a:cubicBezTo>
                  <a:cubicBezTo>
                    <a:pt x="21" y="61"/>
                    <a:pt x="21" y="61"/>
                    <a:pt x="21" y="62"/>
                  </a:cubicBezTo>
                  <a:cubicBezTo>
                    <a:pt x="21" y="63"/>
                    <a:pt x="20" y="63"/>
                    <a:pt x="20" y="64"/>
                  </a:cubicBezTo>
                  <a:cubicBezTo>
                    <a:pt x="19" y="66"/>
                    <a:pt x="21" y="67"/>
                    <a:pt x="20" y="68"/>
                  </a:cubicBezTo>
                  <a:cubicBezTo>
                    <a:pt x="20" y="69"/>
                    <a:pt x="21" y="69"/>
                    <a:pt x="21" y="69"/>
                  </a:cubicBezTo>
                  <a:cubicBezTo>
                    <a:pt x="21" y="70"/>
                    <a:pt x="21" y="70"/>
                    <a:pt x="20" y="70"/>
                  </a:cubicBezTo>
                  <a:cubicBezTo>
                    <a:pt x="20" y="71"/>
                    <a:pt x="20" y="72"/>
                    <a:pt x="21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1"/>
                    <a:pt x="45" y="71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69"/>
                    <a:pt x="45" y="68"/>
                    <a:pt x="45" y="67"/>
                  </a:cubicBezTo>
                  <a:cubicBezTo>
                    <a:pt x="44" y="67"/>
                    <a:pt x="44" y="67"/>
                    <a:pt x="44" y="67"/>
                  </a:cubicBezTo>
                  <a:cubicBezTo>
                    <a:pt x="43" y="67"/>
                    <a:pt x="42" y="66"/>
                    <a:pt x="42" y="66"/>
                  </a:cubicBezTo>
                  <a:cubicBezTo>
                    <a:pt x="41" y="66"/>
                    <a:pt x="40" y="66"/>
                    <a:pt x="40" y="66"/>
                  </a:cubicBezTo>
                  <a:cubicBezTo>
                    <a:pt x="39" y="65"/>
                    <a:pt x="38" y="66"/>
                    <a:pt x="38" y="64"/>
                  </a:cubicBezTo>
                  <a:cubicBezTo>
                    <a:pt x="37" y="64"/>
                    <a:pt x="36" y="65"/>
                    <a:pt x="36" y="64"/>
                  </a:cubicBezTo>
                  <a:cubicBezTo>
                    <a:pt x="37" y="63"/>
                    <a:pt x="36" y="59"/>
                    <a:pt x="34" y="60"/>
                  </a:cubicBezTo>
                  <a:cubicBezTo>
                    <a:pt x="33" y="60"/>
                    <a:pt x="32" y="59"/>
                    <a:pt x="32" y="58"/>
                  </a:cubicBezTo>
                  <a:cubicBezTo>
                    <a:pt x="31" y="57"/>
                    <a:pt x="30" y="57"/>
                    <a:pt x="29" y="56"/>
                  </a:cubicBezTo>
                  <a:cubicBezTo>
                    <a:pt x="29" y="56"/>
                    <a:pt x="29" y="57"/>
                    <a:pt x="28" y="57"/>
                  </a:cubicBezTo>
                  <a:cubicBezTo>
                    <a:pt x="28" y="56"/>
                    <a:pt x="27" y="56"/>
                    <a:pt x="27" y="55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5" y="55"/>
                    <a:pt x="25" y="55"/>
                    <a:pt x="24" y="54"/>
                  </a:cubicBezTo>
                  <a:cubicBezTo>
                    <a:pt x="24" y="55"/>
                    <a:pt x="24" y="55"/>
                    <a:pt x="23" y="55"/>
                  </a:cubicBezTo>
                  <a:cubicBezTo>
                    <a:pt x="23" y="56"/>
                    <a:pt x="22" y="57"/>
                    <a:pt x="21" y="58"/>
                  </a:cubicBezTo>
                  <a:cubicBezTo>
                    <a:pt x="21" y="57"/>
                    <a:pt x="21" y="56"/>
                    <a:pt x="20" y="56"/>
                  </a:cubicBezTo>
                  <a:cubicBezTo>
                    <a:pt x="20" y="57"/>
                    <a:pt x="20" y="57"/>
                    <a:pt x="19" y="57"/>
                  </a:cubicBezTo>
                  <a:cubicBezTo>
                    <a:pt x="18" y="56"/>
                    <a:pt x="19" y="55"/>
                    <a:pt x="19" y="53"/>
                  </a:cubicBezTo>
                  <a:cubicBezTo>
                    <a:pt x="18" y="52"/>
                    <a:pt x="17" y="52"/>
                    <a:pt x="16" y="52"/>
                  </a:cubicBezTo>
                  <a:cubicBezTo>
                    <a:pt x="16" y="51"/>
                    <a:pt x="17" y="50"/>
                    <a:pt x="17" y="48"/>
                  </a:cubicBezTo>
                  <a:cubicBezTo>
                    <a:pt x="16" y="48"/>
                    <a:pt x="16" y="48"/>
                    <a:pt x="14" y="48"/>
                  </a:cubicBezTo>
                  <a:cubicBezTo>
                    <a:pt x="14" y="49"/>
                    <a:pt x="14" y="50"/>
                    <a:pt x="13" y="50"/>
                  </a:cubicBezTo>
                  <a:cubicBezTo>
                    <a:pt x="10" y="51"/>
                    <a:pt x="12" y="46"/>
                    <a:pt x="12" y="44"/>
                  </a:cubicBezTo>
                  <a:cubicBezTo>
                    <a:pt x="12" y="43"/>
                    <a:pt x="13" y="43"/>
                    <a:pt x="14" y="43"/>
                  </a:cubicBezTo>
                  <a:cubicBezTo>
                    <a:pt x="15" y="42"/>
                    <a:pt x="15" y="43"/>
                    <a:pt x="16" y="43"/>
                  </a:cubicBezTo>
                  <a:cubicBezTo>
                    <a:pt x="16" y="43"/>
                    <a:pt x="16" y="43"/>
                    <a:pt x="17" y="43"/>
                  </a:cubicBezTo>
                  <a:cubicBezTo>
                    <a:pt x="18" y="43"/>
                    <a:pt x="19" y="42"/>
                    <a:pt x="20" y="43"/>
                  </a:cubicBezTo>
                  <a:cubicBezTo>
                    <a:pt x="19" y="45"/>
                    <a:pt x="20" y="46"/>
                    <a:pt x="21" y="46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2"/>
                    <a:pt x="20" y="42"/>
                  </a:cubicBezTo>
                  <a:cubicBezTo>
                    <a:pt x="21" y="40"/>
                    <a:pt x="22" y="39"/>
                    <a:pt x="23" y="38"/>
                  </a:cubicBezTo>
                  <a:cubicBezTo>
                    <a:pt x="24" y="38"/>
                    <a:pt x="24" y="38"/>
                    <a:pt x="23" y="37"/>
                  </a:cubicBezTo>
                  <a:cubicBezTo>
                    <a:pt x="24" y="37"/>
                    <a:pt x="24" y="37"/>
                    <a:pt x="25" y="37"/>
                  </a:cubicBezTo>
                  <a:cubicBezTo>
                    <a:pt x="24" y="35"/>
                    <a:pt x="25" y="35"/>
                    <a:pt x="25" y="34"/>
                  </a:cubicBezTo>
                  <a:cubicBezTo>
                    <a:pt x="26" y="33"/>
                    <a:pt x="27" y="33"/>
                    <a:pt x="27" y="32"/>
                  </a:cubicBezTo>
                  <a:cubicBezTo>
                    <a:pt x="28" y="32"/>
                    <a:pt x="27" y="32"/>
                    <a:pt x="27" y="31"/>
                  </a:cubicBezTo>
                  <a:cubicBezTo>
                    <a:pt x="28" y="30"/>
                    <a:pt x="29" y="30"/>
                    <a:pt x="30" y="29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31" y="30"/>
                    <a:pt x="32" y="29"/>
                    <a:pt x="32" y="29"/>
                  </a:cubicBezTo>
                  <a:cubicBezTo>
                    <a:pt x="32" y="28"/>
                    <a:pt x="31" y="28"/>
                    <a:pt x="31" y="27"/>
                  </a:cubicBezTo>
                  <a:cubicBezTo>
                    <a:pt x="31" y="26"/>
                    <a:pt x="32" y="26"/>
                    <a:pt x="32" y="26"/>
                  </a:cubicBezTo>
                  <a:cubicBezTo>
                    <a:pt x="32" y="25"/>
                    <a:pt x="32" y="26"/>
                    <a:pt x="32" y="25"/>
                  </a:cubicBezTo>
                  <a:cubicBezTo>
                    <a:pt x="33" y="26"/>
                    <a:pt x="34" y="23"/>
                    <a:pt x="35" y="24"/>
                  </a:cubicBezTo>
                  <a:cubicBezTo>
                    <a:pt x="35" y="25"/>
                    <a:pt x="34" y="26"/>
                    <a:pt x="33" y="28"/>
                  </a:cubicBezTo>
                  <a:cubicBezTo>
                    <a:pt x="34" y="28"/>
                    <a:pt x="34" y="27"/>
                    <a:pt x="35" y="27"/>
                  </a:cubicBezTo>
                  <a:cubicBezTo>
                    <a:pt x="35" y="28"/>
                    <a:pt x="35" y="29"/>
                    <a:pt x="35" y="29"/>
                  </a:cubicBezTo>
                  <a:cubicBezTo>
                    <a:pt x="35" y="28"/>
                    <a:pt x="36" y="29"/>
                    <a:pt x="37" y="29"/>
                  </a:cubicBezTo>
                  <a:cubicBezTo>
                    <a:pt x="37" y="28"/>
                    <a:pt x="36" y="27"/>
                    <a:pt x="37" y="27"/>
                  </a:cubicBezTo>
                  <a:cubicBezTo>
                    <a:pt x="36" y="27"/>
                    <a:pt x="36" y="26"/>
                    <a:pt x="35" y="25"/>
                  </a:cubicBezTo>
                  <a:cubicBezTo>
                    <a:pt x="36" y="23"/>
                    <a:pt x="36" y="23"/>
                    <a:pt x="35" y="21"/>
                  </a:cubicBezTo>
                  <a:cubicBezTo>
                    <a:pt x="35" y="21"/>
                    <a:pt x="35" y="21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9"/>
                    <a:pt x="33" y="18"/>
                    <a:pt x="33" y="18"/>
                  </a:cubicBezTo>
                  <a:cubicBezTo>
                    <a:pt x="32" y="17"/>
                    <a:pt x="33" y="15"/>
                    <a:pt x="31" y="15"/>
                  </a:cubicBezTo>
                  <a:cubicBezTo>
                    <a:pt x="31" y="16"/>
                    <a:pt x="32" y="17"/>
                    <a:pt x="31" y="17"/>
                  </a:cubicBezTo>
                  <a:cubicBezTo>
                    <a:pt x="31" y="16"/>
                    <a:pt x="30" y="17"/>
                    <a:pt x="30" y="16"/>
                  </a:cubicBezTo>
                  <a:cubicBezTo>
                    <a:pt x="30" y="15"/>
                    <a:pt x="30" y="14"/>
                    <a:pt x="30" y="14"/>
                  </a:cubicBezTo>
                  <a:cubicBezTo>
                    <a:pt x="28" y="14"/>
                    <a:pt x="29" y="13"/>
                    <a:pt x="27" y="13"/>
                  </a:cubicBezTo>
                  <a:cubicBezTo>
                    <a:pt x="27" y="13"/>
                    <a:pt x="27" y="12"/>
                    <a:pt x="26" y="12"/>
                  </a:cubicBezTo>
                  <a:cubicBezTo>
                    <a:pt x="26" y="12"/>
                    <a:pt x="26" y="13"/>
                    <a:pt x="25" y="13"/>
                  </a:cubicBezTo>
                  <a:cubicBezTo>
                    <a:pt x="25" y="15"/>
                    <a:pt x="24" y="17"/>
                    <a:pt x="25" y="19"/>
                  </a:cubicBezTo>
                  <a:cubicBezTo>
                    <a:pt x="24" y="19"/>
                    <a:pt x="24" y="18"/>
                    <a:pt x="23" y="19"/>
                  </a:cubicBezTo>
                  <a:cubicBezTo>
                    <a:pt x="24" y="20"/>
                    <a:pt x="24" y="19"/>
                    <a:pt x="24" y="20"/>
                  </a:cubicBezTo>
                  <a:cubicBezTo>
                    <a:pt x="24" y="20"/>
                    <a:pt x="24" y="22"/>
                    <a:pt x="23" y="23"/>
                  </a:cubicBezTo>
                  <a:cubicBezTo>
                    <a:pt x="23" y="22"/>
                    <a:pt x="23" y="21"/>
                    <a:pt x="22" y="20"/>
                  </a:cubicBezTo>
                  <a:cubicBezTo>
                    <a:pt x="22" y="19"/>
                    <a:pt x="22" y="20"/>
                    <a:pt x="21" y="20"/>
                  </a:cubicBezTo>
                  <a:cubicBezTo>
                    <a:pt x="21" y="19"/>
                    <a:pt x="21" y="20"/>
                    <a:pt x="20" y="20"/>
                  </a:cubicBezTo>
                  <a:cubicBezTo>
                    <a:pt x="20" y="19"/>
                    <a:pt x="19" y="18"/>
                    <a:pt x="18" y="18"/>
                  </a:cubicBezTo>
                  <a:cubicBezTo>
                    <a:pt x="18" y="16"/>
                    <a:pt x="17" y="17"/>
                    <a:pt x="17" y="16"/>
                  </a:cubicBezTo>
                  <a:cubicBezTo>
                    <a:pt x="18" y="16"/>
                    <a:pt x="18" y="15"/>
                    <a:pt x="18" y="15"/>
                  </a:cubicBezTo>
                  <a:cubicBezTo>
                    <a:pt x="18" y="14"/>
                    <a:pt x="19" y="13"/>
                    <a:pt x="20" y="13"/>
                  </a:cubicBezTo>
                  <a:cubicBezTo>
                    <a:pt x="20" y="12"/>
                    <a:pt x="20" y="11"/>
                    <a:pt x="22" y="11"/>
                  </a:cubicBezTo>
                  <a:cubicBezTo>
                    <a:pt x="22" y="10"/>
                    <a:pt x="21" y="10"/>
                    <a:pt x="21" y="10"/>
                  </a:cubicBezTo>
                  <a:cubicBezTo>
                    <a:pt x="23" y="9"/>
                    <a:pt x="24" y="9"/>
                    <a:pt x="25" y="9"/>
                  </a:cubicBezTo>
                  <a:cubicBezTo>
                    <a:pt x="25" y="8"/>
                    <a:pt x="25" y="7"/>
                    <a:pt x="25" y="6"/>
                  </a:cubicBezTo>
                  <a:cubicBezTo>
                    <a:pt x="25" y="5"/>
                    <a:pt x="24" y="5"/>
                    <a:pt x="24" y="5"/>
                  </a:cubicBezTo>
                  <a:cubicBezTo>
                    <a:pt x="25" y="5"/>
                    <a:pt x="26" y="5"/>
                    <a:pt x="26" y="6"/>
                  </a:cubicBezTo>
                  <a:cubicBezTo>
                    <a:pt x="27" y="5"/>
                    <a:pt x="27" y="6"/>
                    <a:pt x="28" y="6"/>
                  </a:cubicBezTo>
                  <a:cubicBezTo>
                    <a:pt x="28" y="7"/>
                    <a:pt x="29" y="6"/>
                    <a:pt x="29" y="8"/>
                  </a:cubicBezTo>
                  <a:cubicBezTo>
                    <a:pt x="29" y="10"/>
                    <a:pt x="26" y="9"/>
                    <a:pt x="26" y="11"/>
                  </a:cubicBezTo>
                  <a:cubicBezTo>
                    <a:pt x="26" y="11"/>
                    <a:pt x="27" y="11"/>
                    <a:pt x="28" y="11"/>
                  </a:cubicBezTo>
                  <a:cubicBezTo>
                    <a:pt x="30" y="12"/>
                    <a:pt x="30" y="14"/>
                    <a:pt x="32" y="14"/>
                  </a:cubicBezTo>
                  <a:cubicBezTo>
                    <a:pt x="32" y="13"/>
                    <a:pt x="33" y="13"/>
                    <a:pt x="32" y="11"/>
                  </a:cubicBezTo>
                  <a:cubicBezTo>
                    <a:pt x="32" y="10"/>
                    <a:pt x="32" y="10"/>
                    <a:pt x="32" y="9"/>
                  </a:cubicBezTo>
                  <a:cubicBezTo>
                    <a:pt x="33" y="9"/>
                    <a:pt x="33" y="10"/>
                    <a:pt x="34" y="11"/>
                  </a:cubicBezTo>
                  <a:cubicBezTo>
                    <a:pt x="34" y="10"/>
                    <a:pt x="33" y="9"/>
                    <a:pt x="34" y="9"/>
                  </a:cubicBezTo>
                  <a:cubicBezTo>
                    <a:pt x="34" y="9"/>
                    <a:pt x="35" y="8"/>
                    <a:pt x="35" y="8"/>
                  </a:cubicBezTo>
                  <a:cubicBezTo>
                    <a:pt x="34" y="8"/>
                    <a:pt x="34" y="7"/>
                    <a:pt x="34" y="7"/>
                  </a:cubicBezTo>
                  <a:cubicBezTo>
                    <a:pt x="33" y="7"/>
                    <a:pt x="32" y="6"/>
                    <a:pt x="32" y="6"/>
                  </a:cubicBezTo>
                  <a:cubicBezTo>
                    <a:pt x="32" y="6"/>
                    <a:pt x="32" y="6"/>
                    <a:pt x="32" y="5"/>
                  </a:cubicBezTo>
                  <a:cubicBezTo>
                    <a:pt x="32" y="4"/>
                    <a:pt x="31" y="4"/>
                    <a:pt x="31" y="3"/>
                  </a:cubicBezTo>
                  <a:cubicBezTo>
                    <a:pt x="31" y="3"/>
                    <a:pt x="30" y="3"/>
                    <a:pt x="29" y="3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7" y="2"/>
                    <a:pt x="26" y="2"/>
                  </a:cubicBezTo>
                  <a:cubicBezTo>
                    <a:pt x="26" y="0"/>
                    <a:pt x="24" y="1"/>
                    <a:pt x="24" y="2"/>
                  </a:cubicBezTo>
                  <a:cubicBezTo>
                    <a:pt x="24" y="1"/>
                    <a:pt x="24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2" y="1"/>
                  </a:cubicBezTo>
                  <a:close/>
                  <a:moveTo>
                    <a:pt x="34" y="22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lose/>
                  <a:moveTo>
                    <a:pt x="3" y="42"/>
                  </a:moveTo>
                  <a:cubicBezTo>
                    <a:pt x="3" y="41"/>
                    <a:pt x="3" y="42"/>
                    <a:pt x="3" y="42"/>
                  </a:cubicBezTo>
                  <a:cubicBezTo>
                    <a:pt x="3" y="42"/>
                    <a:pt x="3" y="42"/>
                    <a:pt x="3" y="42"/>
                  </a:cubicBezTo>
                  <a:close/>
                  <a:moveTo>
                    <a:pt x="3" y="42"/>
                  </a:moveTo>
                  <a:cubicBezTo>
                    <a:pt x="4" y="42"/>
                    <a:pt x="4" y="43"/>
                    <a:pt x="4" y="43"/>
                  </a:cubicBezTo>
                  <a:cubicBezTo>
                    <a:pt x="4" y="44"/>
                    <a:pt x="3" y="43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 68">
              <a:extLst>
                <a:ext uri="{FF2B5EF4-FFF2-40B4-BE49-F238E27FC236}">
                  <a16:creationId xmlns:a16="http://schemas.microsoft.com/office/drawing/2014/main" id="{3F34578C-8564-493B-AEEC-E49874CE8C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20181" y="4845621"/>
              <a:ext cx="28512" cy="23625"/>
            </a:xfrm>
            <a:custGeom>
              <a:avLst/>
              <a:gdLst>
                <a:gd name="T0" fmla="*/ 12 w 15"/>
                <a:gd name="T1" fmla="*/ 2 h 12"/>
                <a:gd name="T2" fmla="*/ 15 w 15"/>
                <a:gd name="T3" fmla="*/ 1 h 12"/>
                <a:gd name="T4" fmla="*/ 14 w 15"/>
                <a:gd name="T5" fmla="*/ 0 h 12"/>
                <a:gd name="T6" fmla="*/ 2 w 15"/>
                <a:gd name="T7" fmla="*/ 9 h 12"/>
                <a:gd name="T8" fmla="*/ 3 w 15"/>
                <a:gd name="T9" fmla="*/ 10 h 12"/>
                <a:gd name="T10" fmla="*/ 3 w 15"/>
                <a:gd name="T11" fmla="*/ 10 h 12"/>
                <a:gd name="T12" fmla="*/ 3 w 15"/>
                <a:gd name="T13" fmla="*/ 10 h 12"/>
                <a:gd name="T14" fmla="*/ 1 w 15"/>
                <a:gd name="T15" fmla="*/ 9 h 12"/>
                <a:gd name="T16" fmla="*/ 0 w 15"/>
                <a:gd name="T17" fmla="*/ 10 h 12"/>
                <a:gd name="T18" fmla="*/ 0 w 15"/>
                <a:gd name="T19" fmla="*/ 11 h 12"/>
                <a:gd name="T20" fmla="*/ 2 w 15"/>
                <a:gd name="T21" fmla="*/ 11 h 12"/>
                <a:gd name="T22" fmla="*/ 5 w 15"/>
                <a:gd name="T23" fmla="*/ 10 h 12"/>
                <a:gd name="T24" fmla="*/ 6 w 15"/>
                <a:gd name="T25" fmla="*/ 9 h 12"/>
                <a:gd name="T26" fmla="*/ 5 w 15"/>
                <a:gd name="T27" fmla="*/ 9 h 12"/>
                <a:gd name="T28" fmla="*/ 7 w 15"/>
                <a:gd name="T29" fmla="*/ 9 h 12"/>
                <a:gd name="T30" fmla="*/ 8 w 15"/>
                <a:gd name="T31" fmla="*/ 6 h 12"/>
                <a:gd name="T32" fmla="*/ 8 w 15"/>
                <a:gd name="T33" fmla="*/ 6 h 12"/>
                <a:gd name="T34" fmla="*/ 10 w 15"/>
                <a:gd name="T35" fmla="*/ 5 h 12"/>
                <a:gd name="T36" fmla="*/ 11 w 15"/>
                <a:gd name="T37" fmla="*/ 5 h 12"/>
                <a:gd name="T38" fmla="*/ 11 w 15"/>
                <a:gd name="T39" fmla="*/ 4 h 12"/>
                <a:gd name="T40" fmla="*/ 12 w 15"/>
                <a:gd name="T41" fmla="*/ 4 h 12"/>
                <a:gd name="T42" fmla="*/ 12 w 15"/>
                <a:gd name="T43" fmla="*/ 3 h 12"/>
                <a:gd name="T44" fmla="*/ 12 w 15"/>
                <a:gd name="T45" fmla="*/ 3 h 12"/>
                <a:gd name="T46" fmla="*/ 12 w 15"/>
                <a:gd name="T47" fmla="*/ 2 h 12"/>
                <a:gd name="T48" fmla="*/ 4 w 15"/>
                <a:gd name="T49" fmla="*/ 10 h 12"/>
                <a:gd name="T50" fmla="*/ 4 w 15"/>
                <a:gd name="T51" fmla="*/ 10 h 12"/>
                <a:gd name="T52" fmla="*/ 4 w 15"/>
                <a:gd name="T5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" h="12">
                  <a:moveTo>
                    <a:pt x="12" y="2"/>
                  </a:moveTo>
                  <a:cubicBezTo>
                    <a:pt x="13" y="2"/>
                    <a:pt x="15" y="2"/>
                    <a:pt x="15" y="1"/>
                  </a:cubicBezTo>
                  <a:cubicBezTo>
                    <a:pt x="15" y="0"/>
                    <a:pt x="14" y="1"/>
                    <a:pt x="14" y="0"/>
                  </a:cubicBezTo>
                  <a:cubicBezTo>
                    <a:pt x="10" y="3"/>
                    <a:pt x="6" y="5"/>
                    <a:pt x="2" y="9"/>
                  </a:cubicBezTo>
                  <a:cubicBezTo>
                    <a:pt x="2" y="9"/>
                    <a:pt x="3" y="9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1" y="9"/>
                  </a:cubicBezTo>
                  <a:cubicBezTo>
                    <a:pt x="1" y="10"/>
                    <a:pt x="0" y="10"/>
                    <a:pt x="0" y="10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1" y="11"/>
                    <a:pt x="1" y="11"/>
                    <a:pt x="2" y="11"/>
                  </a:cubicBezTo>
                  <a:cubicBezTo>
                    <a:pt x="3" y="11"/>
                    <a:pt x="5" y="12"/>
                    <a:pt x="5" y="10"/>
                  </a:cubicBezTo>
                  <a:cubicBezTo>
                    <a:pt x="6" y="10"/>
                    <a:pt x="6" y="10"/>
                    <a:pt x="6" y="9"/>
                  </a:cubicBezTo>
                  <a:cubicBezTo>
                    <a:pt x="6" y="8"/>
                    <a:pt x="5" y="9"/>
                    <a:pt x="5" y="9"/>
                  </a:cubicBezTo>
                  <a:cubicBezTo>
                    <a:pt x="6" y="9"/>
                    <a:pt x="6" y="9"/>
                    <a:pt x="7" y="9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5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2" y="4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2"/>
                    <a:pt x="12" y="2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69">
              <a:extLst>
                <a:ext uri="{FF2B5EF4-FFF2-40B4-BE49-F238E27FC236}">
                  <a16:creationId xmlns:a16="http://schemas.microsoft.com/office/drawing/2014/main" id="{59149CCD-20F5-4AC0-9303-BE4F2210F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9177" y="4963744"/>
              <a:ext cx="1630" cy="3258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0 h 2"/>
                <a:gd name="T6" fmla="*/ 0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70">
              <a:extLst>
                <a:ext uri="{FF2B5EF4-FFF2-40B4-BE49-F238E27FC236}">
                  <a16:creationId xmlns:a16="http://schemas.microsoft.com/office/drawing/2014/main" id="{B91538A5-B763-455B-B717-D88038C37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8752" y="4938490"/>
              <a:ext cx="1630" cy="163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0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71">
              <a:extLst>
                <a:ext uri="{FF2B5EF4-FFF2-40B4-BE49-F238E27FC236}">
                  <a16:creationId xmlns:a16="http://schemas.microsoft.com/office/drawing/2014/main" id="{4400420D-5A69-4A41-8C14-670CA9FCF74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7796" y="4897758"/>
              <a:ext cx="7332" cy="17107"/>
            </a:xfrm>
            <a:custGeom>
              <a:avLst/>
              <a:gdLst>
                <a:gd name="T0" fmla="*/ 3 w 4"/>
                <a:gd name="T1" fmla="*/ 5 h 9"/>
                <a:gd name="T2" fmla="*/ 3 w 4"/>
                <a:gd name="T3" fmla="*/ 2 h 9"/>
                <a:gd name="T4" fmla="*/ 2 w 4"/>
                <a:gd name="T5" fmla="*/ 1 h 9"/>
                <a:gd name="T6" fmla="*/ 2 w 4"/>
                <a:gd name="T7" fmla="*/ 0 h 9"/>
                <a:gd name="T8" fmla="*/ 1 w 4"/>
                <a:gd name="T9" fmla="*/ 0 h 9"/>
                <a:gd name="T10" fmla="*/ 0 w 4"/>
                <a:gd name="T11" fmla="*/ 4 h 9"/>
                <a:gd name="T12" fmla="*/ 2 w 4"/>
                <a:gd name="T13" fmla="*/ 4 h 9"/>
                <a:gd name="T14" fmla="*/ 0 w 4"/>
                <a:gd name="T15" fmla="*/ 5 h 9"/>
                <a:gd name="T16" fmla="*/ 1 w 4"/>
                <a:gd name="T17" fmla="*/ 8 h 9"/>
                <a:gd name="T18" fmla="*/ 0 w 4"/>
                <a:gd name="T19" fmla="*/ 9 h 9"/>
                <a:gd name="T20" fmla="*/ 3 w 4"/>
                <a:gd name="T21" fmla="*/ 8 h 9"/>
                <a:gd name="T22" fmla="*/ 4 w 4"/>
                <a:gd name="T23" fmla="*/ 6 h 9"/>
                <a:gd name="T24" fmla="*/ 3 w 4"/>
                <a:gd name="T2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9">
                  <a:moveTo>
                    <a:pt x="3" y="5"/>
                  </a:moveTo>
                  <a:cubicBezTo>
                    <a:pt x="4" y="3"/>
                    <a:pt x="2" y="3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2"/>
                    <a:pt x="0" y="2"/>
                    <a:pt x="0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5"/>
                    <a:pt x="1" y="6"/>
                    <a:pt x="0" y="5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0" y="8"/>
                    <a:pt x="0" y="8"/>
                    <a:pt x="0" y="9"/>
                  </a:cubicBezTo>
                  <a:cubicBezTo>
                    <a:pt x="1" y="9"/>
                    <a:pt x="2" y="8"/>
                    <a:pt x="3" y="8"/>
                  </a:cubicBezTo>
                  <a:cubicBezTo>
                    <a:pt x="4" y="7"/>
                    <a:pt x="3" y="7"/>
                    <a:pt x="4" y="6"/>
                  </a:cubicBezTo>
                  <a:cubicBezTo>
                    <a:pt x="4" y="5"/>
                    <a:pt x="4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 72">
              <a:extLst>
                <a:ext uri="{FF2B5EF4-FFF2-40B4-BE49-F238E27FC236}">
                  <a16:creationId xmlns:a16="http://schemas.microsoft.com/office/drawing/2014/main" id="{40989705-E1B5-40FE-A555-47E4672A09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76391" y="4859470"/>
              <a:ext cx="157225" cy="146635"/>
            </a:xfrm>
            <a:custGeom>
              <a:avLst/>
              <a:gdLst>
                <a:gd name="T0" fmla="*/ 80 w 82"/>
                <a:gd name="T1" fmla="*/ 23 h 76"/>
                <a:gd name="T2" fmla="*/ 64 w 82"/>
                <a:gd name="T3" fmla="*/ 4 h 76"/>
                <a:gd name="T4" fmla="*/ 61 w 82"/>
                <a:gd name="T5" fmla="*/ 1 h 76"/>
                <a:gd name="T6" fmla="*/ 56 w 82"/>
                <a:gd name="T7" fmla="*/ 2 h 76"/>
                <a:gd name="T8" fmla="*/ 50 w 82"/>
                <a:gd name="T9" fmla="*/ 4 h 76"/>
                <a:gd name="T10" fmla="*/ 46 w 82"/>
                <a:gd name="T11" fmla="*/ 6 h 76"/>
                <a:gd name="T12" fmla="*/ 43 w 82"/>
                <a:gd name="T13" fmla="*/ 6 h 76"/>
                <a:gd name="T14" fmla="*/ 35 w 82"/>
                <a:gd name="T15" fmla="*/ 10 h 76"/>
                <a:gd name="T16" fmla="*/ 29 w 82"/>
                <a:gd name="T17" fmla="*/ 13 h 76"/>
                <a:gd name="T18" fmla="*/ 29 w 82"/>
                <a:gd name="T19" fmla="*/ 13 h 76"/>
                <a:gd name="T20" fmla="*/ 21 w 82"/>
                <a:gd name="T21" fmla="*/ 7 h 76"/>
                <a:gd name="T22" fmla="*/ 15 w 82"/>
                <a:gd name="T23" fmla="*/ 15 h 76"/>
                <a:gd name="T24" fmla="*/ 12 w 82"/>
                <a:gd name="T25" fmla="*/ 21 h 76"/>
                <a:gd name="T26" fmla="*/ 11 w 82"/>
                <a:gd name="T27" fmla="*/ 25 h 76"/>
                <a:gd name="T28" fmla="*/ 7 w 82"/>
                <a:gd name="T29" fmla="*/ 30 h 76"/>
                <a:gd name="T30" fmla="*/ 8 w 82"/>
                <a:gd name="T31" fmla="*/ 35 h 76"/>
                <a:gd name="T32" fmla="*/ 7 w 82"/>
                <a:gd name="T33" fmla="*/ 41 h 76"/>
                <a:gd name="T34" fmla="*/ 14 w 82"/>
                <a:gd name="T35" fmla="*/ 34 h 76"/>
                <a:gd name="T36" fmla="*/ 15 w 82"/>
                <a:gd name="T37" fmla="*/ 36 h 76"/>
                <a:gd name="T38" fmla="*/ 18 w 82"/>
                <a:gd name="T39" fmla="*/ 40 h 76"/>
                <a:gd name="T40" fmla="*/ 17 w 82"/>
                <a:gd name="T41" fmla="*/ 34 h 76"/>
                <a:gd name="T42" fmla="*/ 20 w 82"/>
                <a:gd name="T43" fmla="*/ 41 h 76"/>
                <a:gd name="T44" fmla="*/ 23 w 82"/>
                <a:gd name="T45" fmla="*/ 40 h 76"/>
                <a:gd name="T46" fmla="*/ 28 w 82"/>
                <a:gd name="T47" fmla="*/ 41 h 76"/>
                <a:gd name="T48" fmla="*/ 20 w 82"/>
                <a:gd name="T49" fmla="*/ 45 h 76"/>
                <a:gd name="T50" fmla="*/ 12 w 82"/>
                <a:gd name="T51" fmla="*/ 41 h 76"/>
                <a:gd name="T52" fmla="*/ 3 w 82"/>
                <a:gd name="T53" fmla="*/ 47 h 76"/>
                <a:gd name="T54" fmla="*/ 2 w 82"/>
                <a:gd name="T55" fmla="*/ 64 h 76"/>
                <a:gd name="T56" fmla="*/ 10 w 82"/>
                <a:gd name="T57" fmla="*/ 65 h 76"/>
                <a:gd name="T58" fmla="*/ 15 w 82"/>
                <a:gd name="T59" fmla="*/ 74 h 76"/>
                <a:gd name="T60" fmla="*/ 32 w 82"/>
                <a:gd name="T61" fmla="*/ 69 h 76"/>
                <a:gd name="T62" fmla="*/ 35 w 82"/>
                <a:gd name="T63" fmla="*/ 60 h 76"/>
                <a:gd name="T64" fmla="*/ 29 w 82"/>
                <a:gd name="T65" fmla="*/ 51 h 76"/>
                <a:gd name="T66" fmla="*/ 34 w 82"/>
                <a:gd name="T67" fmla="*/ 59 h 76"/>
                <a:gd name="T68" fmla="*/ 42 w 82"/>
                <a:gd name="T69" fmla="*/ 52 h 76"/>
                <a:gd name="T70" fmla="*/ 37 w 82"/>
                <a:gd name="T71" fmla="*/ 46 h 76"/>
                <a:gd name="T72" fmla="*/ 44 w 82"/>
                <a:gd name="T73" fmla="*/ 50 h 76"/>
                <a:gd name="T74" fmla="*/ 48 w 82"/>
                <a:gd name="T75" fmla="*/ 53 h 76"/>
                <a:gd name="T76" fmla="*/ 51 w 82"/>
                <a:gd name="T77" fmla="*/ 62 h 76"/>
                <a:gd name="T78" fmla="*/ 55 w 82"/>
                <a:gd name="T79" fmla="*/ 56 h 76"/>
                <a:gd name="T80" fmla="*/ 60 w 82"/>
                <a:gd name="T81" fmla="*/ 55 h 76"/>
                <a:gd name="T82" fmla="*/ 63 w 82"/>
                <a:gd name="T83" fmla="*/ 60 h 76"/>
                <a:gd name="T84" fmla="*/ 66 w 82"/>
                <a:gd name="T85" fmla="*/ 63 h 76"/>
                <a:gd name="T86" fmla="*/ 67 w 82"/>
                <a:gd name="T87" fmla="*/ 62 h 76"/>
                <a:gd name="T88" fmla="*/ 69 w 82"/>
                <a:gd name="T89" fmla="*/ 54 h 76"/>
                <a:gd name="T90" fmla="*/ 75 w 82"/>
                <a:gd name="T91" fmla="*/ 45 h 76"/>
                <a:gd name="T92" fmla="*/ 75 w 82"/>
                <a:gd name="T93" fmla="*/ 40 h 76"/>
                <a:gd name="T94" fmla="*/ 78 w 82"/>
                <a:gd name="T95" fmla="*/ 36 h 76"/>
                <a:gd name="T96" fmla="*/ 82 w 82"/>
                <a:gd name="T97" fmla="*/ 27 h 76"/>
                <a:gd name="T98" fmla="*/ 19 w 82"/>
                <a:gd name="T99" fmla="*/ 24 h 76"/>
                <a:gd name="T100" fmla="*/ 15 w 82"/>
                <a:gd name="T101" fmla="*/ 24 h 76"/>
                <a:gd name="T102" fmla="*/ 18 w 82"/>
                <a:gd name="T103" fmla="*/ 19 h 76"/>
                <a:gd name="T104" fmla="*/ 21 w 82"/>
                <a:gd name="T105" fmla="*/ 19 h 76"/>
                <a:gd name="T106" fmla="*/ 24 w 82"/>
                <a:gd name="T107" fmla="*/ 9 h 76"/>
                <a:gd name="T108" fmla="*/ 28 w 82"/>
                <a:gd name="T109" fmla="*/ 48 h 76"/>
                <a:gd name="T110" fmla="*/ 28 w 82"/>
                <a:gd name="T111" fmla="*/ 15 h 76"/>
                <a:gd name="T112" fmla="*/ 45 w 82"/>
                <a:gd name="T113" fmla="*/ 9 h 76"/>
                <a:gd name="T114" fmla="*/ 61 w 82"/>
                <a:gd name="T115" fmla="*/ 5 h 76"/>
                <a:gd name="T116" fmla="*/ 62 w 82"/>
                <a:gd name="T117" fmla="*/ 4 h 76"/>
                <a:gd name="T118" fmla="*/ 74 w 82"/>
                <a:gd name="T119" fmla="*/ 3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2" h="76">
                  <a:moveTo>
                    <a:pt x="82" y="27"/>
                  </a:moveTo>
                  <a:cubicBezTo>
                    <a:pt x="82" y="26"/>
                    <a:pt x="81" y="25"/>
                    <a:pt x="81" y="24"/>
                  </a:cubicBezTo>
                  <a:cubicBezTo>
                    <a:pt x="80" y="25"/>
                    <a:pt x="79" y="25"/>
                    <a:pt x="79" y="24"/>
                  </a:cubicBezTo>
                  <a:cubicBezTo>
                    <a:pt x="79" y="23"/>
                    <a:pt x="80" y="23"/>
                    <a:pt x="80" y="23"/>
                  </a:cubicBezTo>
                  <a:cubicBezTo>
                    <a:pt x="77" y="16"/>
                    <a:pt x="72" y="10"/>
                    <a:pt x="67" y="5"/>
                  </a:cubicBezTo>
                  <a:cubicBezTo>
                    <a:pt x="66" y="5"/>
                    <a:pt x="66" y="5"/>
                    <a:pt x="65" y="5"/>
                  </a:cubicBezTo>
                  <a:cubicBezTo>
                    <a:pt x="65" y="5"/>
                    <a:pt x="65" y="5"/>
                    <a:pt x="64" y="5"/>
                  </a:cubicBezTo>
                  <a:cubicBezTo>
                    <a:pt x="64" y="5"/>
                    <a:pt x="64" y="4"/>
                    <a:pt x="64" y="4"/>
                  </a:cubicBezTo>
                  <a:cubicBezTo>
                    <a:pt x="63" y="4"/>
                    <a:pt x="63" y="4"/>
                    <a:pt x="62" y="4"/>
                  </a:cubicBezTo>
                  <a:cubicBezTo>
                    <a:pt x="62" y="4"/>
                    <a:pt x="62" y="4"/>
                    <a:pt x="62" y="3"/>
                  </a:cubicBezTo>
                  <a:cubicBezTo>
                    <a:pt x="63" y="3"/>
                    <a:pt x="63" y="3"/>
                    <a:pt x="63" y="2"/>
                  </a:cubicBezTo>
                  <a:cubicBezTo>
                    <a:pt x="62" y="2"/>
                    <a:pt x="62" y="1"/>
                    <a:pt x="61" y="1"/>
                  </a:cubicBezTo>
                  <a:cubicBezTo>
                    <a:pt x="61" y="1"/>
                    <a:pt x="60" y="1"/>
                    <a:pt x="59" y="1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8" y="1"/>
                    <a:pt x="58" y="0"/>
                    <a:pt x="57" y="0"/>
                  </a:cubicBezTo>
                  <a:cubicBezTo>
                    <a:pt x="57" y="0"/>
                    <a:pt x="56" y="1"/>
                    <a:pt x="56" y="2"/>
                  </a:cubicBezTo>
                  <a:cubicBezTo>
                    <a:pt x="55" y="1"/>
                    <a:pt x="56" y="3"/>
                    <a:pt x="55" y="2"/>
                  </a:cubicBezTo>
                  <a:cubicBezTo>
                    <a:pt x="54" y="2"/>
                    <a:pt x="55" y="1"/>
                    <a:pt x="54" y="2"/>
                  </a:cubicBezTo>
                  <a:cubicBezTo>
                    <a:pt x="53" y="2"/>
                    <a:pt x="52" y="3"/>
                    <a:pt x="51" y="3"/>
                  </a:cubicBezTo>
                  <a:cubicBezTo>
                    <a:pt x="51" y="3"/>
                    <a:pt x="50" y="4"/>
                    <a:pt x="50" y="4"/>
                  </a:cubicBezTo>
                  <a:cubicBezTo>
                    <a:pt x="49" y="4"/>
                    <a:pt x="50" y="5"/>
                    <a:pt x="49" y="5"/>
                  </a:cubicBezTo>
                  <a:cubicBezTo>
                    <a:pt x="48" y="5"/>
                    <a:pt x="47" y="4"/>
                    <a:pt x="48" y="5"/>
                  </a:cubicBezTo>
                  <a:cubicBezTo>
                    <a:pt x="48" y="6"/>
                    <a:pt x="49" y="6"/>
                    <a:pt x="49" y="7"/>
                  </a:cubicBezTo>
                  <a:cubicBezTo>
                    <a:pt x="48" y="7"/>
                    <a:pt x="48" y="6"/>
                    <a:pt x="46" y="6"/>
                  </a:cubicBezTo>
                  <a:cubicBezTo>
                    <a:pt x="46" y="7"/>
                    <a:pt x="46" y="8"/>
                    <a:pt x="46" y="8"/>
                  </a:cubicBezTo>
                  <a:cubicBezTo>
                    <a:pt x="46" y="7"/>
                    <a:pt x="46" y="7"/>
                    <a:pt x="46" y="6"/>
                  </a:cubicBezTo>
                  <a:cubicBezTo>
                    <a:pt x="45" y="6"/>
                    <a:pt x="45" y="7"/>
                    <a:pt x="44" y="7"/>
                  </a:cubicBezTo>
                  <a:cubicBezTo>
                    <a:pt x="44" y="6"/>
                    <a:pt x="44" y="5"/>
                    <a:pt x="43" y="6"/>
                  </a:cubicBezTo>
                  <a:cubicBezTo>
                    <a:pt x="42" y="7"/>
                    <a:pt x="41" y="8"/>
                    <a:pt x="40" y="9"/>
                  </a:cubicBezTo>
                  <a:cubicBezTo>
                    <a:pt x="39" y="9"/>
                    <a:pt x="39" y="8"/>
                    <a:pt x="37" y="8"/>
                  </a:cubicBezTo>
                  <a:cubicBezTo>
                    <a:pt x="37" y="10"/>
                    <a:pt x="39" y="9"/>
                    <a:pt x="38" y="10"/>
                  </a:cubicBezTo>
                  <a:cubicBezTo>
                    <a:pt x="37" y="10"/>
                    <a:pt x="36" y="10"/>
                    <a:pt x="35" y="10"/>
                  </a:cubicBezTo>
                  <a:cubicBezTo>
                    <a:pt x="34" y="10"/>
                    <a:pt x="33" y="11"/>
                    <a:pt x="32" y="12"/>
                  </a:cubicBezTo>
                  <a:cubicBezTo>
                    <a:pt x="32" y="11"/>
                    <a:pt x="32" y="11"/>
                    <a:pt x="32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1" y="11"/>
                    <a:pt x="31" y="13"/>
                    <a:pt x="29" y="13"/>
                  </a:cubicBezTo>
                  <a:cubicBezTo>
                    <a:pt x="29" y="14"/>
                    <a:pt x="28" y="13"/>
                    <a:pt x="28" y="14"/>
                  </a:cubicBezTo>
                  <a:cubicBezTo>
                    <a:pt x="27" y="14"/>
                    <a:pt x="28" y="15"/>
                    <a:pt x="28" y="15"/>
                  </a:cubicBezTo>
                  <a:cubicBezTo>
                    <a:pt x="26" y="15"/>
                    <a:pt x="26" y="13"/>
                    <a:pt x="26" y="12"/>
                  </a:cubicBezTo>
                  <a:cubicBezTo>
                    <a:pt x="27" y="12"/>
                    <a:pt x="29" y="12"/>
                    <a:pt x="29" y="13"/>
                  </a:cubicBezTo>
                  <a:cubicBezTo>
                    <a:pt x="30" y="11"/>
                    <a:pt x="28" y="10"/>
                    <a:pt x="26" y="10"/>
                  </a:cubicBezTo>
                  <a:cubicBezTo>
                    <a:pt x="26" y="9"/>
                    <a:pt x="25" y="9"/>
                    <a:pt x="25" y="9"/>
                  </a:cubicBezTo>
                  <a:cubicBezTo>
                    <a:pt x="24" y="8"/>
                    <a:pt x="24" y="8"/>
                    <a:pt x="23" y="7"/>
                  </a:cubicBezTo>
                  <a:cubicBezTo>
                    <a:pt x="23" y="7"/>
                    <a:pt x="22" y="7"/>
                    <a:pt x="21" y="7"/>
                  </a:cubicBezTo>
                  <a:cubicBezTo>
                    <a:pt x="21" y="8"/>
                    <a:pt x="20" y="8"/>
                    <a:pt x="19" y="9"/>
                  </a:cubicBezTo>
                  <a:cubicBezTo>
                    <a:pt x="19" y="8"/>
                    <a:pt x="19" y="9"/>
                    <a:pt x="19" y="9"/>
                  </a:cubicBezTo>
                  <a:cubicBezTo>
                    <a:pt x="18" y="10"/>
                    <a:pt x="17" y="11"/>
                    <a:pt x="16" y="12"/>
                  </a:cubicBezTo>
                  <a:cubicBezTo>
                    <a:pt x="16" y="13"/>
                    <a:pt x="15" y="14"/>
                    <a:pt x="15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2" y="15"/>
                    <a:pt x="12" y="17"/>
                    <a:pt x="12" y="18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4" y="22"/>
                    <a:pt x="14" y="22"/>
                  </a:cubicBezTo>
                  <a:cubicBezTo>
                    <a:pt x="14" y="23"/>
                    <a:pt x="13" y="23"/>
                    <a:pt x="13" y="24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3" y="25"/>
                    <a:pt x="12" y="25"/>
                    <a:pt x="11" y="25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0" y="27"/>
                    <a:pt x="10" y="29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8" y="29"/>
                    <a:pt x="8" y="30"/>
                    <a:pt x="7" y="30"/>
                  </a:cubicBezTo>
                  <a:cubicBezTo>
                    <a:pt x="7" y="30"/>
                    <a:pt x="6" y="30"/>
                    <a:pt x="6" y="31"/>
                  </a:cubicBezTo>
                  <a:cubicBezTo>
                    <a:pt x="6" y="32"/>
                    <a:pt x="7" y="31"/>
                    <a:pt x="8" y="31"/>
                  </a:cubicBezTo>
                  <a:cubicBezTo>
                    <a:pt x="8" y="33"/>
                    <a:pt x="9" y="32"/>
                    <a:pt x="9" y="34"/>
                  </a:cubicBezTo>
                  <a:cubicBezTo>
                    <a:pt x="8" y="34"/>
                    <a:pt x="8" y="35"/>
                    <a:pt x="8" y="35"/>
                  </a:cubicBezTo>
                  <a:cubicBezTo>
                    <a:pt x="7" y="34"/>
                    <a:pt x="6" y="35"/>
                    <a:pt x="4" y="35"/>
                  </a:cubicBezTo>
                  <a:cubicBezTo>
                    <a:pt x="4" y="36"/>
                    <a:pt x="5" y="38"/>
                    <a:pt x="4" y="38"/>
                  </a:cubicBezTo>
                  <a:cubicBezTo>
                    <a:pt x="4" y="39"/>
                    <a:pt x="5" y="39"/>
                    <a:pt x="4" y="40"/>
                  </a:cubicBezTo>
                  <a:cubicBezTo>
                    <a:pt x="6" y="40"/>
                    <a:pt x="6" y="41"/>
                    <a:pt x="7" y="41"/>
                  </a:cubicBezTo>
                  <a:cubicBezTo>
                    <a:pt x="7" y="40"/>
                    <a:pt x="8" y="40"/>
                    <a:pt x="8" y="41"/>
                  </a:cubicBezTo>
                  <a:cubicBezTo>
                    <a:pt x="9" y="40"/>
                    <a:pt x="10" y="39"/>
                    <a:pt x="10" y="37"/>
                  </a:cubicBezTo>
                  <a:cubicBezTo>
                    <a:pt x="11" y="37"/>
                    <a:pt x="10" y="35"/>
                    <a:pt x="12" y="35"/>
                  </a:cubicBezTo>
                  <a:cubicBezTo>
                    <a:pt x="13" y="35"/>
                    <a:pt x="13" y="35"/>
                    <a:pt x="14" y="34"/>
                  </a:cubicBezTo>
                  <a:cubicBezTo>
                    <a:pt x="13" y="36"/>
                    <a:pt x="14" y="37"/>
                    <a:pt x="14" y="39"/>
                  </a:cubicBezTo>
                  <a:cubicBezTo>
                    <a:pt x="16" y="38"/>
                    <a:pt x="15" y="37"/>
                    <a:pt x="15" y="36"/>
                  </a:cubicBezTo>
                  <a:cubicBezTo>
                    <a:pt x="15" y="36"/>
                    <a:pt x="14" y="35"/>
                    <a:pt x="15" y="35"/>
                  </a:cubicBezTo>
                  <a:cubicBezTo>
                    <a:pt x="15" y="35"/>
                    <a:pt x="15" y="35"/>
                    <a:pt x="15" y="36"/>
                  </a:cubicBezTo>
                  <a:cubicBezTo>
                    <a:pt x="15" y="36"/>
                    <a:pt x="15" y="36"/>
                    <a:pt x="15" y="37"/>
                  </a:cubicBezTo>
                  <a:cubicBezTo>
                    <a:pt x="17" y="37"/>
                    <a:pt x="17" y="37"/>
                    <a:pt x="18" y="38"/>
                  </a:cubicBezTo>
                  <a:cubicBezTo>
                    <a:pt x="18" y="39"/>
                    <a:pt x="17" y="39"/>
                    <a:pt x="16" y="39"/>
                  </a:cubicBezTo>
                  <a:cubicBezTo>
                    <a:pt x="16" y="40"/>
                    <a:pt x="17" y="40"/>
                    <a:pt x="18" y="40"/>
                  </a:cubicBezTo>
                  <a:cubicBezTo>
                    <a:pt x="17" y="39"/>
                    <a:pt x="18" y="39"/>
                    <a:pt x="19" y="38"/>
                  </a:cubicBezTo>
                  <a:cubicBezTo>
                    <a:pt x="19" y="38"/>
                    <a:pt x="18" y="38"/>
                    <a:pt x="18" y="38"/>
                  </a:cubicBezTo>
                  <a:cubicBezTo>
                    <a:pt x="19" y="37"/>
                    <a:pt x="19" y="38"/>
                    <a:pt x="19" y="38"/>
                  </a:cubicBezTo>
                  <a:cubicBezTo>
                    <a:pt x="19" y="36"/>
                    <a:pt x="16" y="36"/>
                    <a:pt x="17" y="34"/>
                  </a:cubicBezTo>
                  <a:cubicBezTo>
                    <a:pt x="17" y="35"/>
                    <a:pt x="19" y="36"/>
                    <a:pt x="19" y="37"/>
                  </a:cubicBezTo>
                  <a:cubicBezTo>
                    <a:pt x="20" y="37"/>
                    <a:pt x="20" y="38"/>
                    <a:pt x="20" y="38"/>
                  </a:cubicBezTo>
                  <a:cubicBezTo>
                    <a:pt x="20" y="38"/>
                    <a:pt x="20" y="38"/>
                    <a:pt x="20" y="39"/>
                  </a:cubicBezTo>
                  <a:cubicBezTo>
                    <a:pt x="20" y="39"/>
                    <a:pt x="20" y="40"/>
                    <a:pt x="20" y="41"/>
                  </a:cubicBezTo>
                  <a:cubicBezTo>
                    <a:pt x="21" y="41"/>
                    <a:pt x="21" y="41"/>
                    <a:pt x="22" y="41"/>
                  </a:cubicBezTo>
                  <a:cubicBezTo>
                    <a:pt x="22" y="40"/>
                    <a:pt x="22" y="39"/>
                    <a:pt x="22" y="38"/>
                  </a:cubicBezTo>
                  <a:cubicBezTo>
                    <a:pt x="22" y="38"/>
                    <a:pt x="23" y="38"/>
                    <a:pt x="23" y="38"/>
                  </a:cubicBezTo>
                  <a:cubicBezTo>
                    <a:pt x="23" y="39"/>
                    <a:pt x="23" y="39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4" y="41"/>
                    <a:pt x="26" y="41"/>
                    <a:pt x="26" y="41"/>
                  </a:cubicBezTo>
                  <a:cubicBezTo>
                    <a:pt x="27" y="41"/>
                    <a:pt x="26" y="42"/>
                    <a:pt x="27" y="42"/>
                  </a:cubicBezTo>
                  <a:cubicBezTo>
                    <a:pt x="28" y="42"/>
                    <a:pt x="27" y="40"/>
                    <a:pt x="28" y="41"/>
                  </a:cubicBezTo>
                  <a:cubicBezTo>
                    <a:pt x="28" y="41"/>
                    <a:pt x="28" y="42"/>
                    <a:pt x="28" y="42"/>
                  </a:cubicBezTo>
                  <a:cubicBezTo>
                    <a:pt x="27" y="43"/>
                    <a:pt x="28" y="45"/>
                    <a:pt x="27" y="45"/>
                  </a:cubicBezTo>
                  <a:cubicBezTo>
                    <a:pt x="25" y="44"/>
                    <a:pt x="23" y="44"/>
                    <a:pt x="21" y="44"/>
                  </a:cubicBezTo>
                  <a:cubicBezTo>
                    <a:pt x="20" y="44"/>
                    <a:pt x="20" y="45"/>
                    <a:pt x="20" y="45"/>
                  </a:cubicBezTo>
                  <a:cubicBezTo>
                    <a:pt x="19" y="44"/>
                    <a:pt x="16" y="44"/>
                    <a:pt x="15" y="43"/>
                  </a:cubicBezTo>
                  <a:cubicBezTo>
                    <a:pt x="16" y="42"/>
                    <a:pt x="15" y="42"/>
                    <a:pt x="15" y="41"/>
                  </a:cubicBezTo>
                  <a:cubicBezTo>
                    <a:pt x="16" y="41"/>
                    <a:pt x="16" y="40"/>
                    <a:pt x="15" y="40"/>
                  </a:cubicBezTo>
                  <a:cubicBezTo>
                    <a:pt x="14" y="40"/>
                    <a:pt x="13" y="40"/>
                    <a:pt x="12" y="41"/>
                  </a:cubicBezTo>
                  <a:cubicBezTo>
                    <a:pt x="10" y="41"/>
                    <a:pt x="8" y="41"/>
                    <a:pt x="7" y="42"/>
                  </a:cubicBezTo>
                  <a:cubicBezTo>
                    <a:pt x="7" y="41"/>
                    <a:pt x="7" y="41"/>
                    <a:pt x="6" y="41"/>
                  </a:cubicBezTo>
                  <a:cubicBezTo>
                    <a:pt x="6" y="42"/>
                    <a:pt x="5" y="42"/>
                    <a:pt x="4" y="43"/>
                  </a:cubicBezTo>
                  <a:cubicBezTo>
                    <a:pt x="4" y="44"/>
                    <a:pt x="4" y="46"/>
                    <a:pt x="3" y="47"/>
                  </a:cubicBezTo>
                  <a:cubicBezTo>
                    <a:pt x="3" y="48"/>
                    <a:pt x="2" y="48"/>
                    <a:pt x="1" y="49"/>
                  </a:cubicBezTo>
                  <a:cubicBezTo>
                    <a:pt x="1" y="51"/>
                    <a:pt x="1" y="52"/>
                    <a:pt x="0" y="53"/>
                  </a:cubicBezTo>
                  <a:cubicBezTo>
                    <a:pt x="0" y="55"/>
                    <a:pt x="0" y="57"/>
                    <a:pt x="0" y="60"/>
                  </a:cubicBezTo>
                  <a:cubicBezTo>
                    <a:pt x="1" y="61"/>
                    <a:pt x="2" y="62"/>
                    <a:pt x="2" y="64"/>
                  </a:cubicBezTo>
                  <a:cubicBezTo>
                    <a:pt x="3" y="64"/>
                    <a:pt x="4" y="65"/>
                    <a:pt x="5" y="66"/>
                  </a:cubicBezTo>
                  <a:cubicBezTo>
                    <a:pt x="6" y="65"/>
                    <a:pt x="7" y="65"/>
                    <a:pt x="8" y="65"/>
                  </a:cubicBezTo>
                  <a:cubicBezTo>
                    <a:pt x="9" y="65"/>
                    <a:pt x="9" y="64"/>
                    <a:pt x="10" y="64"/>
                  </a:cubicBezTo>
                  <a:cubicBezTo>
                    <a:pt x="10" y="64"/>
                    <a:pt x="10" y="65"/>
                    <a:pt x="10" y="65"/>
                  </a:cubicBezTo>
                  <a:cubicBezTo>
                    <a:pt x="11" y="65"/>
                    <a:pt x="12" y="66"/>
                    <a:pt x="13" y="66"/>
                  </a:cubicBezTo>
                  <a:cubicBezTo>
                    <a:pt x="13" y="65"/>
                    <a:pt x="13" y="65"/>
                    <a:pt x="14" y="65"/>
                  </a:cubicBezTo>
                  <a:cubicBezTo>
                    <a:pt x="14" y="67"/>
                    <a:pt x="14" y="68"/>
                    <a:pt x="14" y="70"/>
                  </a:cubicBezTo>
                  <a:cubicBezTo>
                    <a:pt x="14" y="71"/>
                    <a:pt x="15" y="73"/>
                    <a:pt x="15" y="74"/>
                  </a:cubicBezTo>
                  <a:cubicBezTo>
                    <a:pt x="15" y="75"/>
                    <a:pt x="15" y="75"/>
                    <a:pt x="16" y="76"/>
                  </a:cubicBezTo>
                  <a:cubicBezTo>
                    <a:pt x="31" y="76"/>
                    <a:pt x="31" y="76"/>
                    <a:pt x="31" y="76"/>
                  </a:cubicBezTo>
                  <a:cubicBezTo>
                    <a:pt x="31" y="75"/>
                    <a:pt x="31" y="74"/>
                    <a:pt x="31" y="73"/>
                  </a:cubicBezTo>
                  <a:cubicBezTo>
                    <a:pt x="32" y="72"/>
                    <a:pt x="32" y="71"/>
                    <a:pt x="32" y="69"/>
                  </a:cubicBezTo>
                  <a:cubicBezTo>
                    <a:pt x="33" y="69"/>
                    <a:pt x="33" y="68"/>
                    <a:pt x="34" y="68"/>
                  </a:cubicBezTo>
                  <a:cubicBezTo>
                    <a:pt x="35" y="66"/>
                    <a:pt x="36" y="64"/>
                    <a:pt x="37" y="62"/>
                  </a:cubicBezTo>
                  <a:cubicBezTo>
                    <a:pt x="37" y="61"/>
                    <a:pt x="38" y="60"/>
                    <a:pt x="37" y="59"/>
                  </a:cubicBezTo>
                  <a:cubicBezTo>
                    <a:pt x="36" y="59"/>
                    <a:pt x="36" y="60"/>
                    <a:pt x="35" y="60"/>
                  </a:cubicBezTo>
                  <a:cubicBezTo>
                    <a:pt x="34" y="60"/>
                    <a:pt x="34" y="60"/>
                    <a:pt x="33" y="60"/>
                  </a:cubicBezTo>
                  <a:cubicBezTo>
                    <a:pt x="33" y="58"/>
                    <a:pt x="32" y="57"/>
                    <a:pt x="31" y="56"/>
                  </a:cubicBezTo>
                  <a:cubicBezTo>
                    <a:pt x="31" y="55"/>
                    <a:pt x="30" y="55"/>
                    <a:pt x="30" y="53"/>
                  </a:cubicBezTo>
                  <a:cubicBezTo>
                    <a:pt x="30" y="52"/>
                    <a:pt x="29" y="52"/>
                    <a:pt x="29" y="51"/>
                  </a:cubicBezTo>
                  <a:cubicBezTo>
                    <a:pt x="29" y="50"/>
                    <a:pt x="28" y="49"/>
                    <a:pt x="29" y="49"/>
                  </a:cubicBezTo>
                  <a:cubicBezTo>
                    <a:pt x="29" y="49"/>
                    <a:pt x="30" y="51"/>
                    <a:pt x="30" y="51"/>
                  </a:cubicBezTo>
                  <a:cubicBezTo>
                    <a:pt x="30" y="53"/>
                    <a:pt x="31" y="54"/>
                    <a:pt x="32" y="55"/>
                  </a:cubicBezTo>
                  <a:cubicBezTo>
                    <a:pt x="33" y="56"/>
                    <a:pt x="33" y="58"/>
                    <a:pt x="34" y="59"/>
                  </a:cubicBezTo>
                  <a:cubicBezTo>
                    <a:pt x="35" y="59"/>
                    <a:pt x="36" y="57"/>
                    <a:pt x="38" y="57"/>
                  </a:cubicBezTo>
                  <a:cubicBezTo>
                    <a:pt x="39" y="57"/>
                    <a:pt x="38" y="56"/>
                    <a:pt x="39" y="56"/>
                  </a:cubicBezTo>
                  <a:cubicBezTo>
                    <a:pt x="40" y="56"/>
                    <a:pt x="40" y="55"/>
                    <a:pt x="41" y="54"/>
                  </a:cubicBezTo>
                  <a:cubicBezTo>
                    <a:pt x="41" y="53"/>
                    <a:pt x="42" y="53"/>
                    <a:pt x="42" y="52"/>
                  </a:cubicBezTo>
                  <a:cubicBezTo>
                    <a:pt x="42" y="51"/>
                    <a:pt x="40" y="51"/>
                    <a:pt x="40" y="50"/>
                  </a:cubicBezTo>
                  <a:cubicBezTo>
                    <a:pt x="40" y="49"/>
                    <a:pt x="39" y="50"/>
                    <a:pt x="39" y="50"/>
                  </a:cubicBezTo>
                  <a:cubicBezTo>
                    <a:pt x="38" y="49"/>
                    <a:pt x="38" y="49"/>
                    <a:pt x="38" y="47"/>
                  </a:cubicBezTo>
                  <a:cubicBezTo>
                    <a:pt x="37" y="47"/>
                    <a:pt x="37" y="47"/>
                    <a:pt x="37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9" y="47"/>
                    <a:pt x="38" y="50"/>
                    <a:pt x="41" y="49"/>
                  </a:cubicBezTo>
                  <a:cubicBezTo>
                    <a:pt x="41" y="50"/>
                    <a:pt x="41" y="50"/>
                    <a:pt x="41" y="51"/>
                  </a:cubicBezTo>
                  <a:cubicBezTo>
                    <a:pt x="42" y="51"/>
                    <a:pt x="42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6" y="50"/>
                    <a:pt x="46" y="51"/>
                    <a:pt x="47" y="52"/>
                  </a:cubicBezTo>
                  <a:cubicBezTo>
                    <a:pt x="47" y="52"/>
                    <a:pt x="47" y="52"/>
                    <a:pt x="47" y="52"/>
                  </a:cubicBezTo>
                  <a:cubicBezTo>
                    <a:pt x="47" y="53"/>
                    <a:pt x="48" y="53"/>
                    <a:pt x="48" y="53"/>
                  </a:cubicBezTo>
                  <a:cubicBezTo>
                    <a:pt x="48" y="54"/>
                    <a:pt x="49" y="54"/>
                    <a:pt x="48" y="55"/>
                  </a:cubicBezTo>
                  <a:cubicBezTo>
                    <a:pt x="49" y="56"/>
                    <a:pt x="49" y="57"/>
                    <a:pt x="50" y="59"/>
                  </a:cubicBezTo>
                  <a:cubicBezTo>
                    <a:pt x="50" y="59"/>
                    <a:pt x="51" y="60"/>
                    <a:pt x="51" y="61"/>
                  </a:cubicBezTo>
                  <a:cubicBezTo>
                    <a:pt x="51" y="61"/>
                    <a:pt x="51" y="62"/>
                    <a:pt x="51" y="62"/>
                  </a:cubicBezTo>
                  <a:cubicBezTo>
                    <a:pt x="51" y="63"/>
                    <a:pt x="52" y="62"/>
                    <a:pt x="53" y="62"/>
                  </a:cubicBezTo>
                  <a:cubicBezTo>
                    <a:pt x="53" y="61"/>
                    <a:pt x="54" y="60"/>
                    <a:pt x="54" y="57"/>
                  </a:cubicBezTo>
                  <a:cubicBezTo>
                    <a:pt x="54" y="57"/>
                    <a:pt x="54" y="57"/>
                    <a:pt x="55" y="57"/>
                  </a:cubicBezTo>
                  <a:cubicBezTo>
                    <a:pt x="55" y="57"/>
                    <a:pt x="55" y="56"/>
                    <a:pt x="55" y="56"/>
                  </a:cubicBezTo>
                  <a:cubicBezTo>
                    <a:pt x="55" y="57"/>
                    <a:pt x="55" y="55"/>
                    <a:pt x="56" y="56"/>
                  </a:cubicBezTo>
                  <a:cubicBezTo>
                    <a:pt x="56" y="54"/>
                    <a:pt x="57" y="54"/>
                    <a:pt x="57" y="53"/>
                  </a:cubicBezTo>
                  <a:cubicBezTo>
                    <a:pt x="57" y="53"/>
                    <a:pt x="58" y="52"/>
                    <a:pt x="59" y="52"/>
                  </a:cubicBezTo>
                  <a:cubicBezTo>
                    <a:pt x="60" y="53"/>
                    <a:pt x="60" y="54"/>
                    <a:pt x="60" y="55"/>
                  </a:cubicBezTo>
                  <a:cubicBezTo>
                    <a:pt x="60" y="55"/>
                    <a:pt x="60" y="55"/>
                    <a:pt x="60" y="56"/>
                  </a:cubicBezTo>
                  <a:cubicBezTo>
                    <a:pt x="60" y="57"/>
                    <a:pt x="62" y="56"/>
                    <a:pt x="63" y="57"/>
                  </a:cubicBezTo>
                  <a:cubicBezTo>
                    <a:pt x="62" y="58"/>
                    <a:pt x="63" y="58"/>
                    <a:pt x="62" y="59"/>
                  </a:cubicBezTo>
                  <a:cubicBezTo>
                    <a:pt x="63" y="59"/>
                    <a:pt x="63" y="59"/>
                    <a:pt x="63" y="60"/>
                  </a:cubicBezTo>
                  <a:cubicBezTo>
                    <a:pt x="63" y="61"/>
                    <a:pt x="63" y="61"/>
                    <a:pt x="63" y="62"/>
                  </a:cubicBezTo>
                  <a:cubicBezTo>
                    <a:pt x="63" y="62"/>
                    <a:pt x="64" y="63"/>
                    <a:pt x="63" y="64"/>
                  </a:cubicBezTo>
                  <a:cubicBezTo>
                    <a:pt x="65" y="65"/>
                    <a:pt x="66" y="66"/>
                    <a:pt x="67" y="67"/>
                  </a:cubicBezTo>
                  <a:cubicBezTo>
                    <a:pt x="67" y="65"/>
                    <a:pt x="66" y="65"/>
                    <a:pt x="66" y="63"/>
                  </a:cubicBezTo>
                  <a:cubicBezTo>
                    <a:pt x="65" y="63"/>
                    <a:pt x="64" y="62"/>
                    <a:pt x="64" y="61"/>
                  </a:cubicBezTo>
                  <a:cubicBezTo>
                    <a:pt x="64" y="60"/>
                    <a:pt x="64" y="59"/>
                    <a:pt x="65" y="59"/>
                  </a:cubicBezTo>
                  <a:cubicBezTo>
                    <a:pt x="65" y="60"/>
                    <a:pt x="65" y="61"/>
                    <a:pt x="66" y="61"/>
                  </a:cubicBezTo>
                  <a:cubicBezTo>
                    <a:pt x="67" y="61"/>
                    <a:pt x="67" y="61"/>
                    <a:pt x="67" y="62"/>
                  </a:cubicBezTo>
                  <a:cubicBezTo>
                    <a:pt x="69" y="62"/>
                    <a:pt x="70" y="59"/>
                    <a:pt x="69" y="56"/>
                  </a:cubicBezTo>
                  <a:cubicBezTo>
                    <a:pt x="69" y="56"/>
                    <a:pt x="68" y="56"/>
                    <a:pt x="68" y="55"/>
                  </a:cubicBezTo>
                  <a:cubicBezTo>
                    <a:pt x="68" y="54"/>
                    <a:pt x="67" y="54"/>
                    <a:pt x="68" y="53"/>
                  </a:cubicBezTo>
                  <a:cubicBezTo>
                    <a:pt x="68" y="53"/>
                    <a:pt x="68" y="54"/>
                    <a:pt x="69" y="54"/>
                  </a:cubicBezTo>
                  <a:cubicBezTo>
                    <a:pt x="69" y="53"/>
                    <a:pt x="71" y="53"/>
                    <a:pt x="72" y="53"/>
                  </a:cubicBezTo>
                  <a:cubicBezTo>
                    <a:pt x="73" y="52"/>
                    <a:pt x="74" y="51"/>
                    <a:pt x="74" y="49"/>
                  </a:cubicBezTo>
                  <a:cubicBezTo>
                    <a:pt x="74" y="49"/>
                    <a:pt x="74" y="48"/>
                    <a:pt x="75" y="48"/>
                  </a:cubicBezTo>
                  <a:cubicBezTo>
                    <a:pt x="75" y="47"/>
                    <a:pt x="75" y="45"/>
                    <a:pt x="75" y="45"/>
                  </a:cubicBezTo>
                  <a:cubicBezTo>
                    <a:pt x="75" y="44"/>
                    <a:pt x="75" y="44"/>
                    <a:pt x="75" y="43"/>
                  </a:cubicBezTo>
                  <a:cubicBezTo>
                    <a:pt x="74" y="43"/>
                    <a:pt x="74" y="42"/>
                    <a:pt x="74" y="42"/>
                  </a:cubicBezTo>
                  <a:cubicBezTo>
                    <a:pt x="74" y="41"/>
                    <a:pt x="74" y="41"/>
                    <a:pt x="74" y="40"/>
                  </a:cubicBezTo>
                  <a:cubicBezTo>
                    <a:pt x="74" y="40"/>
                    <a:pt x="75" y="40"/>
                    <a:pt x="75" y="40"/>
                  </a:cubicBezTo>
                  <a:cubicBezTo>
                    <a:pt x="75" y="39"/>
                    <a:pt x="74" y="38"/>
                    <a:pt x="75" y="38"/>
                  </a:cubicBezTo>
                  <a:cubicBezTo>
                    <a:pt x="75" y="39"/>
                    <a:pt x="76" y="39"/>
                    <a:pt x="77" y="40"/>
                  </a:cubicBezTo>
                  <a:cubicBezTo>
                    <a:pt x="76" y="41"/>
                    <a:pt x="77" y="42"/>
                    <a:pt x="78" y="42"/>
                  </a:cubicBezTo>
                  <a:cubicBezTo>
                    <a:pt x="79" y="41"/>
                    <a:pt x="78" y="38"/>
                    <a:pt x="78" y="36"/>
                  </a:cubicBezTo>
                  <a:cubicBezTo>
                    <a:pt x="79" y="35"/>
                    <a:pt x="80" y="35"/>
                    <a:pt x="80" y="35"/>
                  </a:cubicBezTo>
                  <a:cubicBezTo>
                    <a:pt x="81" y="34"/>
                    <a:pt x="81" y="32"/>
                    <a:pt x="82" y="31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28"/>
                    <a:pt x="82" y="27"/>
                  </a:cubicBezTo>
                  <a:close/>
                  <a:moveTo>
                    <a:pt x="21" y="19"/>
                  </a:moveTo>
                  <a:cubicBezTo>
                    <a:pt x="21" y="20"/>
                    <a:pt x="21" y="21"/>
                    <a:pt x="21" y="22"/>
                  </a:cubicBezTo>
                  <a:cubicBezTo>
                    <a:pt x="21" y="22"/>
                    <a:pt x="21" y="20"/>
                    <a:pt x="20" y="21"/>
                  </a:cubicBezTo>
                  <a:cubicBezTo>
                    <a:pt x="20" y="21"/>
                    <a:pt x="20" y="23"/>
                    <a:pt x="19" y="24"/>
                  </a:cubicBezTo>
                  <a:cubicBezTo>
                    <a:pt x="19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6" y="25"/>
                    <a:pt x="15" y="24"/>
                    <a:pt x="15" y="25"/>
                  </a:cubicBezTo>
                  <a:cubicBezTo>
                    <a:pt x="15" y="25"/>
                    <a:pt x="15" y="24"/>
                    <a:pt x="15" y="24"/>
                  </a:cubicBezTo>
                  <a:cubicBezTo>
                    <a:pt x="15" y="23"/>
                    <a:pt x="15" y="22"/>
                    <a:pt x="15" y="21"/>
                  </a:cubicBezTo>
                  <a:cubicBezTo>
                    <a:pt x="16" y="21"/>
                    <a:pt x="15" y="25"/>
                    <a:pt x="17" y="24"/>
                  </a:cubicBezTo>
                  <a:cubicBezTo>
                    <a:pt x="18" y="23"/>
                    <a:pt x="18" y="21"/>
                    <a:pt x="19" y="20"/>
                  </a:cubicBezTo>
                  <a:cubicBezTo>
                    <a:pt x="19" y="20"/>
                    <a:pt x="18" y="19"/>
                    <a:pt x="18" y="19"/>
                  </a:cubicBezTo>
                  <a:cubicBezTo>
                    <a:pt x="18" y="16"/>
                    <a:pt x="20" y="15"/>
                    <a:pt x="21" y="13"/>
                  </a:cubicBezTo>
                  <a:cubicBezTo>
                    <a:pt x="21" y="13"/>
                    <a:pt x="21" y="13"/>
                    <a:pt x="21" y="14"/>
                  </a:cubicBezTo>
                  <a:cubicBezTo>
                    <a:pt x="21" y="16"/>
                    <a:pt x="19" y="15"/>
                    <a:pt x="19" y="18"/>
                  </a:cubicBezTo>
                  <a:cubicBezTo>
                    <a:pt x="20" y="18"/>
                    <a:pt x="21" y="19"/>
                    <a:pt x="21" y="19"/>
                  </a:cubicBezTo>
                  <a:close/>
                  <a:moveTo>
                    <a:pt x="22" y="20"/>
                  </a:move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0"/>
                  </a:cubicBezTo>
                  <a:close/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  <a:moveTo>
                    <a:pt x="28" y="48"/>
                  </a:move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9"/>
                    <a:pt x="28" y="48"/>
                  </a:cubicBezTo>
                  <a:close/>
                  <a:moveTo>
                    <a:pt x="28" y="15"/>
                  </a:moveTo>
                  <a:cubicBezTo>
                    <a:pt x="28" y="14"/>
                    <a:pt x="29" y="14"/>
                    <a:pt x="29" y="14"/>
                  </a:cubicBezTo>
                  <a:cubicBezTo>
                    <a:pt x="29" y="14"/>
                    <a:pt x="28" y="15"/>
                    <a:pt x="28" y="15"/>
                  </a:cubicBezTo>
                  <a:close/>
                  <a:moveTo>
                    <a:pt x="45" y="9"/>
                  </a:moveTo>
                  <a:cubicBezTo>
                    <a:pt x="44" y="9"/>
                    <a:pt x="45" y="8"/>
                    <a:pt x="45" y="9"/>
                  </a:cubicBezTo>
                  <a:cubicBezTo>
                    <a:pt x="45" y="10"/>
                    <a:pt x="46" y="9"/>
                    <a:pt x="46" y="10"/>
                  </a:cubicBezTo>
                  <a:cubicBezTo>
                    <a:pt x="45" y="10"/>
                    <a:pt x="45" y="10"/>
                    <a:pt x="45" y="9"/>
                  </a:cubicBezTo>
                  <a:close/>
                  <a:moveTo>
                    <a:pt x="60" y="5"/>
                  </a:moveTo>
                  <a:cubicBezTo>
                    <a:pt x="60" y="5"/>
                    <a:pt x="60" y="5"/>
                    <a:pt x="60" y="5"/>
                  </a:cubicBezTo>
                  <a:cubicBezTo>
                    <a:pt x="61" y="5"/>
                    <a:pt x="60" y="5"/>
                    <a:pt x="60" y="5"/>
                  </a:cubicBezTo>
                  <a:close/>
                  <a:moveTo>
                    <a:pt x="61" y="5"/>
                  </a:move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5"/>
                    <a:pt x="61" y="5"/>
                  </a:cubicBezTo>
                  <a:close/>
                  <a:moveTo>
                    <a:pt x="62" y="4"/>
                  </a:moveTo>
                  <a:cubicBezTo>
                    <a:pt x="61" y="4"/>
                    <a:pt x="62" y="4"/>
                    <a:pt x="62" y="4"/>
                  </a:cubicBezTo>
                  <a:cubicBezTo>
                    <a:pt x="62" y="4"/>
                    <a:pt x="62" y="4"/>
                    <a:pt x="62" y="4"/>
                  </a:cubicBezTo>
                  <a:close/>
                  <a:moveTo>
                    <a:pt x="72" y="39"/>
                  </a:moveTo>
                  <a:cubicBezTo>
                    <a:pt x="72" y="38"/>
                    <a:pt x="73" y="38"/>
                    <a:pt x="74" y="38"/>
                  </a:cubicBezTo>
                  <a:cubicBezTo>
                    <a:pt x="74" y="38"/>
                    <a:pt x="73" y="39"/>
                    <a:pt x="74" y="39"/>
                  </a:cubicBezTo>
                  <a:cubicBezTo>
                    <a:pt x="73" y="40"/>
                    <a:pt x="73" y="39"/>
                    <a:pt x="7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 73">
              <a:extLst>
                <a:ext uri="{FF2B5EF4-FFF2-40B4-BE49-F238E27FC236}">
                  <a16:creationId xmlns:a16="http://schemas.microsoft.com/office/drawing/2014/main" id="{F27E8783-E6BD-4CFF-800F-264621185B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6060" y="4921383"/>
              <a:ext cx="3258" cy="7332"/>
            </a:xfrm>
            <a:custGeom>
              <a:avLst/>
              <a:gdLst>
                <a:gd name="T0" fmla="*/ 1 w 2"/>
                <a:gd name="T1" fmla="*/ 3 h 4"/>
                <a:gd name="T2" fmla="*/ 2 w 2"/>
                <a:gd name="T3" fmla="*/ 4 h 4"/>
                <a:gd name="T4" fmla="*/ 2 w 2"/>
                <a:gd name="T5" fmla="*/ 3 h 4"/>
                <a:gd name="T6" fmla="*/ 1 w 2"/>
                <a:gd name="T7" fmla="*/ 1 h 4"/>
                <a:gd name="T8" fmla="*/ 0 w 2"/>
                <a:gd name="T9" fmla="*/ 0 h 4"/>
                <a:gd name="T10" fmla="*/ 0 w 2"/>
                <a:gd name="T11" fmla="*/ 2 h 4"/>
                <a:gd name="T12" fmla="*/ 0 w 2"/>
                <a:gd name="T13" fmla="*/ 3 h 4"/>
                <a:gd name="T14" fmla="*/ 0 w 2"/>
                <a:gd name="T15" fmla="*/ 3 h 4"/>
                <a:gd name="T16" fmla="*/ 1 w 2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4">
                  <a:moveTo>
                    <a:pt x="1" y="3"/>
                  </a:moveTo>
                  <a:cubicBezTo>
                    <a:pt x="2" y="3"/>
                    <a:pt x="1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2"/>
                    <a:pt x="2" y="2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 74">
              <a:extLst>
                <a:ext uri="{FF2B5EF4-FFF2-40B4-BE49-F238E27FC236}">
                  <a16:creationId xmlns:a16="http://schemas.microsoft.com/office/drawing/2014/main" id="{451B8B39-5934-400E-8FC1-BEAE507B49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24655" y="4969446"/>
              <a:ext cx="7332" cy="7332"/>
            </a:xfrm>
            <a:custGeom>
              <a:avLst/>
              <a:gdLst>
                <a:gd name="T0" fmla="*/ 0 w 4"/>
                <a:gd name="T1" fmla="*/ 3 h 4"/>
                <a:gd name="T2" fmla="*/ 1 w 4"/>
                <a:gd name="T3" fmla="*/ 3 h 4"/>
                <a:gd name="T4" fmla="*/ 1 w 4"/>
                <a:gd name="T5" fmla="*/ 4 h 4"/>
                <a:gd name="T6" fmla="*/ 4 w 4"/>
                <a:gd name="T7" fmla="*/ 3 h 4"/>
                <a:gd name="T8" fmla="*/ 2 w 4"/>
                <a:gd name="T9" fmla="*/ 2 h 4"/>
                <a:gd name="T10" fmla="*/ 1 w 4"/>
                <a:gd name="T11" fmla="*/ 0 h 4"/>
                <a:gd name="T12" fmla="*/ 1 w 4"/>
                <a:gd name="T13" fmla="*/ 2 h 4"/>
                <a:gd name="T14" fmla="*/ 0 w 4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4"/>
                    <a:pt x="0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3"/>
                    <a:pt x="4" y="3"/>
                  </a:cubicBezTo>
                  <a:cubicBezTo>
                    <a:pt x="4" y="2"/>
                    <a:pt x="3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 75">
              <a:extLst>
                <a:ext uri="{FF2B5EF4-FFF2-40B4-BE49-F238E27FC236}">
                  <a16:creationId xmlns:a16="http://schemas.microsoft.com/office/drawing/2014/main" id="{4915931D-9011-4314-BE29-22B7BDDB1A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8138" y="4988183"/>
              <a:ext cx="8147" cy="9775"/>
            </a:xfrm>
            <a:custGeom>
              <a:avLst/>
              <a:gdLst>
                <a:gd name="T0" fmla="*/ 4 w 4"/>
                <a:gd name="T1" fmla="*/ 1 h 5"/>
                <a:gd name="T2" fmla="*/ 2 w 4"/>
                <a:gd name="T3" fmla="*/ 0 h 5"/>
                <a:gd name="T4" fmla="*/ 2 w 4"/>
                <a:gd name="T5" fmla="*/ 5 h 5"/>
                <a:gd name="T6" fmla="*/ 2 w 4"/>
                <a:gd name="T7" fmla="*/ 3 h 5"/>
                <a:gd name="T8" fmla="*/ 3 w 4"/>
                <a:gd name="T9" fmla="*/ 4 h 5"/>
                <a:gd name="T10" fmla="*/ 3 w 4"/>
                <a:gd name="T11" fmla="*/ 1 h 5"/>
                <a:gd name="T12" fmla="*/ 4 w 4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4" y="1"/>
                  </a:moveTo>
                  <a:cubicBezTo>
                    <a:pt x="4" y="0"/>
                    <a:pt x="2" y="1"/>
                    <a:pt x="2" y="0"/>
                  </a:cubicBezTo>
                  <a:cubicBezTo>
                    <a:pt x="1" y="1"/>
                    <a:pt x="0" y="4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3" y="4"/>
                    <a:pt x="3" y="5"/>
                    <a:pt x="3" y="4"/>
                  </a:cubicBezTo>
                  <a:cubicBezTo>
                    <a:pt x="3" y="3"/>
                    <a:pt x="3" y="3"/>
                    <a:pt x="3" y="1"/>
                  </a:cubicBezTo>
                  <a:cubicBezTo>
                    <a:pt x="3" y="2"/>
                    <a:pt x="3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 76">
              <a:extLst>
                <a:ext uri="{FF2B5EF4-FFF2-40B4-BE49-F238E27FC236}">
                  <a16:creationId xmlns:a16="http://schemas.microsoft.com/office/drawing/2014/main" id="{10C6CE3A-864F-40AC-9A32-E8C94D008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9177" y="4980851"/>
              <a:ext cx="11405" cy="17107"/>
            </a:xfrm>
            <a:custGeom>
              <a:avLst/>
              <a:gdLst>
                <a:gd name="T0" fmla="*/ 0 w 6"/>
                <a:gd name="T1" fmla="*/ 5 h 9"/>
                <a:gd name="T2" fmla="*/ 1 w 6"/>
                <a:gd name="T3" fmla="*/ 8 h 9"/>
                <a:gd name="T4" fmla="*/ 4 w 6"/>
                <a:gd name="T5" fmla="*/ 9 h 9"/>
                <a:gd name="T6" fmla="*/ 5 w 6"/>
                <a:gd name="T7" fmla="*/ 8 h 9"/>
                <a:gd name="T8" fmla="*/ 4 w 6"/>
                <a:gd name="T9" fmla="*/ 8 h 9"/>
                <a:gd name="T10" fmla="*/ 5 w 6"/>
                <a:gd name="T11" fmla="*/ 5 h 9"/>
                <a:gd name="T12" fmla="*/ 5 w 6"/>
                <a:gd name="T13" fmla="*/ 3 h 9"/>
                <a:gd name="T14" fmla="*/ 6 w 6"/>
                <a:gd name="T15" fmla="*/ 1 h 9"/>
                <a:gd name="T16" fmla="*/ 4 w 6"/>
                <a:gd name="T17" fmla="*/ 0 h 9"/>
                <a:gd name="T18" fmla="*/ 0 w 6"/>
                <a:gd name="T1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9">
                  <a:moveTo>
                    <a:pt x="0" y="5"/>
                  </a:moveTo>
                  <a:cubicBezTo>
                    <a:pt x="0" y="6"/>
                    <a:pt x="1" y="6"/>
                    <a:pt x="1" y="8"/>
                  </a:cubicBezTo>
                  <a:cubicBezTo>
                    <a:pt x="3" y="7"/>
                    <a:pt x="3" y="9"/>
                    <a:pt x="4" y="9"/>
                  </a:cubicBezTo>
                  <a:cubicBezTo>
                    <a:pt x="4" y="8"/>
                    <a:pt x="5" y="8"/>
                    <a:pt x="5" y="8"/>
                  </a:cubicBezTo>
                  <a:cubicBezTo>
                    <a:pt x="5" y="8"/>
                    <a:pt x="4" y="8"/>
                    <a:pt x="4" y="8"/>
                  </a:cubicBezTo>
                  <a:cubicBezTo>
                    <a:pt x="5" y="7"/>
                    <a:pt x="5" y="6"/>
                    <a:pt x="5" y="5"/>
                  </a:cubicBezTo>
                  <a:cubicBezTo>
                    <a:pt x="5" y="4"/>
                    <a:pt x="6" y="3"/>
                    <a:pt x="5" y="3"/>
                  </a:cubicBezTo>
                  <a:cubicBezTo>
                    <a:pt x="6" y="2"/>
                    <a:pt x="6" y="2"/>
                    <a:pt x="6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4" y="3"/>
                    <a:pt x="0" y="3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94" name="Freeform 77">
              <a:extLst>
                <a:ext uri="{FF2B5EF4-FFF2-40B4-BE49-F238E27FC236}">
                  <a16:creationId xmlns:a16="http://schemas.microsoft.com/office/drawing/2014/main" id="{15668B8E-5FD4-432E-B4C1-ACDB0CD59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104" y="4997959"/>
              <a:ext cx="11405" cy="5702"/>
            </a:xfrm>
            <a:custGeom>
              <a:avLst/>
              <a:gdLst>
                <a:gd name="T0" fmla="*/ 0 w 6"/>
                <a:gd name="T1" fmla="*/ 2 h 3"/>
                <a:gd name="T2" fmla="*/ 6 w 6"/>
                <a:gd name="T3" fmla="*/ 3 h 3"/>
                <a:gd name="T4" fmla="*/ 5 w 6"/>
                <a:gd name="T5" fmla="*/ 1 h 3"/>
                <a:gd name="T6" fmla="*/ 1 w 6"/>
                <a:gd name="T7" fmla="*/ 0 h 3"/>
                <a:gd name="T8" fmla="*/ 0 w 6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0" y="2"/>
                  </a:moveTo>
                  <a:cubicBezTo>
                    <a:pt x="2" y="2"/>
                    <a:pt x="3" y="3"/>
                    <a:pt x="6" y="3"/>
                  </a:cubicBezTo>
                  <a:cubicBezTo>
                    <a:pt x="6" y="2"/>
                    <a:pt x="5" y="2"/>
                    <a:pt x="5" y="1"/>
                  </a:cubicBezTo>
                  <a:cubicBezTo>
                    <a:pt x="3" y="1"/>
                    <a:pt x="2" y="1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95" name="Freeform 78">
              <a:extLst>
                <a:ext uri="{FF2B5EF4-FFF2-40B4-BE49-F238E27FC236}">
                  <a16:creationId xmlns:a16="http://schemas.microsoft.com/office/drawing/2014/main" id="{BC84C0DF-26EF-467A-89F7-15B63F199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8138" y="4953968"/>
              <a:ext cx="4074" cy="5702"/>
            </a:xfrm>
            <a:custGeom>
              <a:avLst/>
              <a:gdLst>
                <a:gd name="T0" fmla="*/ 0 w 2"/>
                <a:gd name="T1" fmla="*/ 1 h 3"/>
                <a:gd name="T2" fmla="*/ 1 w 2"/>
                <a:gd name="T3" fmla="*/ 3 h 3"/>
                <a:gd name="T4" fmla="*/ 2 w 2"/>
                <a:gd name="T5" fmla="*/ 1 h 3"/>
                <a:gd name="T6" fmla="*/ 0 w 2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1"/>
                  </a:moveTo>
                  <a:cubicBezTo>
                    <a:pt x="0" y="2"/>
                    <a:pt x="1" y="2"/>
                    <a:pt x="1" y="3"/>
                  </a:cubicBezTo>
                  <a:cubicBezTo>
                    <a:pt x="2" y="3"/>
                    <a:pt x="2" y="2"/>
                    <a:pt x="2" y="1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" name="Freeform 79">
              <a:extLst>
                <a:ext uri="{FF2B5EF4-FFF2-40B4-BE49-F238E27FC236}">
                  <a16:creationId xmlns:a16="http://schemas.microsoft.com/office/drawing/2014/main" id="{D94187A0-5C95-4956-982B-5E4989EE5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20582" y="4961300"/>
              <a:ext cx="4074" cy="8146"/>
            </a:xfrm>
            <a:custGeom>
              <a:avLst/>
              <a:gdLst>
                <a:gd name="T0" fmla="*/ 0 w 2"/>
                <a:gd name="T1" fmla="*/ 2 h 4"/>
                <a:gd name="T2" fmla="*/ 1 w 2"/>
                <a:gd name="T3" fmla="*/ 4 h 4"/>
                <a:gd name="T4" fmla="*/ 2 w 2"/>
                <a:gd name="T5" fmla="*/ 1 h 4"/>
                <a:gd name="T6" fmla="*/ 0 w 2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0" y="2"/>
                  </a:moveTo>
                  <a:cubicBezTo>
                    <a:pt x="0" y="3"/>
                    <a:pt x="1" y="3"/>
                    <a:pt x="1" y="4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97" name="Freeform 80">
              <a:extLst>
                <a:ext uri="{FF2B5EF4-FFF2-40B4-BE49-F238E27FC236}">
                  <a16:creationId xmlns:a16="http://schemas.microsoft.com/office/drawing/2014/main" id="{02B5B131-8A15-4725-9E2D-5107DFB1F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0357" y="4988183"/>
              <a:ext cx="5702" cy="4074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1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1" y="2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98" name="Freeform 81">
              <a:extLst>
                <a:ext uri="{FF2B5EF4-FFF2-40B4-BE49-F238E27FC236}">
                  <a16:creationId xmlns:a16="http://schemas.microsoft.com/office/drawing/2014/main" id="{4B4FC5A3-BFA5-4103-B197-E7D1BA427AF8}"/>
                </a:ext>
              </a:extLst>
            </p:cNvPr>
            <p:cNvSpPr>
              <a:spLocks/>
            </p:cNvSpPr>
            <p:nvPr/>
          </p:nvSpPr>
          <p:spPr bwMode="auto">
            <a:xfrm>
              <a:off x="8627913" y="4928714"/>
              <a:ext cx="11405" cy="17107"/>
            </a:xfrm>
            <a:custGeom>
              <a:avLst/>
              <a:gdLst>
                <a:gd name="T0" fmla="*/ 5 w 6"/>
                <a:gd name="T1" fmla="*/ 0 h 9"/>
                <a:gd name="T2" fmla="*/ 5 w 6"/>
                <a:gd name="T3" fmla="*/ 0 h 9"/>
                <a:gd name="T4" fmla="*/ 5 w 6"/>
                <a:gd name="T5" fmla="*/ 0 h 9"/>
                <a:gd name="T6" fmla="*/ 5 w 6"/>
                <a:gd name="T7" fmla="*/ 3 h 9"/>
                <a:gd name="T8" fmla="*/ 5 w 6"/>
                <a:gd name="T9" fmla="*/ 3 h 9"/>
                <a:gd name="T10" fmla="*/ 2 w 6"/>
                <a:gd name="T11" fmla="*/ 5 h 9"/>
                <a:gd name="T12" fmla="*/ 0 w 6"/>
                <a:gd name="T13" fmla="*/ 7 h 9"/>
                <a:gd name="T14" fmla="*/ 1 w 6"/>
                <a:gd name="T15" fmla="*/ 7 h 9"/>
                <a:gd name="T16" fmla="*/ 0 w 6"/>
                <a:gd name="T17" fmla="*/ 7 h 9"/>
                <a:gd name="T18" fmla="*/ 1 w 6"/>
                <a:gd name="T19" fmla="*/ 9 h 9"/>
                <a:gd name="T20" fmla="*/ 2 w 6"/>
                <a:gd name="T21" fmla="*/ 7 h 9"/>
                <a:gd name="T22" fmla="*/ 3 w 6"/>
                <a:gd name="T23" fmla="*/ 7 h 9"/>
                <a:gd name="T24" fmla="*/ 6 w 6"/>
                <a:gd name="T25" fmla="*/ 5 h 9"/>
                <a:gd name="T26" fmla="*/ 6 w 6"/>
                <a:gd name="T27" fmla="*/ 5 h 9"/>
                <a:gd name="T28" fmla="*/ 5 w 6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9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4" y="2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4"/>
                    <a:pt x="3" y="4"/>
                    <a:pt x="2" y="5"/>
                  </a:cubicBezTo>
                  <a:cubicBezTo>
                    <a:pt x="2" y="6"/>
                    <a:pt x="0" y="5"/>
                    <a:pt x="0" y="7"/>
                  </a:cubicBezTo>
                  <a:cubicBezTo>
                    <a:pt x="0" y="7"/>
                    <a:pt x="1" y="6"/>
                    <a:pt x="1" y="7"/>
                  </a:cubicBezTo>
                  <a:cubicBezTo>
                    <a:pt x="1" y="7"/>
                    <a:pt x="0" y="7"/>
                    <a:pt x="0" y="7"/>
                  </a:cubicBezTo>
                  <a:cubicBezTo>
                    <a:pt x="0" y="8"/>
                    <a:pt x="0" y="8"/>
                    <a:pt x="1" y="9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5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3"/>
                    <a:pt x="5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99" name="Freeform 82">
              <a:extLst>
                <a:ext uri="{FF2B5EF4-FFF2-40B4-BE49-F238E27FC236}">
                  <a16:creationId xmlns:a16="http://schemas.microsoft.com/office/drawing/2014/main" id="{9C93A059-62EE-4950-819A-E4C120F5B1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6060" y="4914866"/>
              <a:ext cx="1630" cy="6517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2"/>
                    <a:pt x="0" y="1"/>
                    <a:pt x="0" y="0"/>
                  </a:cubicBezTo>
                  <a:cubicBezTo>
                    <a:pt x="0" y="1"/>
                    <a:pt x="0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0" name="Freeform 83">
              <a:extLst>
                <a:ext uri="{FF2B5EF4-FFF2-40B4-BE49-F238E27FC236}">
                  <a16:creationId xmlns:a16="http://schemas.microsoft.com/office/drawing/2014/main" id="{7BD8E6C7-A3F8-4BD5-8C0F-17C98468D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5328" y="4982480"/>
              <a:ext cx="9775" cy="15479"/>
            </a:xfrm>
            <a:custGeom>
              <a:avLst/>
              <a:gdLst>
                <a:gd name="T0" fmla="*/ 5 w 5"/>
                <a:gd name="T1" fmla="*/ 8 h 8"/>
                <a:gd name="T2" fmla="*/ 4 w 5"/>
                <a:gd name="T3" fmla="*/ 4 h 8"/>
                <a:gd name="T4" fmla="*/ 3 w 5"/>
                <a:gd name="T5" fmla="*/ 2 h 8"/>
                <a:gd name="T6" fmla="*/ 2 w 5"/>
                <a:gd name="T7" fmla="*/ 0 h 8"/>
                <a:gd name="T8" fmla="*/ 1 w 5"/>
                <a:gd name="T9" fmla="*/ 0 h 8"/>
                <a:gd name="T10" fmla="*/ 0 w 5"/>
                <a:gd name="T11" fmla="*/ 0 h 8"/>
                <a:gd name="T12" fmla="*/ 2 w 5"/>
                <a:gd name="T13" fmla="*/ 6 h 8"/>
                <a:gd name="T14" fmla="*/ 5 w 5"/>
                <a:gd name="T1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8">
                  <a:moveTo>
                    <a:pt x="5" y="8"/>
                  </a:moveTo>
                  <a:cubicBezTo>
                    <a:pt x="5" y="7"/>
                    <a:pt x="4" y="5"/>
                    <a:pt x="4" y="4"/>
                  </a:cubicBezTo>
                  <a:cubicBezTo>
                    <a:pt x="4" y="4"/>
                    <a:pt x="3" y="3"/>
                    <a:pt x="3" y="2"/>
                  </a:cubicBezTo>
                  <a:cubicBezTo>
                    <a:pt x="2" y="2"/>
                    <a:pt x="2" y="1"/>
                    <a:pt x="2" y="0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3"/>
                    <a:pt x="3" y="3"/>
                    <a:pt x="2" y="6"/>
                  </a:cubicBezTo>
                  <a:cubicBezTo>
                    <a:pt x="4" y="7"/>
                    <a:pt x="4" y="8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1" name="Freeform 84">
              <a:extLst>
                <a:ext uri="{FF2B5EF4-FFF2-40B4-BE49-F238E27FC236}">
                  <a16:creationId xmlns:a16="http://schemas.microsoft.com/office/drawing/2014/main" id="{015E29AC-BBFB-4FAC-B090-3377C1C88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221" y="4976778"/>
              <a:ext cx="4074" cy="5702"/>
            </a:xfrm>
            <a:custGeom>
              <a:avLst/>
              <a:gdLst>
                <a:gd name="T0" fmla="*/ 1 w 2"/>
                <a:gd name="T1" fmla="*/ 3 h 3"/>
                <a:gd name="T2" fmla="*/ 2 w 2"/>
                <a:gd name="T3" fmla="*/ 2 h 3"/>
                <a:gd name="T4" fmla="*/ 1 w 2"/>
                <a:gd name="T5" fmla="*/ 0 h 3"/>
                <a:gd name="T6" fmla="*/ 1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1" y="3"/>
                    <a:pt x="1" y="2"/>
                    <a:pt x="2" y="2"/>
                  </a:cubicBezTo>
                  <a:cubicBezTo>
                    <a:pt x="2" y="1"/>
                    <a:pt x="1" y="0"/>
                    <a:pt x="1" y="0"/>
                  </a:cubicBezTo>
                  <a:cubicBezTo>
                    <a:pt x="1" y="1"/>
                    <a:pt x="0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2" name="Freeform 85">
              <a:extLst>
                <a:ext uri="{FF2B5EF4-FFF2-40B4-BE49-F238E27FC236}">
                  <a16:creationId xmlns:a16="http://schemas.microsoft.com/office/drawing/2014/main" id="{9186FAB1-A62D-4E42-A125-53101BD575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37288" y="4842362"/>
              <a:ext cx="56210" cy="55395"/>
            </a:xfrm>
            <a:custGeom>
              <a:avLst/>
              <a:gdLst>
                <a:gd name="T0" fmla="*/ 9 w 29"/>
                <a:gd name="T1" fmla="*/ 28 h 29"/>
                <a:gd name="T2" fmla="*/ 10 w 29"/>
                <a:gd name="T3" fmla="*/ 28 h 29"/>
                <a:gd name="T4" fmla="*/ 11 w 29"/>
                <a:gd name="T5" fmla="*/ 29 h 29"/>
                <a:gd name="T6" fmla="*/ 12 w 29"/>
                <a:gd name="T7" fmla="*/ 28 h 29"/>
                <a:gd name="T8" fmla="*/ 13 w 29"/>
                <a:gd name="T9" fmla="*/ 24 h 29"/>
                <a:gd name="T10" fmla="*/ 14 w 29"/>
                <a:gd name="T11" fmla="*/ 22 h 29"/>
                <a:gd name="T12" fmla="*/ 16 w 29"/>
                <a:gd name="T13" fmla="*/ 22 h 29"/>
                <a:gd name="T14" fmla="*/ 17 w 29"/>
                <a:gd name="T15" fmla="*/ 21 h 29"/>
                <a:gd name="T16" fmla="*/ 20 w 29"/>
                <a:gd name="T17" fmla="*/ 20 h 29"/>
                <a:gd name="T18" fmla="*/ 22 w 29"/>
                <a:gd name="T19" fmla="*/ 17 h 29"/>
                <a:gd name="T20" fmla="*/ 19 w 29"/>
                <a:gd name="T21" fmla="*/ 17 h 29"/>
                <a:gd name="T22" fmla="*/ 20 w 29"/>
                <a:gd name="T23" fmla="*/ 16 h 29"/>
                <a:gd name="T24" fmla="*/ 23 w 29"/>
                <a:gd name="T25" fmla="*/ 17 h 29"/>
                <a:gd name="T26" fmla="*/ 22 w 29"/>
                <a:gd name="T27" fmla="*/ 16 h 29"/>
                <a:gd name="T28" fmla="*/ 23 w 29"/>
                <a:gd name="T29" fmla="*/ 16 h 29"/>
                <a:gd name="T30" fmla="*/ 23 w 29"/>
                <a:gd name="T31" fmla="*/ 15 h 29"/>
                <a:gd name="T32" fmla="*/ 24 w 29"/>
                <a:gd name="T33" fmla="*/ 10 h 29"/>
                <a:gd name="T34" fmla="*/ 26 w 29"/>
                <a:gd name="T35" fmla="*/ 10 h 29"/>
                <a:gd name="T36" fmla="*/ 24 w 29"/>
                <a:gd name="T37" fmla="*/ 8 h 29"/>
                <a:gd name="T38" fmla="*/ 25 w 29"/>
                <a:gd name="T39" fmla="*/ 8 h 29"/>
                <a:gd name="T40" fmla="*/ 25 w 29"/>
                <a:gd name="T41" fmla="*/ 6 h 29"/>
                <a:gd name="T42" fmla="*/ 27 w 29"/>
                <a:gd name="T43" fmla="*/ 5 h 29"/>
                <a:gd name="T44" fmla="*/ 29 w 29"/>
                <a:gd name="T45" fmla="*/ 5 h 29"/>
                <a:gd name="T46" fmla="*/ 27 w 29"/>
                <a:gd name="T47" fmla="*/ 4 h 29"/>
                <a:gd name="T48" fmla="*/ 26 w 29"/>
                <a:gd name="T49" fmla="*/ 3 h 29"/>
                <a:gd name="T50" fmla="*/ 24 w 29"/>
                <a:gd name="T51" fmla="*/ 4 h 29"/>
                <a:gd name="T52" fmla="*/ 26 w 29"/>
                <a:gd name="T53" fmla="*/ 2 h 29"/>
                <a:gd name="T54" fmla="*/ 23 w 29"/>
                <a:gd name="T55" fmla="*/ 1 h 29"/>
                <a:gd name="T56" fmla="*/ 21 w 29"/>
                <a:gd name="T57" fmla="*/ 1 h 29"/>
                <a:gd name="T58" fmla="*/ 20 w 29"/>
                <a:gd name="T59" fmla="*/ 1 h 29"/>
                <a:gd name="T60" fmla="*/ 16 w 29"/>
                <a:gd name="T61" fmla="*/ 1 h 29"/>
                <a:gd name="T62" fmla="*/ 13 w 29"/>
                <a:gd name="T63" fmla="*/ 2 h 29"/>
                <a:gd name="T64" fmla="*/ 13 w 29"/>
                <a:gd name="T65" fmla="*/ 4 h 29"/>
                <a:gd name="T66" fmla="*/ 9 w 29"/>
                <a:gd name="T67" fmla="*/ 3 h 29"/>
                <a:gd name="T68" fmla="*/ 3 w 29"/>
                <a:gd name="T69" fmla="*/ 6 h 29"/>
                <a:gd name="T70" fmla="*/ 4 w 29"/>
                <a:gd name="T71" fmla="*/ 7 h 29"/>
                <a:gd name="T72" fmla="*/ 1 w 29"/>
                <a:gd name="T73" fmla="*/ 8 h 29"/>
                <a:gd name="T74" fmla="*/ 0 w 29"/>
                <a:gd name="T75" fmla="*/ 9 h 29"/>
                <a:gd name="T76" fmla="*/ 1 w 29"/>
                <a:gd name="T77" fmla="*/ 10 h 29"/>
                <a:gd name="T78" fmla="*/ 2 w 29"/>
                <a:gd name="T79" fmla="*/ 10 h 29"/>
                <a:gd name="T80" fmla="*/ 4 w 29"/>
                <a:gd name="T81" fmla="*/ 10 h 29"/>
                <a:gd name="T82" fmla="*/ 1 w 29"/>
                <a:gd name="T83" fmla="*/ 10 h 29"/>
                <a:gd name="T84" fmla="*/ 3 w 29"/>
                <a:gd name="T85" fmla="*/ 12 h 29"/>
                <a:gd name="T86" fmla="*/ 4 w 29"/>
                <a:gd name="T87" fmla="*/ 11 h 29"/>
                <a:gd name="T88" fmla="*/ 7 w 29"/>
                <a:gd name="T89" fmla="*/ 12 h 29"/>
                <a:gd name="T90" fmla="*/ 7 w 29"/>
                <a:gd name="T91" fmla="*/ 14 h 29"/>
                <a:gd name="T92" fmla="*/ 7 w 29"/>
                <a:gd name="T93" fmla="*/ 16 h 29"/>
                <a:gd name="T94" fmla="*/ 8 w 29"/>
                <a:gd name="T95" fmla="*/ 16 h 29"/>
                <a:gd name="T96" fmla="*/ 7 w 29"/>
                <a:gd name="T97" fmla="*/ 17 h 29"/>
                <a:gd name="T98" fmla="*/ 9 w 29"/>
                <a:gd name="T99" fmla="*/ 19 h 29"/>
                <a:gd name="T100" fmla="*/ 7 w 29"/>
                <a:gd name="T101" fmla="*/ 20 h 29"/>
                <a:gd name="T102" fmla="*/ 7 w 29"/>
                <a:gd name="T103" fmla="*/ 22 h 29"/>
                <a:gd name="T104" fmla="*/ 9 w 29"/>
                <a:gd name="T105" fmla="*/ 28 h 29"/>
                <a:gd name="T106" fmla="*/ 22 w 29"/>
                <a:gd name="T107" fmla="*/ 16 h 29"/>
                <a:gd name="T108" fmla="*/ 22 w 29"/>
                <a:gd name="T109" fmla="*/ 14 h 29"/>
                <a:gd name="T110" fmla="*/ 22 w 29"/>
                <a:gd name="T111" fmla="*/ 16 h 29"/>
                <a:gd name="T112" fmla="*/ 23 w 29"/>
                <a:gd name="T113" fmla="*/ 3 h 29"/>
                <a:gd name="T114" fmla="*/ 22 w 29"/>
                <a:gd name="T115" fmla="*/ 4 h 29"/>
                <a:gd name="T116" fmla="*/ 19 w 29"/>
                <a:gd name="T117" fmla="*/ 4 h 29"/>
                <a:gd name="T118" fmla="*/ 23 w 29"/>
                <a:gd name="T119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" h="29">
                  <a:moveTo>
                    <a:pt x="9" y="28"/>
                  </a:moveTo>
                  <a:cubicBezTo>
                    <a:pt x="9" y="28"/>
                    <a:pt x="10" y="28"/>
                    <a:pt x="10" y="28"/>
                  </a:cubicBezTo>
                  <a:cubicBezTo>
                    <a:pt x="11" y="28"/>
                    <a:pt x="11" y="29"/>
                    <a:pt x="11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4" y="26"/>
                    <a:pt x="13" y="24"/>
                  </a:cubicBezTo>
                  <a:cubicBezTo>
                    <a:pt x="14" y="23"/>
                    <a:pt x="14" y="22"/>
                    <a:pt x="14" y="22"/>
                  </a:cubicBezTo>
                  <a:cubicBezTo>
                    <a:pt x="15" y="23"/>
                    <a:pt x="15" y="22"/>
                    <a:pt x="16" y="22"/>
                  </a:cubicBezTo>
                  <a:cubicBezTo>
                    <a:pt x="17" y="22"/>
                    <a:pt x="17" y="22"/>
                    <a:pt x="17" y="21"/>
                  </a:cubicBezTo>
                  <a:cubicBezTo>
                    <a:pt x="18" y="21"/>
                    <a:pt x="19" y="20"/>
                    <a:pt x="20" y="20"/>
                  </a:cubicBezTo>
                  <a:cubicBezTo>
                    <a:pt x="20" y="19"/>
                    <a:pt x="22" y="18"/>
                    <a:pt x="22" y="17"/>
                  </a:cubicBezTo>
                  <a:cubicBezTo>
                    <a:pt x="21" y="18"/>
                    <a:pt x="20" y="17"/>
                    <a:pt x="19" y="17"/>
                  </a:cubicBezTo>
                  <a:cubicBezTo>
                    <a:pt x="20" y="17"/>
                    <a:pt x="20" y="16"/>
                    <a:pt x="20" y="16"/>
                  </a:cubicBezTo>
                  <a:cubicBezTo>
                    <a:pt x="21" y="17"/>
                    <a:pt x="22" y="18"/>
                    <a:pt x="23" y="17"/>
                  </a:cubicBezTo>
                  <a:cubicBezTo>
                    <a:pt x="24" y="17"/>
                    <a:pt x="22" y="16"/>
                    <a:pt x="22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5"/>
                    <a:pt x="23" y="15"/>
                    <a:pt x="23" y="15"/>
                  </a:cubicBezTo>
                  <a:cubicBezTo>
                    <a:pt x="25" y="15"/>
                    <a:pt x="24" y="12"/>
                    <a:pt x="24" y="10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9"/>
                    <a:pt x="25" y="9"/>
                    <a:pt x="24" y="8"/>
                  </a:cubicBezTo>
                  <a:cubicBezTo>
                    <a:pt x="25" y="9"/>
                    <a:pt x="25" y="8"/>
                    <a:pt x="25" y="8"/>
                  </a:cubicBezTo>
                  <a:cubicBezTo>
                    <a:pt x="26" y="7"/>
                    <a:pt x="25" y="7"/>
                    <a:pt x="25" y="6"/>
                  </a:cubicBezTo>
                  <a:cubicBezTo>
                    <a:pt x="26" y="6"/>
                    <a:pt x="26" y="5"/>
                    <a:pt x="27" y="5"/>
                  </a:cubicBezTo>
                  <a:cubicBezTo>
                    <a:pt x="27" y="5"/>
                    <a:pt x="29" y="6"/>
                    <a:pt x="29" y="5"/>
                  </a:cubicBezTo>
                  <a:cubicBezTo>
                    <a:pt x="29" y="4"/>
                    <a:pt x="28" y="5"/>
                    <a:pt x="27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3"/>
                    <a:pt x="24" y="4"/>
                    <a:pt x="24" y="4"/>
                  </a:cubicBezTo>
                  <a:cubicBezTo>
                    <a:pt x="24" y="2"/>
                    <a:pt x="26" y="3"/>
                    <a:pt x="26" y="2"/>
                  </a:cubicBezTo>
                  <a:cubicBezTo>
                    <a:pt x="25" y="1"/>
                    <a:pt x="24" y="1"/>
                    <a:pt x="23" y="1"/>
                  </a:cubicBezTo>
                  <a:cubicBezTo>
                    <a:pt x="22" y="1"/>
                    <a:pt x="21" y="0"/>
                    <a:pt x="21" y="1"/>
                  </a:cubicBezTo>
                  <a:cubicBezTo>
                    <a:pt x="21" y="1"/>
                    <a:pt x="20" y="1"/>
                    <a:pt x="20" y="1"/>
                  </a:cubicBezTo>
                  <a:cubicBezTo>
                    <a:pt x="19" y="1"/>
                    <a:pt x="17" y="0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1" y="3"/>
                    <a:pt x="10" y="4"/>
                    <a:pt x="9" y="3"/>
                  </a:cubicBezTo>
                  <a:cubicBezTo>
                    <a:pt x="7" y="4"/>
                    <a:pt x="5" y="5"/>
                    <a:pt x="3" y="6"/>
                  </a:cubicBezTo>
                  <a:cubicBezTo>
                    <a:pt x="3" y="7"/>
                    <a:pt x="4" y="6"/>
                    <a:pt x="4" y="7"/>
                  </a:cubicBezTo>
                  <a:cubicBezTo>
                    <a:pt x="3" y="7"/>
                    <a:pt x="2" y="7"/>
                    <a:pt x="1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9"/>
                    <a:pt x="0" y="9"/>
                    <a:pt x="1" y="10"/>
                  </a:cubicBezTo>
                  <a:cubicBezTo>
                    <a:pt x="1" y="9"/>
                    <a:pt x="2" y="9"/>
                    <a:pt x="2" y="10"/>
                  </a:cubicBezTo>
                  <a:cubicBezTo>
                    <a:pt x="3" y="9"/>
                    <a:pt x="4" y="8"/>
                    <a:pt x="4" y="10"/>
                  </a:cubicBezTo>
                  <a:cubicBezTo>
                    <a:pt x="3" y="10"/>
                    <a:pt x="1" y="10"/>
                    <a:pt x="1" y="10"/>
                  </a:cubicBezTo>
                  <a:cubicBezTo>
                    <a:pt x="1" y="11"/>
                    <a:pt x="2" y="11"/>
                    <a:pt x="3" y="12"/>
                  </a:cubicBezTo>
                  <a:cubicBezTo>
                    <a:pt x="3" y="12"/>
                    <a:pt x="3" y="11"/>
                    <a:pt x="4" y="11"/>
                  </a:cubicBezTo>
                  <a:cubicBezTo>
                    <a:pt x="4" y="12"/>
                    <a:pt x="5" y="12"/>
                    <a:pt x="7" y="12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7" y="15"/>
                    <a:pt x="7" y="16"/>
                    <a:pt x="7" y="16"/>
                  </a:cubicBezTo>
                  <a:cubicBezTo>
                    <a:pt x="8" y="17"/>
                    <a:pt x="8" y="15"/>
                    <a:pt x="8" y="16"/>
                  </a:cubicBezTo>
                  <a:cubicBezTo>
                    <a:pt x="9" y="17"/>
                    <a:pt x="8" y="17"/>
                    <a:pt x="7" y="17"/>
                  </a:cubicBezTo>
                  <a:cubicBezTo>
                    <a:pt x="7" y="18"/>
                    <a:pt x="9" y="18"/>
                    <a:pt x="9" y="19"/>
                  </a:cubicBezTo>
                  <a:cubicBezTo>
                    <a:pt x="9" y="19"/>
                    <a:pt x="8" y="20"/>
                    <a:pt x="7" y="20"/>
                  </a:cubicBezTo>
                  <a:cubicBezTo>
                    <a:pt x="8" y="21"/>
                    <a:pt x="7" y="21"/>
                    <a:pt x="7" y="22"/>
                  </a:cubicBezTo>
                  <a:cubicBezTo>
                    <a:pt x="9" y="23"/>
                    <a:pt x="7" y="26"/>
                    <a:pt x="9" y="28"/>
                  </a:cubicBezTo>
                  <a:close/>
                  <a:moveTo>
                    <a:pt x="22" y="16"/>
                  </a:moveTo>
                  <a:cubicBezTo>
                    <a:pt x="21" y="15"/>
                    <a:pt x="22" y="14"/>
                    <a:pt x="22" y="14"/>
                  </a:cubicBezTo>
                  <a:cubicBezTo>
                    <a:pt x="22" y="15"/>
                    <a:pt x="22" y="15"/>
                    <a:pt x="22" y="16"/>
                  </a:cubicBezTo>
                  <a:close/>
                  <a:moveTo>
                    <a:pt x="23" y="3"/>
                  </a:moveTo>
                  <a:cubicBezTo>
                    <a:pt x="23" y="4"/>
                    <a:pt x="23" y="4"/>
                    <a:pt x="22" y="4"/>
                  </a:cubicBezTo>
                  <a:cubicBezTo>
                    <a:pt x="22" y="4"/>
                    <a:pt x="21" y="3"/>
                    <a:pt x="19" y="4"/>
                  </a:cubicBezTo>
                  <a:cubicBezTo>
                    <a:pt x="20" y="2"/>
                    <a:pt x="22" y="3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3" name="Freeform 86">
              <a:extLst>
                <a:ext uri="{FF2B5EF4-FFF2-40B4-BE49-F238E27FC236}">
                  <a16:creationId xmlns:a16="http://schemas.microsoft.com/office/drawing/2014/main" id="{27CCFE91-4D87-45DA-9F27-273BC8976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0830" y="4849694"/>
              <a:ext cx="15479" cy="15479"/>
            </a:xfrm>
            <a:custGeom>
              <a:avLst/>
              <a:gdLst>
                <a:gd name="T0" fmla="*/ 0 w 8"/>
                <a:gd name="T1" fmla="*/ 2 h 8"/>
                <a:gd name="T2" fmla="*/ 1 w 8"/>
                <a:gd name="T3" fmla="*/ 4 h 8"/>
                <a:gd name="T4" fmla="*/ 1 w 8"/>
                <a:gd name="T5" fmla="*/ 5 h 8"/>
                <a:gd name="T6" fmla="*/ 3 w 8"/>
                <a:gd name="T7" fmla="*/ 4 h 8"/>
                <a:gd name="T8" fmla="*/ 2 w 8"/>
                <a:gd name="T9" fmla="*/ 6 h 8"/>
                <a:gd name="T10" fmla="*/ 4 w 8"/>
                <a:gd name="T11" fmla="*/ 7 h 8"/>
                <a:gd name="T12" fmla="*/ 5 w 8"/>
                <a:gd name="T13" fmla="*/ 8 h 8"/>
                <a:gd name="T14" fmla="*/ 5 w 8"/>
                <a:gd name="T15" fmla="*/ 5 h 8"/>
                <a:gd name="T16" fmla="*/ 8 w 8"/>
                <a:gd name="T17" fmla="*/ 6 h 8"/>
                <a:gd name="T18" fmla="*/ 6 w 8"/>
                <a:gd name="T19" fmla="*/ 3 h 8"/>
                <a:gd name="T20" fmla="*/ 5 w 8"/>
                <a:gd name="T21" fmla="*/ 3 h 8"/>
                <a:gd name="T22" fmla="*/ 4 w 8"/>
                <a:gd name="T23" fmla="*/ 2 h 8"/>
                <a:gd name="T24" fmla="*/ 3 w 8"/>
                <a:gd name="T25" fmla="*/ 1 h 8"/>
                <a:gd name="T26" fmla="*/ 3 w 8"/>
                <a:gd name="T27" fmla="*/ 2 h 8"/>
                <a:gd name="T28" fmla="*/ 0 w 8"/>
                <a:gd name="T2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" h="8">
                  <a:moveTo>
                    <a:pt x="0" y="2"/>
                  </a:moveTo>
                  <a:cubicBezTo>
                    <a:pt x="0" y="3"/>
                    <a:pt x="1" y="3"/>
                    <a:pt x="1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3" y="5"/>
                    <a:pt x="2" y="5"/>
                    <a:pt x="2" y="6"/>
                  </a:cubicBezTo>
                  <a:cubicBezTo>
                    <a:pt x="2" y="7"/>
                    <a:pt x="3" y="7"/>
                    <a:pt x="4" y="7"/>
                  </a:cubicBezTo>
                  <a:cubicBezTo>
                    <a:pt x="4" y="8"/>
                    <a:pt x="4" y="8"/>
                    <a:pt x="5" y="8"/>
                  </a:cubicBezTo>
                  <a:cubicBezTo>
                    <a:pt x="5" y="7"/>
                    <a:pt x="5" y="6"/>
                    <a:pt x="5" y="5"/>
                  </a:cubicBezTo>
                  <a:cubicBezTo>
                    <a:pt x="6" y="5"/>
                    <a:pt x="6" y="7"/>
                    <a:pt x="8" y="6"/>
                  </a:cubicBezTo>
                  <a:cubicBezTo>
                    <a:pt x="8" y="4"/>
                    <a:pt x="7" y="4"/>
                    <a:pt x="6" y="3"/>
                  </a:cubicBezTo>
                  <a:cubicBezTo>
                    <a:pt x="6" y="3"/>
                    <a:pt x="6" y="3"/>
                    <a:pt x="5" y="3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5" y="1"/>
                    <a:pt x="4" y="0"/>
                    <a:pt x="3" y="1"/>
                  </a:cubicBezTo>
                  <a:cubicBezTo>
                    <a:pt x="2" y="1"/>
                    <a:pt x="3" y="2"/>
                    <a:pt x="3" y="2"/>
                  </a:cubicBezTo>
                  <a:cubicBezTo>
                    <a:pt x="2" y="1"/>
                    <a:pt x="0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" name="Freeform 87">
              <a:extLst>
                <a:ext uri="{FF2B5EF4-FFF2-40B4-BE49-F238E27FC236}">
                  <a16:creationId xmlns:a16="http://schemas.microsoft.com/office/drawing/2014/main" id="{C1C3D6B2-7EA6-4A08-945D-39E72DDCECD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0605" y="4849694"/>
              <a:ext cx="11405" cy="5702"/>
            </a:xfrm>
            <a:custGeom>
              <a:avLst/>
              <a:gdLst>
                <a:gd name="T0" fmla="*/ 5 w 6"/>
                <a:gd name="T1" fmla="*/ 2 h 3"/>
                <a:gd name="T2" fmla="*/ 6 w 6"/>
                <a:gd name="T3" fmla="*/ 1 h 3"/>
                <a:gd name="T4" fmla="*/ 0 w 6"/>
                <a:gd name="T5" fmla="*/ 0 h 3"/>
                <a:gd name="T6" fmla="*/ 0 w 6"/>
                <a:gd name="T7" fmla="*/ 1 h 3"/>
                <a:gd name="T8" fmla="*/ 5 w 6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5" y="2"/>
                  </a:moveTo>
                  <a:cubicBezTo>
                    <a:pt x="5" y="1"/>
                    <a:pt x="6" y="2"/>
                    <a:pt x="6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2"/>
                    <a:pt x="3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5" name="Freeform 88">
              <a:extLst>
                <a:ext uri="{FF2B5EF4-FFF2-40B4-BE49-F238E27FC236}">
                  <a16:creationId xmlns:a16="http://schemas.microsoft.com/office/drawing/2014/main" id="{C30BE509-7AB4-49AC-A6C3-542EC2C1E7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723" y="4905904"/>
              <a:ext cx="4074" cy="5702"/>
            </a:xfrm>
            <a:custGeom>
              <a:avLst/>
              <a:gdLst>
                <a:gd name="T0" fmla="*/ 1 w 2"/>
                <a:gd name="T1" fmla="*/ 0 h 3"/>
                <a:gd name="T2" fmla="*/ 0 w 2"/>
                <a:gd name="T3" fmla="*/ 1 h 3"/>
                <a:gd name="T4" fmla="*/ 0 w 2"/>
                <a:gd name="T5" fmla="*/ 3 h 3"/>
                <a:gd name="T6" fmla="*/ 2 w 2"/>
                <a:gd name="T7" fmla="*/ 2 h 3"/>
                <a:gd name="T8" fmla="*/ 2 w 2"/>
                <a:gd name="T9" fmla="*/ 0 h 3"/>
                <a:gd name="T10" fmla="*/ 1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1"/>
                    <a:pt x="0" y="0"/>
                    <a:pt x="0" y="1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1" y="3"/>
                    <a:pt x="1" y="3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6" name="Freeform 89">
              <a:extLst>
                <a:ext uri="{FF2B5EF4-FFF2-40B4-BE49-F238E27FC236}">
                  <a16:creationId xmlns:a16="http://schemas.microsoft.com/office/drawing/2014/main" id="{41440C21-8D40-47EB-A668-040B2FE0C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9650" y="4880651"/>
              <a:ext cx="9775" cy="9775"/>
            </a:xfrm>
            <a:custGeom>
              <a:avLst/>
              <a:gdLst>
                <a:gd name="T0" fmla="*/ 5 w 5"/>
                <a:gd name="T1" fmla="*/ 4 h 5"/>
                <a:gd name="T2" fmla="*/ 5 w 5"/>
                <a:gd name="T3" fmla="*/ 1 h 5"/>
                <a:gd name="T4" fmla="*/ 2 w 5"/>
                <a:gd name="T5" fmla="*/ 2 h 5"/>
                <a:gd name="T6" fmla="*/ 1 w 5"/>
                <a:gd name="T7" fmla="*/ 1 h 5"/>
                <a:gd name="T8" fmla="*/ 0 w 5"/>
                <a:gd name="T9" fmla="*/ 2 h 5"/>
                <a:gd name="T10" fmla="*/ 1 w 5"/>
                <a:gd name="T11" fmla="*/ 2 h 5"/>
                <a:gd name="T12" fmla="*/ 0 w 5"/>
                <a:gd name="T13" fmla="*/ 4 h 5"/>
                <a:gd name="T14" fmla="*/ 2 w 5"/>
                <a:gd name="T15" fmla="*/ 5 h 5"/>
                <a:gd name="T16" fmla="*/ 4 w 5"/>
                <a:gd name="T17" fmla="*/ 5 h 5"/>
                <a:gd name="T18" fmla="*/ 5 w 5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5">
                  <a:moveTo>
                    <a:pt x="5" y="4"/>
                  </a:moveTo>
                  <a:cubicBezTo>
                    <a:pt x="5" y="3"/>
                    <a:pt x="5" y="3"/>
                    <a:pt x="5" y="1"/>
                  </a:cubicBezTo>
                  <a:cubicBezTo>
                    <a:pt x="4" y="2"/>
                    <a:pt x="3" y="1"/>
                    <a:pt x="2" y="2"/>
                  </a:cubicBezTo>
                  <a:cubicBezTo>
                    <a:pt x="2" y="1"/>
                    <a:pt x="2" y="0"/>
                    <a:pt x="1" y="1"/>
                  </a:cubicBezTo>
                  <a:cubicBezTo>
                    <a:pt x="1" y="2"/>
                    <a:pt x="0" y="1"/>
                    <a:pt x="0" y="2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1" y="3"/>
                    <a:pt x="0" y="3"/>
                    <a:pt x="0" y="4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2" y="4"/>
                    <a:pt x="4" y="5"/>
                    <a:pt x="4" y="5"/>
                  </a:cubicBezTo>
                  <a:cubicBezTo>
                    <a:pt x="4" y="4"/>
                    <a:pt x="5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Freeform 90">
              <a:extLst>
                <a:ext uri="{FF2B5EF4-FFF2-40B4-BE49-F238E27FC236}">
                  <a16:creationId xmlns:a16="http://schemas.microsoft.com/office/drawing/2014/main" id="{6C08C91E-9401-45A4-8A25-8E025034D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1562" y="4861099"/>
              <a:ext cx="13035" cy="15479"/>
            </a:xfrm>
            <a:custGeom>
              <a:avLst/>
              <a:gdLst>
                <a:gd name="T0" fmla="*/ 1 w 7"/>
                <a:gd name="T1" fmla="*/ 5 h 8"/>
                <a:gd name="T2" fmla="*/ 0 w 7"/>
                <a:gd name="T3" fmla="*/ 6 h 8"/>
                <a:gd name="T4" fmla="*/ 2 w 7"/>
                <a:gd name="T5" fmla="*/ 8 h 8"/>
                <a:gd name="T6" fmla="*/ 3 w 7"/>
                <a:gd name="T7" fmla="*/ 7 h 8"/>
                <a:gd name="T8" fmla="*/ 2 w 7"/>
                <a:gd name="T9" fmla="*/ 4 h 8"/>
                <a:gd name="T10" fmla="*/ 5 w 7"/>
                <a:gd name="T11" fmla="*/ 2 h 8"/>
                <a:gd name="T12" fmla="*/ 7 w 7"/>
                <a:gd name="T13" fmla="*/ 0 h 8"/>
                <a:gd name="T14" fmla="*/ 6 w 7"/>
                <a:gd name="T15" fmla="*/ 0 h 8"/>
                <a:gd name="T16" fmla="*/ 6 w 7"/>
                <a:gd name="T17" fmla="*/ 0 h 8"/>
                <a:gd name="T18" fmla="*/ 2 w 7"/>
                <a:gd name="T19" fmla="*/ 2 h 8"/>
                <a:gd name="T20" fmla="*/ 1 w 7"/>
                <a:gd name="T2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1" y="5"/>
                  </a:moveTo>
                  <a:cubicBezTo>
                    <a:pt x="0" y="5"/>
                    <a:pt x="0" y="6"/>
                    <a:pt x="0" y="6"/>
                  </a:cubicBezTo>
                  <a:cubicBezTo>
                    <a:pt x="0" y="7"/>
                    <a:pt x="1" y="8"/>
                    <a:pt x="2" y="8"/>
                  </a:cubicBezTo>
                  <a:cubicBezTo>
                    <a:pt x="2" y="8"/>
                    <a:pt x="2" y="7"/>
                    <a:pt x="3" y="7"/>
                  </a:cubicBezTo>
                  <a:cubicBezTo>
                    <a:pt x="2" y="6"/>
                    <a:pt x="1" y="6"/>
                    <a:pt x="2" y="4"/>
                  </a:cubicBezTo>
                  <a:cubicBezTo>
                    <a:pt x="3" y="4"/>
                    <a:pt x="4" y="2"/>
                    <a:pt x="5" y="2"/>
                  </a:cubicBezTo>
                  <a:cubicBezTo>
                    <a:pt x="7" y="2"/>
                    <a:pt x="7" y="1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1"/>
                    <a:pt x="3" y="1"/>
                    <a:pt x="2" y="2"/>
                  </a:cubicBezTo>
                  <a:cubicBezTo>
                    <a:pt x="2" y="3"/>
                    <a:pt x="0" y="3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8" name="Freeform 91">
              <a:extLst>
                <a:ext uri="{FF2B5EF4-FFF2-40B4-BE49-F238E27FC236}">
                  <a16:creationId xmlns:a16="http://schemas.microsoft.com/office/drawing/2014/main" id="{C59D8C84-FC69-4CE8-B33B-674695B37A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5635" y="4849694"/>
              <a:ext cx="3258" cy="5702"/>
            </a:xfrm>
            <a:custGeom>
              <a:avLst/>
              <a:gdLst>
                <a:gd name="T0" fmla="*/ 0 w 2"/>
                <a:gd name="T1" fmla="*/ 2 h 3"/>
                <a:gd name="T2" fmla="*/ 2 w 2"/>
                <a:gd name="T3" fmla="*/ 2 h 3"/>
                <a:gd name="T4" fmla="*/ 0 w 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3"/>
                    <a:pt x="1" y="2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Freeform 92">
              <a:extLst>
                <a:ext uri="{FF2B5EF4-FFF2-40B4-BE49-F238E27FC236}">
                  <a16:creationId xmlns:a16="http://schemas.microsoft.com/office/drawing/2014/main" id="{F76EDDD1-BACF-489A-888B-F5D2FC380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4147" y="4851324"/>
              <a:ext cx="8147" cy="6517"/>
            </a:xfrm>
            <a:custGeom>
              <a:avLst/>
              <a:gdLst>
                <a:gd name="T0" fmla="*/ 2 w 4"/>
                <a:gd name="T1" fmla="*/ 0 h 3"/>
                <a:gd name="T2" fmla="*/ 0 w 4"/>
                <a:gd name="T3" fmla="*/ 1 h 3"/>
                <a:gd name="T4" fmla="*/ 0 w 4"/>
                <a:gd name="T5" fmla="*/ 2 h 3"/>
                <a:gd name="T6" fmla="*/ 4 w 4"/>
                <a:gd name="T7" fmla="*/ 2 h 3"/>
                <a:gd name="T8" fmla="*/ 4 w 4"/>
                <a:gd name="T9" fmla="*/ 2 h 3"/>
                <a:gd name="T10" fmla="*/ 2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2" y="2"/>
                    <a:pt x="3" y="3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Freeform 93">
              <a:extLst>
                <a:ext uri="{FF2B5EF4-FFF2-40B4-BE49-F238E27FC236}">
                  <a16:creationId xmlns:a16="http://schemas.microsoft.com/office/drawing/2014/main" id="{051795DF-C510-417B-AF5E-0ED5AB5BE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8552" y="4886353"/>
              <a:ext cx="7332" cy="7332"/>
            </a:xfrm>
            <a:custGeom>
              <a:avLst/>
              <a:gdLst>
                <a:gd name="T0" fmla="*/ 2 w 4"/>
                <a:gd name="T1" fmla="*/ 0 h 4"/>
                <a:gd name="T2" fmla="*/ 0 w 4"/>
                <a:gd name="T3" fmla="*/ 2 h 4"/>
                <a:gd name="T4" fmla="*/ 2 w 4"/>
                <a:gd name="T5" fmla="*/ 3 h 4"/>
                <a:gd name="T6" fmla="*/ 4 w 4"/>
                <a:gd name="T7" fmla="*/ 2 h 4"/>
                <a:gd name="T8" fmla="*/ 3 w 4"/>
                <a:gd name="T9" fmla="*/ 1 h 4"/>
                <a:gd name="T10" fmla="*/ 2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1"/>
                    <a:pt x="1" y="2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2" y="1"/>
                    <a:pt x="4" y="4"/>
                    <a:pt x="4" y="2"/>
                  </a:cubicBezTo>
                  <a:cubicBezTo>
                    <a:pt x="3" y="2"/>
                    <a:pt x="4" y="1"/>
                    <a:pt x="3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1" name="Freeform 94">
              <a:extLst>
                <a:ext uri="{FF2B5EF4-FFF2-40B4-BE49-F238E27FC236}">
                  <a16:creationId xmlns:a16="http://schemas.microsoft.com/office/drawing/2014/main" id="{5D0B8F9F-80E5-4118-ADF2-9DE0DC509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9957" y="4963744"/>
              <a:ext cx="3258" cy="3258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0 h 2"/>
                <a:gd name="T6" fmla="*/ 0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2" y="2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2" name="Freeform 95">
              <a:extLst>
                <a:ext uri="{FF2B5EF4-FFF2-40B4-BE49-F238E27FC236}">
                  <a16:creationId xmlns:a16="http://schemas.microsoft.com/office/drawing/2014/main" id="{2C10900F-BA5A-4905-84CB-97EB02D881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2035" y="4957227"/>
              <a:ext cx="17922" cy="9775"/>
            </a:xfrm>
            <a:custGeom>
              <a:avLst/>
              <a:gdLst>
                <a:gd name="T0" fmla="*/ 6 w 9"/>
                <a:gd name="T1" fmla="*/ 4 h 5"/>
                <a:gd name="T2" fmla="*/ 7 w 9"/>
                <a:gd name="T3" fmla="*/ 5 h 5"/>
                <a:gd name="T4" fmla="*/ 9 w 9"/>
                <a:gd name="T5" fmla="*/ 4 h 5"/>
                <a:gd name="T6" fmla="*/ 6 w 9"/>
                <a:gd name="T7" fmla="*/ 2 h 5"/>
                <a:gd name="T8" fmla="*/ 5 w 9"/>
                <a:gd name="T9" fmla="*/ 1 h 5"/>
                <a:gd name="T10" fmla="*/ 4 w 9"/>
                <a:gd name="T11" fmla="*/ 0 h 5"/>
                <a:gd name="T12" fmla="*/ 1 w 9"/>
                <a:gd name="T13" fmla="*/ 0 h 5"/>
                <a:gd name="T14" fmla="*/ 0 w 9"/>
                <a:gd name="T15" fmla="*/ 2 h 5"/>
                <a:gd name="T16" fmla="*/ 2 w 9"/>
                <a:gd name="T17" fmla="*/ 1 h 5"/>
                <a:gd name="T18" fmla="*/ 4 w 9"/>
                <a:gd name="T19" fmla="*/ 3 h 5"/>
                <a:gd name="T20" fmla="*/ 6 w 9"/>
                <a:gd name="T21" fmla="*/ 3 h 5"/>
                <a:gd name="T22" fmla="*/ 6 w 9"/>
                <a:gd name="T2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5">
                  <a:moveTo>
                    <a:pt x="6" y="4"/>
                  </a:moveTo>
                  <a:cubicBezTo>
                    <a:pt x="7" y="4"/>
                    <a:pt x="7" y="4"/>
                    <a:pt x="7" y="5"/>
                  </a:cubicBezTo>
                  <a:cubicBezTo>
                    <a:pt x="7" y="4"/>
                    <a:pt x="8" y="4"/>
                    <a:pt x="9" y="4"/>
                  </a:cubicBezTo>
                  <a:cubicBezTo>
                    <a:pt x="9" y="2"/>
                    <a:pt x="7" y="2"/>
                    <a:pt x="6" y="2"/>
                  </a:cubicBezTo>
                  <a:cubicBezTo>
                    <a:pt x="6" y="2"/>
                    <a:pt x="6" y="2"/>
                    <a:pt x="5" y="1"/>
                  </a:cubicBez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1"/>
                    <a:pt x="2" y="1"/>
                  </a:cubicBezTo>
                  <a:cubicBezTo>
                    <a:pt x="3" y="1"/>
                    <a:pt x="3" y="2"/>
                    <a:pt x="4" y="3"/>
                  </a:cubicBezTo>
                  <a:cubicBezTo>
                    <a:pt x="5" y="3"/>
                    <a:pt x="6" y="2"/>
                    <a:pt x="6" y="3"/>
                  </a:cubicBezTo>
                  <a:cubicBezTo>
                    <a:pt x="5" y="3"/>
                    <a:pt x="6" y="3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Freeform 96">
              <a:extLst>
                <a:ext uri="{FF2B5EF4-FFF2-40B4-BE49-F238E27FC236}">
                  <a16:creationId xmlns:a16="http://schemas.microsoft.com/office/drawing/2014/main" id="{BA186EEB-A02D-4364-B731-65E4C0645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8552" y="4963744"/>
              <a:ext cx="3258" cy="3258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1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" y="1"/>
                    <a:pt x="1" y="2"/>
                    <a:pt x="2" y="1"/>
                  </a:cubicBezTo>
                  <a:cubicBezTo>
                    <a:pt x="2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Freeform 97">
              <a:extLst>
                <a:ext uri="{FF2B5EF4-FFF2-40B4-BE49-F238E27FC236}">
                  <a16:creationId xmlns:a16="http://schemas.microsoft.com/office/drawing/2014/main" id="{25DFB6A1-24F7-4340-9213-641442CEE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8552" y="4955597"/>
              <a:ext cx="1630" cy="163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5" name="Freeform 98">
              <a:extLst>
                <a:ext uri="{FF2B5EF4-FFF2-40B4-BE49-F238E27FC236}">
                  <a16:creationId xmlns:a16="http://schemas.microsoft.com/office/drawing/2014/main" id="{72326D59-4361-4E4D-A06D-410E3467AA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1811" y="4955597"/>
              <a:ext cx="2444" cy="163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6" name="Freeform 99">
              <a:extLst>
                <a:ext uri="{FF2B5EF4-FFF2-40B4-BE49-F238E27FC236}">
                  <a16:creationId xmlns:a16="http://schemas.microsoft.com/office/drawing/2014/main" id="{62E787B9-E23C-4668-B875-93B80A360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4254" y="4957227"/>
              <a:ext cx="1630" cy="2444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7" name="Freeform 100">
              <a:extLst>
                <a:ext uri="{FF2B5EF4-FFF2-40B4-BE49-F238E27FC236}">
                  <a16:creationId xmlns:a16="http://schemas.microsoft.com/office/drawing/2014/main" id="{96D4F7B9-0F76-42A7-A903-B58EE5453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5883" y="4959670"/>
              <a:ext cx="1630" cy="163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8" name="Freeform 101">
              <a:extLst>
                <a:ext uri="{FF2B5EF4-FFF2-40B4-BE49-F238E27FC236}">
                  <a16:creationId xmlns:a16="http://schemas.microsoft.com/office/drawing/2014/main" id="{BBC3CD89-E88F-446D-A991-7A0884288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1987" y="4990627"/>
              <a:ext cx="11405" cy="11405"/>
            </a:xfrm>
            <a:custGeom>
              <a:avLst/>
              <a:gdLst>
                <a:gd name="T0" fmla="*/ 4 w 6"/>
                <a:gd name="T1" fmla="*/ 6 h 6"/>
                <a:gd name="T2" fmla="*/ 6 w 6"/>
                <a:gd name="T3" fmla="*/ 1 h 6"/>
                <a:gd name="T4" fmla="*/ 4 w 6"/>
                <a:gd name="T5" fmla="*/ 0 h 6"/>
                <a:gd name="T6" fmla="*/ 4 w 6"/>
                <a:gd name="T7" fmla="*/ 0 h 6"/>
                <a:gd name="T8" fmla="*/ 3 w 6"/>
                <a:gd name="T9" fmla="*/ 0 h 6"/>
                <a:gd name="T10" fmla="*/ 2 w 6"/>
                <a:gd name="T11" fmla="*/ 1 h 6"/>
                <a:gd name="T12" fmla="*/ 1 w 6"/>
                <a:gd name="T13" fmla="*/ 1 h 6"/>
                <a:gd name="T14" fmla="*/ 0 w 6"/>
                <a:gd name="T15" fmla="*/ 2 h 6"/>
                <a:gd name="T16" fmla="*/ 1 w 6"/>
                <a:gd name="T17" fmla="*/ 2 h 6"/>
                <a:gd name="T18" fmla="*/ 3 w 6"/>
                <a:gd name="T19" fmla="*/ 4 h 6"/>
                <a:gd name="T20" fmla="*/ 4 w 6"/>
                <a:gd name="T21" fmla="*/ 5 h 6"/>
                <a:gd name="T22" fmla="*/ 4 w 6"/>
                <a:gd name="T2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" h="6">
                  <a:moveTo>
                    <a:pt x="4" y="6"/>
                  </a:moveTo>
                  <a:cubicBezTo>
                    <a:pt x="5" y="5"/>
                    <a:pt x="5" y="3"/>
                    <a:pt x="6" y="1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1" y="1"/>
                    <a:pt x="1" y="2"/>
                  </a:cubicBezTo>
                  <a:cubicBezTo>
                    <a:pt x="2" y="2"/>
                    <a:pt x="3" y="3"/>
                    <a:pt x="3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4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9" name="Freeform 102">
              <a:extLst>
                <a:ext uri="{FF2B5EF4-FFF2-40B4-BE49-F238E27FC236}">
                  <a16:creationId xmlns:a16="http://schemas.microsoft.com/office/drawing/2014/main" id="{D80CF353-A155-4C70-A5D6-0EE07E1E4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7512" y="486517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0" name="Freeform 103">
              <a:extLst>
                <a:ext uri="{FF2B5EF4-FFF2-40B4-BE49-F238E27FC236}">
                  <a16:creationId xmlns:a16="http://schemas.microsoft.com/office/drawing/2014/main" id="{04CB0E08-C4C1-4E3C-9E5D-3F1D6BC3B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4880" y="4932787"/>
              <a:ext cx="3258" cy="325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1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1"/>
                    <a:pt x="1" y="2"/>
                    <a:pt x="2" y="1"/>
                  </a:cubicBezTo>
                  <a:cubicBezTo>
                    <a:pt x="1" y="1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1" name="Freeform 104">
              <a:extLst>
                <a:ext uri="{FF2B5EF4-FFF2-40B4-BE49-F238E27FC236}">
                  <a16:creationId xmlns:a16="http://schemas.microsoft.com/office/drawing/2014/main" id="{77176C8C-1564-469F-B943-1B1E82193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1255" y="4869246"/>
              <a:ext cx="2444" cy="0"/>
            </a:xfrm>
            <a:custGeom>
              <a:avLst/>
              <a:gdLst>
                <a:gd name="T0" fmla="*/ 0 w 1"/>
                <a:gd name="T1" fmla="*/ 0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Freeform 105">
              <a:extLst>
                <a:ext uri="{FF2B5EF4-FFF2-40B4-BE49-F238E27FC236}">
                  <a16:creationId xmlns:a16="http://schemas.microsoft.com/office/drawing/2014/main" id="{9B9C6A69-CDEE-4190-9519-7B484A852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3699" y="486924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3" name="Freeform 106">
              <a:extLst>
                <a:ext uri="{FF2B5EF4-FFF2-40B4-BE49-F238E27FC236}">
                  <a16:creationId xmlns:a16="http://schemas.microsoft.com/office/drawing/2014/main" id="{7A4AE080-437F-4BD4-894F-89370F2A6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2743" y="4876577"/>
              <a:ext cx="1630" cy="2444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4" name="Freeform 107">
              <a:extLst>
                <a:ext uri="{FF2B5EF4-FFF2-40B4-BE49-F238E27FC236}">
                  <a16:creationId xmlns:a16="http://schemas.microsoft.com/office/drawing/2014/main" id="{C764D209-491E-42AB-865D-D8B982EEFD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5152" y="495152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5" name="Freeform 108">
              <a:extLst>
                <a:ext uri="{FF2B5EF4-FFF2-40B4-BE49-F238E27FC236}">
                  <a16:creationId xmlns:a16="http://schemas.microsoft.com/office/drawing/2014/main" id="{C19C615B-42B8-4A51-82EF-65DC2C064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3274" y="4927085"/>
              <a:ext cx="1630" cy="163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6" name="Freeform 109">
              <a:extLst>
                <a:ext uri="{FF2B5EF4-FFF2-40B4-BE49-F238E27FC236}">
                  <a16:creationId xmlns:a16="http://schemas.microsoft.com/office/drawing/2014/main" id="{D70FFF77-5542-4502-B79E-6993E0F32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4904" y="4884724"/>
              <a:ext cx="11405" cy="22810"/>
            </a:xfrm>
            <a:custGeom>
              <a:avLst/>
              <a:gdLst>
                <a:gd name="T0" fmla="*/ 6 w 6"/>
                <a:gd name="T1" fmla="*/ 0 h 12"/>
                <a:gd name="T2" fmla="*/ 3 w 6"/>
                <a:gd name="T3" fmla="*/ 6 h 12"/>
                <a:gd name="T4" fmla="*/ 4 w 6"/>
                <a:gd name="T5" fmla="*/ 7 h 12"/>
                <a:gd name="T6" fmla="*/ 2 w 6"/>
                <a:gd name="T7" fmla="*/ 11 h 12"/>
                <a:gd name="T8" fmla="*/ 0 w 6"/>
                <a:gd name="T9" fmla="*/ 8 h 12"/>
                <a:gd name="T10" fmla="*/ 0 w 6"/>
                <a:gd name="T11" fmla="*/ 11 h 12"/>
                <a:gd name="T12" fmla="*/ 0 w 6"/>
                <a:gd name="T13" fmla="*/ 12 h 12"/>
                <a:gd name="T14" fmla="*/ 1 w 6"/>
                <a:gd name="T15" fmla="*/ 12 h 12"/>
                <a:gd name="T16" fmla="*/ 3 w 6"/>
                <a:gd name="T17" fmla="*/ 11 h 12"/>
                <a:gd name="T18" fmla="*/ 4 w 6"/>
                <a:gd name="T19" fmla="*/ 11 h 12"/>
                <a:gd name="T20" fmla="*/ 5 w 6"/>
                <a:gd name="T21" fmla="*/ 8 h 12"/>
                <a:gd name="T22" fmla="*/ 6 w 6"/>
                <a:gd name="T23" fmla="*/ 9 h 12"/>
                <a:gd name="T24" fmla="*/ 6 w 6"/>
                <a:gd name="T25" fmla="*/ 6 h 12"/>
                <a:gd name="T26" fmla="*/ 4 w 6"/>
                <a:gd name="T27" fmla="*/ 5 h 12"/>
                <a:gd name="T28" fmla="*/ 6 w 6"/>
                <a:gd name="T29" fmla="*/ 1 h 12"/>
                <a:gd name="T30" fmla="*/ 6 w 6"/>
                <a:gd name="T3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" h="12">
                  <a:moveTo>
                    <a:pt x="6" y="0"/>
                  </a:moveTo>
                  <a:cubicBezTo>
                    <a:pt x="5" y="2"/>
                    <a:pt x="3" y="3"/>
                    <a:pt x="3" y="6"/>
                  </a:cubicBezTo>
                  <a:cubicBezTo>
                    <a:pt x="3" y="6"/>
                    <a:pt x="4" y="7"/>
                    <a:pt x="4" y="7"/>
                  </a:cubicBezTo>
                  <a:cubicBezTo>
                    <a:pt x="3" y="8"/>
                    <a:pt x="3" y="10"/>
                    <a:pt x="2" y="11"/>
                  </a:cubicBezTo>
                  <a:cubicBezTo>
                    <a:pt x="0" y="12"/>
                    <a:pt x="1" y="8"/>
                    <a:pt x="0" y="8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0" y="12"/>
                  </a:cubicBezTo>
                  <a:cubicBezTo>
                    <a:pt x="0" y="11"/>
                    <a:pt x="1" y="12"/>
                    <a:pt x="1" y="12"/>
                  </a:cubicBezTo>
                  <a:cubicBezTo>
                    <a:pt x="2" y="12"/>
                    <a:pt x="2" y="11"/>
                    <a:pt x="3" y="11"/>
                  </a:cubicBezTo>
                  <a:cubicBezTo>
                    <a:pt x="3" y="11"/>
                    <a:pt x="4" y="11"/>
                    <a:pt x="4" y="11"/>
                  </a:cubicBezTo>
                  <a:cubicBezTo>
                    <a:pt x="5" y="10"/>
                    <a:pt x="5" y="8"/>
                    <a:pt x="5" y="8"/>
                  </a:cubicBezTo>
                  <a:cubicBezTo>
                    <a:pt x="6" y="7"/>
                    <a:pt x="6" y="9"/>
                    <a:pt x="6" y="9"/>
                  </a:cubicBezTo>
                  <a:cubicBezTo>
                    <a:pt x="6" y="8"/>
                    <a:pt x="6" y="7"/>
                    <a:pt x="6" y="6"/>
                  </a:cubicBezTo>
                  <a:cubicBezTo>
                    <a:pt x="6" y="6"/>
                    <a:pt x="5" y="5"/>
                    <a:pt x="4" y="5"/>
                  </a:cubicBezTo>
                  <a:cubicBezTo>
                    <a:pt x="4" y="2"/>
                    <a:pt x="6" y="3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7" name="Freeform 110">
              <a:extLst>
                <a:ext uri="{FF2B5EF4-FFF2-40B4-BE49-F238E27FC236}">
                  <a16:creationId xmlns:a16="http://schemas.microsoft.com/office/drawing/2014/main" id="{91C9372F-8553-4B1C-BA3D-C27A4C689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2991" y="490916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8" name="Freeform 111">
              <a:extLst>
                <a:ext uri="{FF2B5EF4-FFF2-40B4-BE49-F238E27FC236}">
                  <a16:creationId xmlns:a16="http://schemas.microsoft.com/office/drawing/2014/main" id="{CABC21A6-C7DF-4C56-B96F-DE377EA06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104" y="4961300"/>
              <a:ext cx="4074" cy="5702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2 h 3"/>
                <a:gd name="T4" fmla="*/ 2 w 2"/>
                <a:gd name="T5" fmla="*/ 3 h 3"/>
                <a:gd name="T6" fmla="*/ 2 w 2"/>
                <a:gd name="T7" fmla="*/ 1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0" y="1"/>
                    <a:pt x="1" y="1"/>
                    <a:pt x="1" y="2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2" y="1"/>
                    <a:pt x="2" y="2"/>
                    <a:pt x="2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9" name="Freeform 112">
              <a:extLst>
                <a:ext uri="{FF2B5EF4-FFF2-40B4-BE49-F238E27FC236}">
                  <a16:creationId xmlns:a16="http://schemas.microsoft.com/office/drawing/2014/main" id="{F5DD336C-05C3-4B4E-A017-19DF33E667A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6084" y="4882280"/>
              <a:ext cx="5702" cy="5702"/>
            </a:xfrm>
            <a:custGeom>
              <a:avLst/>
              <a:gdLst>
                <a:gd name="T0" fmla="*/ 0 w 3"/>
                <a:gd name="T1" fmla="*/ 0 h 3"/>
                <a:gd name="T2" fmla="*/ 2 w 3"/>
                <a:gd name="T3" fmla="*/ 3 h 3"/>
                <a:gd name="T4" fmla="*/ 2 w 3"/>
                <a:gd name="T5" fmla="*/ 2 h 3"/>
                <a:gd name="T6" fmla="*/ 3 w 3"/>
                <a:gd name="T7" fmla="*/ 1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0" y="1"/>
                    <a:pt x="0" y="3"/>
                    <a:pt x="2" y="3"/>
                  </a:cubicBezTo>
                  <a:cubicBezTo>
                    <a:pt x="2" y="3"/>
                    <a:pt x="1" y="2"/>
                    <a:pt x="2" y="2"/>
                  </a:cubicBezTo>
                  <a:cubicBezTo>
                    <a:pt x="2" y="1"/>
                    <a:pt x="3" y="2"/>
                    <a:pt x="3" y="1"/>
                  </a:cubicBezTo>
                  <a:cubicBezTo>
                    <a:pt x="3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0" name="Freeform 113">
              <a:extLst>
                <a:ext uri="{FF2B5EF4-FFF2-40B4-BE49-F238E27FC236}">
                  <a16:creationId xmlns:a16="http://schemas.microsoft.com/office/drawing/2014/main" id="{B557AFFB-376B-4772-A350-2E5F2BE3832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2010" y="487657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1" name="Freeform 114">
              <a:extLst>
                <a:ext uri="{FF2B5EF4-FFF2-40B4-BE49-F238E27FC236}">
                  <a16:creationId xmlns:a16="http://schemas.microsoft.com/office/drawing/2014/main" id="{CC523F3B-4FD0-4BFC-A1E4-02065220F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0157" y="4951524"/>
              <a:ext cx="0" cy="2444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2" name="Freeform 115">
              <a:extLst>
                <a:ext uri="{FF2B5EF4-FFF2-40B4-BE49-F238E27FC236}">
                  <a16:creationId xmlns:a16="http://schemas.microsoft.com/office/drawing/2014/main" id="{F75E9206-ACF3-404E-B269-88D6882AF8E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0157" y="4886353"/>
              <a:ext cx="1630" cy="163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3" name="Freeform 116">
              <a:extLst>
                <a:ext uri="{FF2B5EF4-FFF2-40B4-BE49-F238E27FC236}">
                  <a16:creationId xmlns:a16="http://schemas.microsoft.com/office/drawing/2014/main" id="{CDA8470B-993A-4D85-A66D-189944A281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1113" y="4874948"/>
              <a:ext cx="1630" cy="163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4" name="Freeform 117">
              <a:extLst>
                <a:ext uri="{FF2B5EF4-FFF2-40B4-BE49-F238E27FC236}">
                  <a16:creationId xmlns:a16="http://schemas.microsoft.com/office/drawing/2014/main" id="{9692E489-C8D2-4E66-B197-AA7A5B023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8752" y="4896129"/>
              <a:ext cx="1630" cy="163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5" name="Freeform 118">
              <a:extLst>
                <a:ext uri="{FF2B5EF4-FFF2-40B4-BE49-F238E27FC236}">
                  <a16:creationId xmlns:a16="http://schemas.microsoft.com/office/drawing/2014/main" id="{A8AA2C66-A830-4843-ADEF-E20B724CEB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3699" y="4866802"/>
              <a:ext cx="1630" cy="0"/>
            </a:xfrm>
            <a:custGeom>
              <a:avLst/>
              <a:gdLst>
                <a:gd name="T0" fmla="*/ 1 w 1"/>
                <a:gd name="T1" fmla="*/ 1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6" name="Freeform 119">
              <a:extLst>
                <a:ext uri="{FF2B5EF4-FFF2-40B4-BE49-F238E27FC236}">
                  <a16:creationId xmlns:a16="http://schemas.microsoft.com/office/drawing/2014/main" id="{41C93EAE-DD1F-4A79-95D2-ADDB993197D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3947" y="4845621"/>
              <a:ext cx="8147" cy="4074"/>
            </a:xfrm>
            <a:custGeom>
              <a:avLst/>
              <a:gdLst>
                <a:gd name="T0" fmla="*/ 4 w 4"/>
                <a:gd name="T1" fmla="*/ 1 h 2"/>
                <a:gd name="T2" fmla="*/ 0 w 4"/>
                <a:gd name="T3" fmla="*/ 2 h 2"/>
                <a:gd name="T4" fmla="*/ 3 w 4"/>
                <a:gd name="T5" fmla="*/ 2 h 2"/>
                <a:gd name="T6" fmla="*/ 4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1"/>
                  </a:moveTo>
                  <a:cubicBezTo>
                    <a:pt x="3" y="1"/>
                    <a:pt x="1" y="0"/>
                    <a:pt x="0" y="2"/>
                  </a:cubicBezTo>
                  <a:cubicBezTo>
                    <a:pt x="2" y="1"/>
                    <a:pt x="3" y="2"/>
                    <a:pt x="3" y="2"/>
                  </a:cubicBezTo>
                  <a:cubicBezTo>
                    <a:pt x="4" y="2"/>
                    <a:pt x="4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7" name="Freeform 120">
              <a:extLst>
                <a:ext uri="{FF2B5EF4-FFF2-40B4-BE49-F238E27FC236}">
                  <a16:creationId xmlns:a16="http://schemas.microsoft.com/office/drawing/2014/main" id="{9F1DD84D-E980-42DC-BE41-7D9C27690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8020" y="4869246"/>
              <a:ext cx="1630" cy="3258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8" name="Freeform 121">
              <a:extLst>
                <a:ext uri="{FF2B5EF4-FFF2-40B4-BE49-F238E27FC236}">
                  <a16:creationId xmlns:a16="http://schemas.microsoft.com/office/drawing/2014/main" id="{8FF12B6A-B255-44FD-8DB3-E3F8B617CE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3522" y="4948265"/>
              <a:ext cx="1630" cy="3258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1" y="2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9" name="Freeform 122">
              <a:extLst>
                <a:ext uri="{FF2B5EF4-FFF2-40B4-BE49-F238E27FC236}">
                  <a16:creationId xmlns:a16="http://schemas.microsoft.com/office/drawing/2014/main" id="{764C238A-9D5E-4F28-B278-64E48C47AC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3522" y="4945822"/>
              <a:ext cx="0" cy="2444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41" name="矩形 140">
            <a:extLst>
              <a:ext uri="{FF2B5EF4-FFF2-40B4-BE49-F238E27FC236}">
                <a16:creationId xmlns:a16="http://schemas.microsoft.com/office/drawing/2014/main" id="{5F989E73-B6CA-414D-A37C-AE417704C002}"/>
              </a:ext>
            </a:extLst>
          </p:cNvPr>
          <p:cNvSpPr/>
          <p:nvPr/>
        </p:nvSpPr>
        <p:spPr>
          <a:xfrm>
            <a:off x="6707649" y="1935893"/>
            <a:ext cx="5041730" cy="3826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TextBox 53">
            <a:extLst>
              <a:ext uri="{FF2B5EF4-FFF2-40B4-BE49-F238E27FC236}">
                <a16:creationId xmlns:a16="http://schemas.microsoft.com/office/drawing/2014/main" id="{C1430EC6-F846-43C7-83B1-DC7995837CFA}"/>
              </a:ext>
            </a:extLst>
          </p:cNvPr>
          <p:cNvSpPr txBox="1"/>
          <p:nvPr/>
        </p:nvSpPr>
        <p:spPr>
          <a:xfrm>
            <a:off x="6956240" y="2457269"/>
            <a:ext cx="2632479" cy="89069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5G</a:t>
            </a:r>
            <a:r>
              <a:rPr lang="zh-CN" altLang="en-US" dirty="0"/>
              <a:t>网络承载大量行业应用</a:t>
            </a:r>
          </a:p>
          <a:p>
            <a:r>
              <a:rPr lang="zh-CN" altLang="en-US" dirty="0"/>
              <a:t>企业内网与互联网互通</a:t>
            </a:r>
            <a:endParaRPr lang="en-US" altLang="zh-CN" dirty="0"/>
          </a:p>
          <a:p>
            <a:r>
              <a:rPr lang="en-US" altLang="zh-CN" dirty="0"/>
              <a:t>……</a:t>
            </a:r>
          </a:p>
        </p:txBody>
      </p:sp>
      <p:sp>
        <p:nvSpPr>
          <p:cNvPr id="144" name="Freeform 6">
            <a:extLst>
              <a:ext uri="{FF2B5EF4-FFF2-40B4-BE49-F238E27FC236}">
                <a16:creationId xmlns:a16="http://schemas.microsoft.com/office/drawing/2014/main" id="{4BFA02B2-F0E8-4FD5-B319-3909BAA69E18}"/>
              </a:ext>
            </a:extLst>
          </p:cNvPr>
          <p:cNvSpPr>
            <a:spLocks noChangeAspect="1"/>
          </p:cNvSpPr>
          <p:nvPr/>
        </p:nvSpPr>
        <p:spPr bwMode="auto">
          <a:xfrm>
            <a:off x="8445699" y="3567490"/>
            <a:ext cx="938201" cy="447907"/>
          </a:xfrm>
          <a:custGeom>
            <a:avLst/>
            <a:gdLst>
              <a:gd name="T0" fmla="*/ 637 w 754"/>
              <a:gd name="T1" fmla="*/ 407 h 415"/>
              <a:gd name="T2" fmla="*/ 92 w 754"/>
              <a:gd name="T3" fmla="*/ 403 h 415"/>
              <a:gd name="T4" fmla="*/ 15 w 754"/>
              <a:gd name="T5" fmla="*/ 290 h 415"/>
              <a:gd name="T6" fmla="*/ 139 w 754"/>
              <a:gd name="T7" fmla="*/ 204 h 415"/>
              <a:gd name="T8" fmla="*/ 287 w 754"/>
              <a:gd name="T9" fmla="*/ 26 h 415"/>
              <a:gd name="T10" fmla="*/ 504 w 754"/>
              <a:gd name="T11" fmla="*/ 122 h 415"/>
              <a:gd name="T12" fmla="*/ 650 w 754"/>
              <a:gd name="T13" fmla="*/ 119 h 415"/>
              <a:gd name="T14" fmla="*/ 678 w 754"/>
              <a:gd name="T15" fmla="*/ 244 h 415"/>
              <a:gd name="T16" fmla="*/ 742 w 754"/>
              <a:gd name="T17" fmla="*/ 336 h 415"/>
              <a:gd name="T18" fmla="*/ 637 w 754"/>
              <a:gd name="T19" fmla="*/ 407 h 415"/>
              <a:gd name="connsiteX0" fmla="*/ 8448 w 10000"/>
              <a:gd name="connsiteY0" fmla="*/ 9807 h 10000"/>
              <a:gd name="connsiteX1" fmla="*/ 1220 w 10000"/>
              <a:gd name="connsiteY1" fmla="*/ 9711 h 10000"/>
              <a:gd name="connsiteX2" fmla="*/ 199 w 10000"/>
              <a:gd name="connsiteY2" fmla="*/ 6988 h 10000"/>
              <a:gd name="connsiteX3" fmla="*/ 1470 w 10000"/>
              <a:gd name="connsiteY3" fmla="*/ 4211 h 10000"/>
              <a:gd name="connsiteX4" fmla="*/ 3806 w 10000"/>
              <a:gd name="connsiteY4" fmla="*/ 627 h 10000"/>
              <a:gd name="connsiteX5" fmla="*/ 6684 w 10000"/>
              <a:gd name="connsiteY5" fmla="*/ 2940 h 10000"/>
              <a:gd name="connsiteX6" fmla="*/ 8621 w 10000"/>
              <a:gd name="connsiteY6" fmla="*/ 2867 h 10000"/>
              <a:gd name="connsiteX7" fmla="*/ 8992 w 10000"/>
              <a:gd name="connsiteY7" fmla="*/ 5880 h 10000"/>
              <a:gd name="connsiteX8" fmla="*/ 9841 w 10000"/>
              <a:gd name="connsiteY8" fmla="*/ 8096 h 10000"/>
              <a:gd name="connsiteX9" fmla="*/ 8448 w 10000"/>
              <a:gd name="connsiteY9" fmla="*/ 9807 h 10000"/>
              <a:gd name="connsiteX0dup0" fmla="*/ 8448 w 10000"/>
              <a:gd name="connsiteY0dup0" fmla="*/ 9807 h 10000"/>
              <a:gd name="connsiteX1dup0" fmla="*/ 1220 w 10000"/>
              <a:gd name="connsiteY1dup0" fmla="*/ 9711 h 10000"/>
              <a:gd name="connsiteX2dup0" fmla="*/ 199 w 10000"/>
              <a:gd name="connsiteY2dup0" fmla="*/ 6988 h 10000"/>
              <a:gd name="connsiteX3dup0" fmla="*/ 1470 w 10000"/>
              <a:gd name="connsiteY3dup0" fmla="*/ 4211 h 10000"/>
              <a:gd name="connsiteX4dup0" fmla="*/ 3806 w 10000"/>
              <a:gd name="connsiteY4dup0" fmla="*/ 627 h 10000"/>
              <a:gd name="connsiteX5dup0" fmla="*/ 6684 w 10000"/>
              <a:gd name="connsiteY5dup0" fmla="*/ 2940 h 10000"/>
              <a:gd name="connsiteX6dup0" fmla="*/ 8621 w 10000"/>
              <a:gd name="connsiteY6dup0" fmla="*/ 2867 h 10000"/>
              <a:gd name="connsiteX7dup0" fmla="*/ 9353 w 10000"/>
              <a:gd name="connsiteY7dup0" fmla="*/ 5815 h 10000"/>
              <a:gd name="connsiteX8dup0" fmla="*/ 9841 w 10000"/>
              <a:gd name="connsiteY8dup0" fmla="*/ 8096 h 10000"/>
              <a:gd name="connsiteX9dup0" fmla="*/ 8448 w 10000"/>
              <a:gd name="connsiteY9dup0" fmla="*/ 9807 h 10000"/>
              <a:gd name="connsiteX0dup0dup1" fmla="*/ 8448 w 10000"/>
              <a:gd name="connsiteY0dup0dup1" fmla="*/ 9807 h 10000"/>
              <a:gd name="connsiteX1dup0dup1" fmla="*/ 1220 w 10000"/>
              <a:gd name="connsiteY1dup0dup1" fmla="*/ 9711 h 10000"/>
              <a:gd name="connsiteX2dup0dup1" fmla="*/ 199 w 10000"/>
              <a:gd name="connsiteY2dup0dup1" fmla="*/ 6988 h 10000"/>
              <a:gd name="connsiteX3dup0dup1" fmla="*/ 1638 w 10000"/>
              <a:gd name="connsiteY3dup0dup1" fmla="*/ 4336 h 10000"/>
              <a:gd name="connsiteX4dup0dup1" fmla="*/ 3806 w 10000"/>
              <a:gd name="connsiteY4dup0dup1" fmla="*/ 627 h 10000"/>
              <a:gd name="connsiteX5dup0dup1" fmla="*/ 6684 w 10000"/>
              <a:gd name="connsiteY5dup0dup1" fmla="*/ 2940 h 10000"/>
              <a:gd name="connsiteX6dup0dup1" fmla="*/ 8621 w 10000"/>
              <a:gd name="connsiteY6dup0dup1" fmla="*/ 2867 h 10000"/>
              <a:gd name="connsiteX7dup0dup1" fmla="*/ 9353 w 10000"/>
              <a:gd name="connsiteY7dup0dup1" fmla="*/ 5815 h 10000"/>
              <a:gd name="connsiteX8dup0dup1" fmla="*/ 9841 w 10000"/>
              <a:gd name="connsiteY8dup0dup1" fmla="*/ 8096 h 10000"/>
              <a:gd name="connsiteX9dup0dup1" fmla="*/ 8448 w 10000"/>
              <a:gd name="connsiteY9dup0dup1" fmla="*/ 9807 h 10000"/>
              <a:gd name="connsiteX0dup0dup1dup2" fmla="*/ 8448 w 10000"/>
              <a:gd name="connsiteY0dup0dup1dup2" fmla="*/ 9807 h 10000"/>
              <a:gd name="connsiteX1dup0dup1dup2" fmla="*/ 1220 w 10000"/>
              <a:gd name="connsiteY1dup0dup1dup2" fmla="*/ 9711 h 10000"/>
              <a:gd name="connsiteX2dup0dup1dup2" fmla="*/ 199 w 10000"/>
              <a:gd name="connsiteY2dup0dup1dup2" fmla="*/ 6988 h 10000"/>
              <a:gd name="connsiteX3dup0dup1dup2" fmla="*/ 1638 w 10000"/>
              <a:gd name="connsiteY3dup0dup1dup2" fmla="*/ 4336 h 10000"/>
              <a:gd name="connsiteX4dup0dup1dup2" fmla="*/ 3806 w 10000"/>
              <a:gd name="connsiteY4dup0dup1dup2" fmla="*/ 627 h 10000"/>
              <a:gd name="connsiteX5dup0dup1dup2" fmla="*/ 6684 w 10000"/>
              <a:gd name="connsiteY5dup0dup1dup2" fmla="*/ 2940 h 10000"/>
              <a:gd name="connsiteX6dup0dup1dup2" fmla="*/ 8621 w 10000"/>
              <a:gd name="connsiteY6dup0dup1dup2" fmla="*/ 2867 h 10000"/>
              <a:gd name="connsiteX7dup0dup1dup2" fmla="*/ 9054 w 10000"/>
              <a:gd name="connsiteY7dup0dup1dup2" fmla="*/ 5692 h 10000"/>
              <a:gd name="connsiteX8dup0dup1dup2" fmla="*/ 9841 w 10000"/>
              <a:gd name="connsiteY8dup0dup1dup2" fmla="*/ 8096 h 10000"/>
              <a:gd name="connsiteX9dup0dup1dup2" fmla="*/ 8448 w 10000"/>
              <a:gd name="connsiteY9dup0dup1dup2" fmla="*/ 9807 h 10000"/>
            </a:gdLst>
            <a:ahLst/>
            <a:cxnLst>
              <a:cxn ang="0">
                <a:pos x="connsiteX0dup0dup1dup2" y="connsiteY0dup0dup1dup2"/>
              </a:cxn>
              <a:cxn ang="0">
                <a:pos x="connsiteX1dup0dup1dup2" y="connsiteY1dup0dup1dup2"/>
              </a:cxn>
              <a:cxn ang="0">
                <a:pos x="connsiteX2dup0dup1dup2" y="connsiteY2dup0dup1dup2"/>
              </a:cxn>
              <a:cxn ang="0">
                <a:pos x="connsiteX3dup0dup1dup2" y="connsiteY3dup0dup1dup2"/>
              </a:cxn>
              <a:cxn ang="0">
                <a:pos x="connsiteX4dup0dup1dup2" y="connsiteY4dup0dup1dup2"/>
              </a:cxn>
              <a:cxn ang="0">
                <a:pos x="connsiteX5dup0dup1dup2" y="connsiteY5dup0dup1dup2"/>
              </a:cxn>
              <a:cxn ang="0">
                <a:pos x="connsiteX6dup0dup1dup2" y="connsiteY6dup0dup1dup2"/>
              </a:cxn>
              <a:cxn ang="0">
                <a:pos x="connsiteX7dup0dup1dup2" y="connsiteY7dup0dup1dup2"/>
              </a:cxn>
              <a:cxn ang="0">
                <a:pos x="connsiteX8dup0dup1dup2" y="connsiteY8dup0dup1dup2"/>
              </a:cxn>
              <a:cxn ang="0">
                <a:pos x="connsiteX9dup0dup1dup2" y="connsiteY9dup0dup1dup2"/>
              </a:cxn>
            </a:cxnLst>
            <a:rect l="l" t="t" r="r" b="b"/>
            <a:pathLst>
              <a:path w="10000" h="10000">
                <a:moveTo>
                  <a:pt x="8448" y="9807"/>
                </a:moveTo>
                <a:lnTo>
                  <a:pt x="1220" y="9711"/>
                </a:lnTo>
                <a:cubicBezTo>
                  <a:pt x="1220" y="9711"/>
                  <a:pt x="0" y="9253"/>
                  <a:pt x="199" y="6988"/>
                </a:cubicBezTo>
                <a:cubicBezTo>
                  <a:pt x="424" y="4530"/>
                  <a:pt x="1638" y="4336"/>
                  <a:pt x="1638" y="4336"/>
                </a:cubicBezTo>
                <a:cubicBezTo>
                  <a:pt x="1638" y="4336"/>
                  <a:pt x="1711" y="1277"/>
                  <a:pt x="3806" y="627"/>
                </a:cubicBezTo>
                <a:cubicBezTo>
                  <a:pt x="5849" y="0"/>
                  <a:pt x="6684" y="2940"/>
                  <a:pt x="6684" y="2940"/>
                </a:cubicBezTo>
                <a:cubicBezTo>
                  <a:pt x="6684" y="2940"/>
                  <a:pt x="7732" y="1542"/>
                  <a:pt x="8621" y="2867"/>
                </a:cubicBezTo>
                <a:cubicBezTo>
                  <a:pt x="9363" y="3952"/>
                  <a:pt x="9054" y="5692"/>
                  <a:pt x="9054" y="5692"/>
                </a:cubicBezTo>
                <a:cubicBezTo>
                  <a:pt x="9054" y="5692"/>
                  <a:pt x="10000" y="6361"/>
                  <a:pt x="9841" y="8096"/>
                </a:cubicBezTo>
                <a:cubicBezTo>
                  <a:pt x="9668" y="10000"/>
                  <a:pt x="8448" y="9807"/>
                  <a:pt x="8448" y="9807"/>
                </a:cubicBezTo>
                <a:close/>
              </a:path>
            </a:pathLst>
          </a:custGeom>
          <a:noFill/>
          <a:ln w="28575">
            <a:solidFill>
              <a:srgbClr val="FFC000"/>
            </a:solidFill>
          </a:ln>
        </p:spPr>
        <p:txBody>
          <a:bodyPr vert="horz" wrap="square" lIns="88403" tIns="44200" rIns="88403" bIns="44200" anchor="ctr">
            <a:noAutofit/>
          </a:bodyPr>
          <a:lstStyle/>
          <a:p>
            <a:pPr algn="ctr" defTabSz="1472903"/>
            <a:endParaRPr lang="en-US" altLang="zh-CN" sz="16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145" name="apps-development_75007">
            <a:extLst>
              <a:ext uri="{FF2B5EF4-FFF2-40B4-BE49-F238E27FC236}">
                <a16:creationId xmlns:a16="http://schemas.microsoft.com/office/drawing/2014/main" id="{2C499594-BBB5-492E-BCB1-8FD492003346}"/>
              </a:ext>
            </a:extLst>
          </p:cNvPr>
          <p:cNvSpPr>
            <a:spLocks noChangeAspect="1"/>
          </p:cNvSpPr>
          <p:nvPr/>
        </p:nvSpPr>
        <p:spPr bwMode="auto">
          <a:xfrm>
            <a:off x="8979283" y="3806229"/>
            <a:ext cx="225307" cy="161760"/>
          </a:xfrm>
          <a:custGeom>
            <a:avLst/>
            <a:gdLst>
              <a:gd name="connsiteX0" fmla="*/ 233257 w 604181"/>
              <a:gd name="connsiteY0" fmla="*/ 295175 h 519503"/>
              <a:gd name="connsiteX1" fmla="*/ 249801 w 604181"/>
              <a:gd name="connsiteY1" fmla="*/ 330740 h 519503"/>
              <a:gd name="connsiteX2" fmla="*/ 216847 w 604181"/>
              <a:gd name="connsiteY2" fmla="*/ 330740 h 519503"/>
              <a:gd name="connsiteX3" fmla="*/ 401941 w 604181"/>
              <a:gd name="connsiteY3" fmla="*/ 282968 h 519503"/>
              <a:gd name="connsiteX4" fmla="*/ 414586 w 604181"/>
              <a:gd name="connsiteY4" fmla="*/ 282968 h 519503"/>
              <a:gd name="connsiteX5" fmla="*/ 442163 w 604181"/>
              <a:gd name="connsiteY5" fmla="*/ 304967 h 519503"/>
              <a:gd name="connsiteX6" fmla="*/ 414586 w 604181"/>
              <a:gd name="connsiteY6" fmla="*/ 327636 h 519503"/>
              <a:gd name="connsiteX7" fmla="*/ 401941 w 604181"/>
              <a:gd name="connsiteY7" fmla="*/ 327636 h 519503"/>
              <a:gd name="connsiteX8" fmla="*/ 316345 w 604181"/>
              <a:gd name="connsiteY8" fmla="*/ 282403 h 519503"/>
              <a:gd name="connsiteX9" fmla="*/ 328968 w 604181"/>
              <a:gd name="connsiteY9" fmla="*/ 282403 h 519503"/>
              <a:gd name="connsiteX10" fmla="*/ 356497 w 604181"/>
              <a:gd name="connsiteY10" fmla="*/ 304437 h 519503"/>
              <a:gd name="connsiteX11" fmla="*/ 328968 w 604181"/>
              <a:gd name="connsiteY11" fmla="*/ 327142 h 519503"/>
              <a:gd name="connsiteX12" fmla="*/ 316345 w 604181"/>
              <a:gd name="connsiteY12" fmla="*/ 327142 h 519503"/>
              <a:gd name="connsiteX13" fmla="*/ 392839 w 604181"/>
              <a:gd name="connsiteY13" fmla="*/ 264584 h 519503"/>
              <a:gd name="connsiteX14" fmla="*/ 383697 w 604181"/>
              <a:gd name="connsiteY14" fmla="*/ 273847 h 519503"/>
              <a:gd name="connsiteX15" fmla="*/ 383697 w 604181"/>
              <a:gd name="connsiteY15" fmla="*/ 369693 h 519503"/>
              <a:gd name="connsiteX16" fmla="*/ 392839 w 604181"/>
              <a:gd name="connsiteY16" fmla="*/ 378821 h 519503"/>
              <a:gd name="connsiteX17" fmla="*/ 401981 w 604181"/>
              <a:gd name="connsiteY17" fmla="*/ 369693 h 519503"/>
              <a:gd name="connsiteX18" fmla="*/ 401981 w 604181"/>
              <a:gd name="connsiteY18" fmla="*/ 345933 h 519503"/>
              <a:gd name="connsiteX19" fmla="*/ 414618 w 604181"/>
              <a:gd name="connsiteY19" fmla="*/ 345933 h 519503"/>
              <a:gd name="connsiteX20" fmla="*/ 460463 w 604181"/>
              <a:gd name="connsiteY20" fmla="*/ 304990 h 519503"/>
              <a:gd name="connsiteX21" fmla="*/ 414618 w 604181"/>
              <a:gd name="connsiteY21" fmla="*/ 264584 h 519503"/>
              <a:gd name="connsiteX22" fmla="*/ 511954 w 604181"/>
              <a:gd name="connsiteY22" fmla="*/ 264182 h 519503"/>
              <a:gd name="connsiteX23" fmla="*/ 472025 w 604181"/>
              <a:gd name="connsiteY23" fmla="*/ 294520 h 519503"/>
              <a:gd name="connsiteX24" fmla="*/ 508055 w 604181"/>
              <a:gd name="connsiteY24" fmla="*/ 329824 h 519503"/>
              <a:gd name="connsiteX25" fmla="*/ 529566 w 604181"/>
              <a:gd name="connsiteY25" fmla="*/ 345933 h 519503"/>
              <a:gd name="connsiteX26" fmla="*/ 508862 w 604181"/>
              <a:gd name="connsiteY26" fmla="*/ 357343 h 519503"/>
              <a:gd name="connsiteX27" fmla="*/ 484662 w 604181"/>
              <a:gd name="connsiteY27" fmla="*/ 347544 h 519503"/>
              <a:gd name="connsiteX28" fmla="*/ 471621 w 604181"/>
              <a:gd name="connsiteY28" fmla="*/ 347141 h 519503"/>
              <a:gd name="connsiteX29" fmla="*/ 471353 w 604181"/>
              <a:gd name="connsiteY29" fmla="*/ 360162 h 519503"/>
              <a:gd name="connsiteX30" fmla="*/ 508862 w 604181"/>
              <a:gd name="connsiteY30" fmla="*/ 375600 h 519503"/>
              <a:gd name="connsiteX31" fmla="*/ 547850 w 604181"/>
              <a:gd name="connsiteY31" fmla="*/ 345933 h 519503"/>
              <a:gd name="connsiteX32" fmla="*/ 513298 w 604181"/>
              <a:gd name="connsiteY32" fmla="*/ 312373 h 519503"/>
              <a:gd name="connsiteX33" fmla="*/ 490443 w 604181"/>
              <a:gd name="connsiteY33" fmla="*/ 294520 h 519503"/>
              <a:gd name="connsiteX34" fmla="*/ 511954 w 604181"/>
              <a:gd name="connsiteY34" fmla="*/ 282438 h 519503"/>
              <a:gd name="connsiteX35" fmla="*/ 532524 w 604181"/>
              <a:gd name="connsiteY35" fmla="*/ 287942 h 519503"/>
              <a:gd name="connsiteX36" fmla="*/ 545161 w 604181"/>
              <a:gd name="connsiteY36" fmla="*/ 285257 h 519503"/>
              <a:gd name="connsiteX37" fmla="*/ 542472 w 604181"/>
              <a:gd name="connsiteY37" fmla="*/ 272639 h 519503"/>
              <a:gd name="connsiteX38" fmla="*/ 511954 w 604181"/>
              <a:gd name="connsiteY38" fmla="*/ 264182 h 519503"/>
              <a:gd name="connsiteX39" fmla="*/ 307199 w 604181"/>
              <a:gd name="connsiteY39" fmla="*/ 264182 h 519503"/>
              <a:gd name="connsiteX40" fmla="*/ 298057 w 604181"/>
              <a:gd name="connsiteY40" fmla="*/ 273310 h 519503"/>
              <a:gd name="connsiteX41" fmla="*/ 298057 w 604181"/>
              <a:gd name="connsiteY41" fmla="*/ 369156 h 519503"/>
              <a:gd name="connsiteX42" fmla="*/ 307199 w 604181"/>
              <a:gd name="connsiteY42" fmla="*/ 378419 h 519503"/>
              <a:gd name="connsiteX43" fmla="*/ 316341 w 604181"/>
              <a:gd name="connsiteY43" fmla="*/ 369156 h 519503"/>
              <a:gd name="connsiteX44" fmla="*/ 316341 w 604181"/>
              <a:gd name="connsiteY44" fmla="*/ 345396 h 519503"/>
              <a:gd name="connsiteX45" fmla="*/ 328979 w 604181"/>
              <a:gd name="connsiteY45" fmla="*/ 345396 h 519503"/>
              <a:gd name="connsiteX46" fmla="*/ 374958 w 604181"/>
              <a:gd name="connsiteY46" fmla="*/ 304453 h 519503"/>
              <a:gd name="connsiteX47" fmla="*/ 328979 w 604181"/>
              <a:gd name="connsiteY47" fmla="*/ 264182 h 519503"/>
              <a:gd name="connsiteX48" fmla="*/ 233122 w 604181"/>
              <a:gd name="connsiteY48" fmla="*/ 264182 h 519503"/>
              <a:gd name="connsiteX49" fmla="*/ 224787 w 604181"/>
              <a:gd name="connsiteY49" fmla="*/ 269417 h 519503"/>
              <a:gd name="connsiteX50" fmla="*/ 180824 w 604181"/>
              <a:gd name="connsiteY50" fmla="*/ 365397 h 519503"/>
              <a:gd name="connsiteX51" fmla="*/ 185395 w 604181"/>
              <a:gd name="connsiteY51" fmla="*/ 377479 h 519503"/>
              <a:gd name="connsiteX52" fmla="*/ 189159 w 604181"/>
              <a:gd name="connsiteY52" fmla="*/ 378419 h 519503"/>
              <a:gd name="connsiteX53" fmla="*/ 197495 w 604181"/>
              <a:gd name="connsiteY53" fmla="*/ 373049 h 519503"/>
              <a:gd name="connsiteX54" fmla="*/ 208385 w 604181"/>
              <a:gd name="connsiteY54" fmla="*/ 349155 h 519503"/>
              <a:gd name="connsiteX55" fmla="*/ 258262 w 604181"/>
              <a:gd name="connsiteY55" fmla="*/ 349155 h 519503"/>
              <a:gd name="connsiteX56" fmla="*/ 269421 w 604181"/>
              <a:gd name="connsiteY56" fmla="*/ 373049 h 519503"/>
              <a:gd name="connsiteX57" fmla="*/ 281521 w 604181"/>
              <a:gd name="connsiteY57" fmla="*/ 377479 h 519503"/>
              <a:gd name="connsiteX58" fmla="*/ 285958 w 604181"/>
              <a:gd name="connsiteY58" fmla="*/ 365397 h 519503"/>
              <a:gd name="connsiteX59" fmla="*/ 241457 w 604181"/>
              <a:gd name="connsiteY59" fmla="*/ 269417 h 519503"/>
              <a:gd name="connsiteX60" fmla="*/ 233122 w 604181"/>
              <a:gd name="connsiteY60" fmla="*/ 264182 h 519503"/>
              <a:gd name="connsiteX61" fmla="*/ 93437 w 604181"/>
              <a:gd name="connsiteY61" fmla="*/ 93296 h 519503"/>
              <a:gd name="connsiteX62" fmla="*/ 93437 w 604181"/>
              <a:gd name="connsiteY62" fmla="*/ 413858 h 519503"/>
              <a:gd name="connsiteX63" fmla="*/ 93437 w 604181"/>
              <a:gd name="connsiteY63" fmla="*/ 431711 h 519503"/>
              <a:gd name="connsiteX64" fmla="*/ 93437 w 604181"/>
              <a:gd name="connsiteY64" fmla="*/ 453458 h 519503"/>
              <a:gd name="connsiteX65" fmla="*/ 123686 w 604181"/>
              <a:gd name="connsiteY65" fmla="*/ 453458 h 519503"/>
              <a:gd name="connsiteX66" fmla="*/ 123686 w 604181"/>
              <a:gd name="connsiteY66" fmla="*/ 141488 h 519503"/>
              <a:gd name="connsiteX67" fmla="*/ 141567 w 604181"/>
              <a:gd name="connsiteY67" fmla="*/ 123500 h 519503"/>
              <a:gd name="connsiteX68" fmla="*/ 538036 w 604181"/>
              <a:gd name="connsiteY68" fmla="*/ 123500 h 519503"/>
              <a:gd name="connsiteX69" fmla="*/ 538036 w 604181"/>
              <a:gd name="connsiteY69" fmla="*/ 93296 h 519503"/>
              <a:gd name="connsiteX70" fmla="*/ 516391 w 604181"/>
              <a:gd name="connsiteY70" fmla="*/ 93296 h 519503"/>
              <a:gd name="connsiteX71" fmla="*/ 498375 w 604181"/>
              <a:gd name="connsiteY71" fmla="*/ 93296 h 519503"/>
              <a:gd name="connsiteX72" fmla="*/ 35896 w 604181"/>
              <a:gd name="connsiteY72" fmla="*/ 35842 h 519503"/>
              <a:gd name="connsiteX73" fmla="*/ 35896 w 604181"/>
              <a:gd name="connsiteY73" fmla="*/ 396004 h 519503"/>
              <a:gd name="connsiteX74" fmla="*/ 57541 w 604181"/>
              <a:gd name="connsiteY74" fmla="*/ 396004 h 519503"/>
              <a:gd name="connsiteX75" fmla="*/ 57541 w 604181"/>
              <a:gd name="connsiteY75" fmla="*/ 93296 h 519503"/>
              <a:gd name="connsiteX76" fmla="*/ 93437 w 604181"/>
              <a:gd name="connsiteY76" fmla="*/ 57589 h 519503"/>
              <a:gd name="connsiteX77" fmla="*/ 480495 w 604181"/>
              <a:gd name="connsiteY77" fmla="*/ 57589 h 519503"/>
              <a:gd name="connsiteX78" fmla="*/ 480495 w 604181"/>
              <a:gd name="connsiteY78" fmla="*/ 35842 h 519503"/>
              <a:gd name="connsiteX79" fmla="*/ 35896 w 604181"/>
              <a:gd name="connsiteY79" fmla="*/ 0 h 519503"/>
              <a:gd name="connsiteX80" fmla="*/ 480495 w 604181"/>
              <a:gd name="connsiteY80" fmla="*/ 0 h 519503"/>
              <a:gd name="connsiteX81" fmla="*/ 516391 w 604181"/>
              <a:gd name="connsiteY81" fmla="*/ 35842 h 519503"/>
              <a:gd name="connsiteX82" fmla="*/ 516391 w 604181"/>
              <a:gd name="connsiteY82" fmla="*/ 57589 h 519503"/>
              <a:gd name="connsiteX83" fmla="*/ 538036 w 604181"/>
              <a:gd name="connsiteY83" fmla="*/ 57589 h 519503"/>
              <a:gd name="connsiteX84" fmla="*/ 573932 w 604181"/>
              <a:gd name="connsiteY84" fmla="*/ 93296 h 519503"/>
              <a:gd name="connsiteX85" fmla="*/ 573932 w 604181"/>
              <a:gd name="connsiteY85" fmla="*/ 123500 h 519503"/>
              <a:gd name="connsiteX86" fmla="*/ 586300 w 604181"/>
              <a:gd name="connsiteY86" fmla="*/ 123500 h 519503"/>
              <a:gd name="connsiteX87" fmla="*/ 604181 w 604181"/>
              <a:gd name="connsiteY87" fmla="*/ 141488 h 519503"/>
              <a:gd name="connsiteX88" fmla="*/ 604181 w 604181"/>
              <a:gd name="connsiteY88" fmla="*/ 501515 h 519503"/>
              <a:gd name="connsiteX89" fmla="*/ 586300 w 604181"/>
              <a:gd name="connsiteY89" fmla="*/ 519503 h 519503"/>
              <a:gd name="connsiteX90" fmla="*/ 141567 w 604181"/>
              <a:gd name="connsiteY90" fmla="*/ 519503 h 519503"/>
              <a:gd name="connsiteX91" fmla="*/ 123686 w 604181"/>
              <a:gd name="connsiteY91" fmla="*/ 501515 h 519503"/>
              <a:gd name="connsiteX92" fmla="*/ 123686 w 604181"/>
              <a:gd name="connsiteY92" fmla="*/ 489300 h 519503"/>
              <a:gd name="connsiteX93" fmla="*/ 93437 w 604181"/>
              <a:gd name="connsiteY93" fmla="*/ 489300 h 519503"/>
              <a:gd name="connsiteX94" fmla="*/ 57541 w 604181"/>
              <a:gd name="connsiteY94" fmla="*/ 453458 h 519503"/>
              <a:gd name="connsiteX95" fmla="*/ 57541 w 604181"/>
              <a:gd name="connsiteY95" fmla="*/ 431711 h 519503"/>
              <a:gd name="connsiteX96" fmla="*/ 35896 w 604181"/>
              <a:gd name="connsiteY96" fmla="*/ 431711 h 519503"/>
              <a:gd name="connsiteX97" fmla="*/ 0 w 604181"/>
              <a:gd name="connsiteY97" fmla="*/ 396004 h 519503"/>
              <a:gd name="connsiteX98" fmla="*/ 0 w 604181"/>
              <a:gd name="connsiteY98" fmla="*/ 35842 h 519503"/>
              <a:gd name="connsiteX99" fmla="*/ 35896 w 604181"/>
              <a:gd name="connsiteY99" fmla="*/ 0 h 51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</a:cxnLst>
            <a:rect l="l" t="t" r="r" b="b"/>
            <a:pathLst>
              <a:path w="604181" h="519502">
                <a:moveTo>
                  <a:pt x="233257" y="295175"/>
                </a:moveTo>
                <a:lnTo>
                  <a:pt x="249801" y="330740"/>
                </a:lnTo>
                <a:lnTo>
                  <a:pt x="216847" y="330740"/>
                </a:lnTo>
                <a:close/>
                <a:moveTo>
                  <a:pt x="401941" y="282968"/>
                </a:moveTo>
                <a:lnTo>
                  <a:pt x="414586" y="282968"/>
                </a:lnTo>
                <a:cubicBezTo>
                  <a:pt x="432881" y="282968"/>
                  <a:pt x="442163" y="290346"/>
                  <a:pt x="442163" y="304967"/>
                </a:cubicBezTo>
                <a:cubicBezTo>
                  <a:pt x="442163" y="319990"/>
                  <a:pt x="432881" y="327636"/>
                  <a:pt x="414586" y="327636"/>
                </a:cubicBezTo>
                <a:lnTo>
                  <a:pt x="401941" y="327636"/>
                </a:lnTo>
                <a:close/>
                <a:moveTo>
                  <a:pt x="316345" y="282403"/>
                </a:moveTo>
                <a:lnTo>
                  <a:pt x="328968" y="282403"/>
                </a:lnTo>
                <a:cubicBezTo>
                  <a:pt x="347231" y="282403"/>
                  <a:pt x="356497" y="289793"/>
                  <a:pt x="356497" y="304437"/>
                </a:cubicBezTo>
                <a:cubicBezTo>
                  <a:pt x="356497" y="319484"/>
                  <a:pt x="347231" y="327142"/>
                  <a:pt x="328968" y="327142"/>
                </a:cubicBezTo>
                <a:lnTo>
                  <a:pt x="316345" y="327142"/>
                </a:lnTo>
                <a:close/>
                <a:moveTo>
                  <a:pt x="392839" y="264584"/>
                </a:moveTo>
                <a:cubicBezTo>
                  <a:pt x="387730" y="264584"/>
                  <a:pt x="383697" y="268746"/>
                  <a:pt x="383697" y="273847"/>
                </a:cubicBezTo>
                <a:lnTo>
                  <a:pt x="383697" y="369693"/>
                </a:lnTo>
                <a:cubicBezTo>
                  <a:pt x="383697" y="374794"/>
                  <a:pt x="387730" y="378821"/>
                  <a:pt x="392839" y="378821"/>
                </a:cubicBezTo>
                <a:cubicBezTo>
                  <a:pt x="397813" y="378821"/>
                  <a:pt x="401981" y="374794"/>
                  <a:pt x="401981" y="369693"/>
                </a:cubicBezTo>
                <a:lnTo>
                  <a:pt x="401981" y="345933"/>
                </a:lnTo>
                <a:lnTo>
                  <a:pt x="414618" y="345933"/>
                </a:lnTo>
                <a:cubicBezTo>
                  <a:pt x="442851" y="345933"/>
                  <a:pt x="460463" y="330227"/>
                  <a:pt x="460463" y="304990"/>
                </a:cubicBezTo>
                <a:cubicBezTo>
                  <a:pt x="460463" y="280022"/>
                  <a:pt x="442851" y="264584"/>
                  <a:pt x="414618" y="264584"/>
                </a:cubicBezTo>
                <a:close/>
                <a:moveTo>
                  <a:pt x="511954" y="264182"/>
                </a:moveTo>
                <a:cubicBezTo>
                  <a:pt x="488023" y="264182"/>
                  <a:pt x="472025" y="276397"/>
                  <a:pt x="472025" y="294520"/>
                </a:cubicBezTo>
                <a:cubicBezTo>
                  <a:pt x="472025" y="318951"/>
                  <a:pt x="492863" y="325260"/>
                  <a:pt x="508055" y="329824"/>
                </a:cubicBezTo>
                <a:cubicBezTo>
                  <a:pt x="524726" y="334925"/>
                  <a:pt x="529566" y="337610"/>
                  <a:pt x="529566" y="345933"/>
                </a:cubicBezTo>
                <a:cubicBezTo>
                  <a:pt x="529566" y="354390"/>
                  <a:pt x="518407" y="357343"/>
                  <a:pt x="508862" y="357343"/>
                </a:cubicBezTo>
                <a:cubicBezTo>
                  <a:pt x="499854" y="357343"/>
                  <a:pt x="490174" y="353450"/>
                  <a:pt x="484662" y="347544"/>
                </a:cubicBezTo>
                <a:cubicBezTo>
                  <a:pt x="481167" y="343919"/>
                  <a:pt x="475386" y="343785"/>
                  <a:pt x="471621" y="347141"/>
                </a:cubicBezTo>
                <a:cubicBezTo>
                  <a:pt x="467992" y="350631"/>
                  <a:pt x="467857" y="356403"/>
                  <a:pt x="471353" y="360162"/>
                </a:cubicBezTo>
                <a:cubicBezTo>
                  <a:pt x="480360" y="369693"/>
                  <a:pt x="494745" y="375600"/>
                  <a:pt x="508862" y="375600"/>
                </a:cubicBezTo>
                <a:cubicBezTo>
                  <a:pt x="532255" y="375600"/>
                  <a:pt x="547850" y="363652"/>
                  <a:pt x="547850" y="345933"/>
                </a:cubicBezTo>
                <a:cubicBezTo>
                  <a:pt x="548119" y="322844"/>
                  <a:pt x="527953" y="316803"/>
                  <a:pt x="513298" y="312373"/>
                </a:cubicBezTo>
                <a:cubicBezTo>
                  <a:pt x="497031" y="307406"/>
                  <a:pt x="490443" y="304453"/>
                  <a:pt x="490443" y="294520"/>
                </a:cubicBezTo>
                <a:cubicBezTo>
                  <a:pt x="490443" y="285660"/>
                  <a:pt x="502005" y="282438"/>
                  <a:pt x="511954" y="282438"/>
                </a:cubicBezTo>
                <a:cubicBezTo>
                  <a:pt x="519079" y="282438"/>
                  <a:pt x="527415" y="284586"/>
                  <a:pt x="532524" y="287942"/>
                </a:cubicBezTo>
                <a:cubicBezTo>
                  <a:pt x="536691" y="290761"/>
                  <a:pt x="542472" y="289553"/>
                  <a:pt x="545161" y="285257"/>
                </a:cubicBezTo>
                <a:cubicBezTo>
                  <a:pt x="547850" y="280961"/>
                  <a:pt x="546640" y="275323"/>
                  <a:pt x="542472" y="272639"/>
                </a:cubicBezTo>
                <a:cubicBezTo>
                  <a:pt x="534406" y="267403"/>
                  <a:pt x="522709" y="264182"/>
                  <a:pt x="511954" y="264182"/>
                </a:cubicBezTo>
                <a:close/>
                <a:moveTo>
                  <a:pt x="307199" y="264182"/>
                </a:moveTo>
                <a:cubicBezTo>
                  <a:pt x="302225" y="264182"/>
                  <a:pt x="298057" y="268209"/>
                  <a:pt x="298057" y="273310"/>
                </a:cubicBezTo>
                <a:lnTo>
                  <a:pt x="298057" y="369156"/>
                </a:lnTo>
                <a:cubicBezTo>
                  <a:pt x="298057" y="374257"/>
                  <a:pt x="302225" y="378419"/>
                  <a:pt x="307199" y="378419"/>
                </a:cubicBezTo>
                <a:cubicBezTo>
                  <a:pt x="312308" y="378419"/>
                  <a:pt x="316341" y="374257"/>
                  <a:pt x="316341" y="369156"/>
                </a:cubicBezTo>
                <a:lnTo>
                  <a:pt x="316341" y="345396"/>
                </a:lnTo>
                <a:lnTo>
                  <a:pt x="328979" y="345396"/>
                </a:lnTo>
                <a:cubicBezTo>
                  <a:pt x="357346" y="345396"/>
                  <a:pt x="374958" y="329690"/>
                  <a:pt x="374958" y="304453"/>
                </a:cubicBezTo>
                <a:cubicBezTo>
                  <a:pt x="374958" y="279619"/>
                  <a:pt x="357346" y="264182"/>
                  <a:pt x="328979" y="264182"/>
                </a:cubicBezTo>
                <a:close/>
                <a:moveTo>
                  <a:pt x="233122" y="264182"/>
                </a:moveTo>
                <a:cubicBezTo>
                  <a:pt x="229492" y="264182"/>
                  <a:pt x="226265" y="266195"/>
                  <a:pt x="224787" y="269417"/>
                </a:cubicBezTo>
                <a:lnTo>
                  <a:pt x="180824" y="365397"/>
                </a:lnTo>
                <a:cubicBezTo>
                  <a:pt x="178673" y="369962"/>
                  <a:pt x="180690" y="375465"/>
                  <a:pt x="185395" y="377479"/>
                </a:cubicBezTo>
                <a:cubicBezTo>
                  <a:pt x="186605" y="378150"/>
                  <a:pt x="187815" y="378419"/>
                  <a:pt x="189159" y="378419"/>
                </a:cubicBezTo>
                <a:cubicBezTo>
                  <a:pt x="192655" y="378419"/>
                  <a:pt x="196016" y="376405"/>
                  <a:pt x="197495" y="373049"/>
                </a:cubicBezTo>
                <a:lnTo>
                  <a:pt x="208385" y="349155"/>
                </a:lnTo>
                <a:lnTo>
                  <a:pt x="258262" y="349155"/>
                </a:lnTo>
                <a:lnTo>
                  <a:pt x="269421" y="373049"/>
                </a:lnTo>
                <a:cubicBezTo>
                  <a:pt x="271438" y="377613"/>
                  <a:pt x="276950" y="379627"/>
                  <a:pt x="281521" y="377479"/>
                </a:cubicBezTo>
                <a:cubicBezTo>
                  <a:pt x="286092" y="375331"/>
                  <a:pt x="288109" y="369962"/>
                  <a:pt x="285958" y="365397"/>
                </a:cubicBezTo>
                <a:lnTo>
                  <a:pt x="241457" y="269417"/>
                </a:lnTo>
                <a:cubicBezTo>
                  <a:pt x="239978" y="266195"/>
                  <a:pt x="236617" y="264182"/>
                  <a:pt x="233122" y="264182"/>
                </a:cubicBezTo>
                <a:close/>
                <a:moveTo>
                  <a:pt x="93437" y="93296"/>
                </a:moveTo>
                <a:lnTo>
                  <a:pt x="93437" y="413858"/>
                </a:lnTo>
                <a:lnTo>
                  <a:pt x="93437" y="431711"/>
                </a:lnTo>
                <a:lnTo>
                  <a:pt x="93437" y="453458"/>
                </a:lnTo>
                <a:lnTo>
                  <a:pt x="123686" y="453458"/>
                </a:lnTo>
                <a:lnTo>
                  <a:pt x="123686" y="141488"/>
                </a:lnTo>
                <a:cubicBezTo>
                  <a:pt x="123686" y="131554"/>
                  <a:pt x="131753" y="123500"/>
                  <a:pt x="141567" y="123500"/>
                </a:cubicBezTo>
                <a:lnTo>
                  <a:pt x="538036" y="123500"/>
                </a:lnTo>
                <a:lnTo>
                  <a:pt x="538036" y="93296"/>
                </a:lnTo>
                <a:lnTo>
                  <a:pt x="516391" y="93296"/>
                </a:lnTo>
                <a:lnTo>
                  <a:pt x="498375" y="93296"/>
                </a:lnTo>
                <a:close/>
                <a:moveTo>
                  <a:pt x="35896" y="35842"/>
                </a:moveTo>
                <a:lnTo>
                  <a:pt x="35896" y="396004"/>
                </a:lnTo>
                <a:lnTo>
                  <a:pt x="57541" y="396004"/>
                </a:lnTo>
                <a:lnTo>
                  <a:pt x="57541" y="93296"/>
                </a:lnTo>
                <a:cubicBezTo>
                  <a:pt x="57541" y="73563"/>
                  <a:pt x="73674" y="57589"/>
                  <a:pt x="93437" y="57589"/>
                </a:cubicBezTo>
                <a:lnTo>
                  <a:pt x="480495" y="57589"/>
                </a:lnTo>
                <a:lnTo>
                  <a:pt x="480495" y="35842"/>
                </a:lnTo>
                <a:close/>
                <a:moveTo>
                  <a:pt x="35896" y="0"/>
                </a:moveTo>
                <a:lnTo>
                  <a:pt x="480495" y="0"/>
                </a:lnTo>
                <a:cubicBezTo>
                  <a:pt x="500258" y="0"/>
                  <a:pt x="516391" y="16109"/>
                  <a:pt x="516391" y="35842"/>
                </a:cubicBezTo>
                <a:lnTo>
                  <a:pt x="516391" y="57589"/>
                </a:lnTo>
                <a:lnTo>
                  <a:pt x="538036" y="57589"/>
                </a:lnTo>
                <a:cubicBezTo>
                  <a:pt x="557799" y="57589"/>
                  <a:pt x="573932" y="73563"/>
                  <a:pt x="573932" y="93296"/>
                </a:cubicBezTo>
                <a:lnTo>
                  <a:pt x="573932" y="123500"/>
                </a:lnTo>
                <a:lnTo>
                  <a:pt x="586300" y="123500"/>
                </a:lnTo>
                <a:cubicBezTo>
                  <a:pt x="596114" y="123500"/>
                  <a:pt x="604181" y="131554"/>
                  <a:pt x="604181" y="141488"/>
                </a:cubicBezTo>
                <a:lnTo>
                  <a:pt x="604181" y="501515"/>
                </a:lnTo>
                <a:cubicBezTo>
                  <a:pt x="604181" y="511449"/>
                  <a:pt x="596114" y="519503"/>
                  <a:pt x="586300" y="519503"/>
                </a:cubicBezTo>
                <a:lnTo>
                  <a:pt x="141567" y="519503"/>
                </a:lnTo>
                <a:cubicBezTo>
                  <a:pt x="131753" y="519503"/>
                  <a:pt x="123686" y="511449"/>
                  <a:pt x="123686" y="501515"/>
                </a:cubicBezTo>
                <a:lnTo>
                  <a:pt x="123686" y="489300"/>
                </a:lnTo>
                <a:lnTo>
                  <a:pt x="93437" y="489300"/>
                </a:lnTo>
                <a:cubicBezTo>
                  <a:pt x="73674" y="489300"/>
                  <a:pt x="57541" y="473191"/>
                  <a:pt x="57541" y="453458"/>
                </a:cubicBezTo>
                <a:lnTo>
                  <a:pt x="57541" y="431711"/>
                </a:lnTo>
                <a:lnTo>
                  <a:pt x="35896" y="431711"/>
                </a:lnTo>
                <a:cubicBezTo>
                  <a:pt x="16133" y="431711"/>
                  <a:pt x="0" y="415737"/>
                  <a:pt x="0" y="396004"/>
                </a:cubicBezTo>
                <a:lnTo>
                  <a:pt x="0" y="35842"/>
                </a:lnTo>
                <a:cubicBezTo>
                  <a:pt x="0" y="16109"/>
                  <a:pt x="16133" y="0"/>
                  <a:pt x="35896" y="0"/>
                </a:cubicBezTo>
                <a:close/>
              </a:path>
            </a:pathLst>
          </a:custGeom>
          <a:solidFill>
            <a:srgbClr val="666666">
              <a:alpha val="85000"/>
            </a:srgbClr>
          </a:solidFill>
          <a:ln>
            <a:noFill/>
          </a:ln>
        </p:spPr>
        <p:txBody>
          <a:bodyPr/>
          <a:lstStyle/>
          <a:p>
            <a:pPr defTabSz="914204">
              <a:defRPr/>
            </a:pPr>
            <a:endParaRPr lang="en-US" sz="1799" ker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146" name="组合 354">
            <a:extLst>
              <a:ext uri="{FF2B5EF4-FFF2-40B4-BE49-F238E27FC236}">
                <a16:creationId xmlns:a16="http://schemas.microsoft.com/office/drawing/2014/main" id="{6AB0C63F-8C67-411F-8F87-178F99BFF9EA}"/>
              </a:ext>
            </a:extLst>
          </p:cNvPr>
          <p:cNvGrpSpPr>
            <a:grpSpLocks noChangeAspect="1"/>
          </p:cNvGrpSpPr>
          <p:nvPr/>
        </p:nvGrpSpPr>
        <p:grpSpPr>
          <a:xfrm>
            <a:off x="8675980" y="3807622"/>
            <a:ext cx="216788" cy="160912"/>
            <a:chOff x="8917467" y="5575875"/>
            <a:chExt cx="315120" cy="257935"/>
          </a:xfrm>
          <a:solidFill>
            <a:srgbClr val="FFFFFF">
              <a:lumMod val="50000"/>
            </a:srgbClr>
          </a:solidFill>
        </p:grpSpPr>
        <p:sp>
          <p:nvSpPr>
            <p:cNvPr id="147" name="Freeform 168">
              <a:extLst>
                <a:ext uri="{FF2B5EF4-FFF2-40B4-BE49-F238E27FC236}">
                  <a16:creationId xmlns:a16="http://schemas.microsoft.com/office/drawing/2014/main" id="{A71BD324-BA78-401C-A676-592EDFDF1C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17467" y="5575875"/>
              <a:ext cx="315120" cy="76448"/>
            </a:xfrm>
            <a:custGeom>
              <a:avLst/>
              <a:gdLst>
                <a:gd name="T0" fmla="*/ 2147483646 w 887"/>
                <a:gd name="T1" fmla="*/ 2147483646 h 228"/>
                <a:gd name="T2" fmla="*/ 2147483646 w 887"/>
                <a:gd name="T3" fmla="*/ 2147483646 h 228"/>
                <a:gd name="T4" fmla="*/ 2147483646 w 887"/>
                <a:gd name="T5" fmla="*/ 2147483646 h 228"/>
                <a:gd name="T6" fmla="*/ 2147483646 w 887"/>
                <a:gd name="T7" fmla="*/ 2147483646 h 228"/>
                <a:gd name="T8" fmla="*/ 2147483646 w 887"/>
                <a:gd name="T9" fmla="*/ 2147483646 h 228"/>
                <a:gd name="T10" fmla="*/ 2147483646 w 887"/>
                <a:gd name="T11" fmla="*/ 2147483646 h 228"/>
                <a:gd name="T12" fmla="*/ 2147483646 w 887"/>
                <a:gd name="T13" fmla="*/ 0 h 228"/>
                <a:gd name="T14" fmla="*/ 2147483646 w 887"/>
                <a:gd name="T15" fmla="*/ 0 h 228"/>
                <a:gd name="T16" fmla="*/ 2147483646 w 887"/>
                <a:gd name="T17" fmla="*/ 0 h 228"/>
                <a:gd name="T18" fmla="*/ 0 w 887"/>
                <a:gd name="T19" fmla="*/ 2147483646 h 228"/>
                <a:gd name="T20" fmla="*/ 0 w 887"/>
                <a:gd name="T21" fmla="*/ 2147483646 h 228"/>
                <a:gd name="T22" fmla="*/ 2147483646 w 887"/>
                <a:gd name="T23" fmla="*/ 2147483646 h 228"/>
                <a:gd name="T24" fmla="*/ 2147483646 w 887"/>
                <a:gd name="T25" fmla="*/ 2147483646 h 228"/>
                <a:gd name="T26" fmla="*/ 2147483646 w 887"/>
                <a:gd name="T27" fmla="*/ 2147483646 h 228"/>
                <a:gd name="T28" fmla="*/ 2147483646 w 887"/>
                <a:gd name="T29" fmla="*/ 2147483646 h 228"/>
                <a:gd name="T30" fmla="*/ 2147483646 w 887"/>
                <a:gd name="T31" fmla="*/ 0 h 22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887"/>
                <a:gd name="T49" fmla="*/ 0 h 228"/>
                <a:gd name="T50" fmla="*/ 887 w 887"/>
                <a:gd name="T51" fmla="*/ 228 h 22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887" h="228">
                  <a:moveTo>
                    <a:pt x="820" y="161"/>
                  </a:moveTo>
                  <a:lnTo>
                    <a:pt x="820" y="161"/>
                  </a:lnTo>
                  <a:lnTo>
                    <a:pt x="67" y="161"/>
                  </a:lnTo>
                  <a:lnTo>
                    <a:pt x="67" y="66"/>
                  </a:lnTo>
                  <a:lnTo>
                    <a:pt x="820" y="66"/>
                  </a:lnTo>
                  <a:lnTo>
                    <a:pt x="820" y="161"/>
                  </a:lnTo>
                  <a:close/>
                  <a:moveTo>
                    <a:pt x="854" y="0"/>
                  </a:moveTo>
                  <a:lnTo>
                    <a:pt x="854" y="0"/>
                  </a:lnTo>
                  <a:lnTo>
                    <a:pt x="34" y="0"/>
                  </a:lnTo>
                  <a:cubicBezTo>
                    <a:pt x="15" y="0"/>
                    <a:pt x="0" y="14"/>
                    <a:pt x="0" y="33"/>
                  </a:cubicBezTo>
                  <a:lnTo>
                    <a:pt x="0" y="195"/>
                  </a:lnTo>
                  <a:cubicBezTo>
                    <a:pt x="0" y="213"/>
                    <a:pt x="15" y="228"/>
                    <a:pt x="34" y="228"/>
                  </a:cubicBezTo>
                  <a:lnTo>
                    <a:pt x="854" y="228"/>
                  </a:lnTo>
                  <a:cubicBezTo>
                    <a:pt x="872" y="228"/>
                    <a:pt x="887" y="213"/>
                    <a:pt x="887" y="195"/>
                  </a:cubicBezTo>
                  <a:lnTo>
                    <a:pt x="887" y="33"/>
                  </a:lnTo>
                  <a:cubicBezTo>
                    <a:pt x="887" y="14"/>
                    <a:pt x="872" y="0"/>
                    <a:pt x="8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en-US"/>
              </a:defPPr>
              <a:lvl1pPr marL="0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40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78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718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957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196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435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675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913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204">
                <a:defRPr/>
              </a:pPr>
              <a:endParaRPr lang="zh-CN" altLang="en-US" sz="1799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8" name="Freeform 168">
              <a:extLst>
                <a:ext uri="{FF2B5EF4-FFF2-40B4-BE49-F238E27FC236}">
                  <a16:creationId xmlns:a16="http://schemas.microsoft.com/office/drawing/2014/main" id="{FB8A5F72-B93A-485E-BD16-DF9DBA43B7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17467" y="5664988"/>
              <a:ext cx="315120" cy="76448"/>
            </a:xfrm>
            <a:custGeom>
              <a:avLst/>
              <a:gdLst>
                <a:gd name="T0" fmla="*/ 2147483646 w 887"/>
                <a:gd name="T1" fmla="*/ 2147483646 h 228"/>
                <a:gd name="T2" fmla="*/ 2147483646 w 887"/>
                <a:gd name="T3" fmla="*/ 2147483646 h 228"/>
                <a:gd name="T4" fmla="*/ 2147483646 w 887"/>
                <a:gd name="T5" fmla="*/ 2147483646 h 228"/>
                <a:gd name="T6" fmla="*/ 2147483646 w 887"/>
                <a:gd name="T7" fmla="*/ 2147483646 h 228"/>
                <a:gd name="T8" fmla="*/ 2147483646 w 887"/>
                <a:gd name="T9" fmla="*/ 2147483646 h 228"/>
                <a:gd name="T10" fmla="*/ 2147483646 w 887"/>
                <a:gd name="T11" fmla="*/ 2147483646 h 228"/>
                <a:gd name="T12" fmla="*/ 2147483646 w 887"/>
                <a:gd name="T13" fmla="*/ 0 h 228"/>
                <a:gd name="T14" fmla="*/ 2147483646 w 887"/>
                <a:gd name="T15" fmla="*/ 0 h 228"/>
                <a:gd name="T16" fmla="*/ 2147483646 w 887"/>
                <a:gd name="T17" fmla="*/ 0 h 228"/>
                <a:gd name="T18" fmla="*/ 0 w 887"/>
                <a:gd name="T19" fmla="*/ 2147483646 h 228"/>
                <a:gd name="T20" fmla="*/ 0 w 887"/>
                <a:gd name="T21" fmla="*/ 2147483646 h 228"/>
                <a:gd name="T22" fmla="*/ 2147483646 w 887"/>
                <a:gd name="T23" fmla="*/ 2147483646 h 228"/>
                <a:gd name="T24" fmla="*/ 2147483646 w 887"/>
                <a:gd name="T25" fmla="*/ 2147483646 h 228"/>
                <a:gd name="T26" fmla="*/ 2147483646 w 887"/>
                <a:gd name="T27" fmla="*/ 2147483646 h 228"/>
                <a:gd name="T28" fmla="*/ 2147483646 w 887"/>
                <a:gd name="T29" fmla="*/ 2147483646 h 228"/>
                <a:gd name="T30" fmla="*/ 2147483646 w 887"/>
                <a:gd name="T31" fmla="*/ 0 h 22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887"/>
                <a:gd name="T49" fmla="*/ 0 h 228"/>
                <a:gd name="T50" fmla="*/ 887 w 887"/>
                <a:gd name="T51" fmla="*/ 228 h 22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887" h="228">
                  <a:moveTo>
                    <a:pt x="820" y="161"/>
                  </a:moveTo>
                  <a:lnTo>
                    <a:pt x="820" y="161"/>
                  </a:lnTo>
                  <a:lnTo>
                    <a:pt x="67" y="161"/>
                  </a:lnTo>
                  <a:lnTo>
                    <a:pt x="67" y="66"/>
                  </a:lnTo>
                  <a:lnTo>
                    <a:pt x="820" y="66"/>
                  </a:lnTo>
                  <a:lnTo>
                    <a:pt x="820" y="161"/>
                  </a:lnTo>
                  <a:close/>
                  <a:moveTo>
                    <a:pt x="854" y="0"/>
                  </a:moveTo>
                  <a:lnTo>
                    <a:pt x="854" y="0"/>
                  </a:lnTo>
                  <a:lnTo>
                    <a:pt x="34" y="0"/>
                  </a:lnTo>
                  <a:cubicBezTo>
                    <a:pt x="15" y="0"/>
                    <a:pt x="0" y="14"/>
                    <a:pt x="0" y="33"/>
                  </a:cubicBezTo>
                  <a:lnTo>
                    <a:pt x="0" y="195"/>
                  </a:lnTo>
                  <a:cubicBezTo>
                    <a:pt x="0" y="213"/>
                    <a:pt x="15" y="228"/>
                    <a:pt x="34" y="228"/>
                  </a:cubicBezTo>
                  <a:lnTo>
                    <a:pt x="854" y="228"/>
                  </a:lnTo>
                  <a:cubicBezTo>
                    <a:pt x="872" y="228"/>
                    <a:pt x="887" y="213"/>
                    <a:pt x="887" y="195"/>
                  </a:cubicBezTo>
                  <a:lnTo>
                    <a:pt x="887" y="33"/>
                  </a:lnTo>
                  <a:cubicBezTo>
                    <a:pt x="887" y="14"/>
                    <a:pt x="872" y="0"/>
                    <a:pt x="8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en-US"/>
              </a:defPPr>
              <a:lvl1pPr marL="0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40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78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718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957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196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435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675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913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204">
                <a:defRPr/>
              </a:pPr>
              <a:endParaRPr lang="zh-CN" altLang="en-US" sz="1799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9" name="Freeform 168">
              <a:extLst>
                <a:ext uri="{FF2B5EF4-FFF2-40B4-BE49-F238E27FC236}">
                  <a16:creationId xmlns:a16="http://schemas.microsoft.com/office/drawing/2014/main" id="{16DB0FD9-A34A-4DA4-B07F-949D23999A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17467" y="5757362"/>
              <a:ext cx="315120" cy="76448"/>
            </a:xfrm>
            <a:custGeom>
              <a:avLst/>
              <a:gdLst>
                <a:gd name="T0" fmla="*/ 2147483646 w 887"/>
                <a:gd name="T1" fmla="*/ 2147483646 h 228"/>
                <a:gd name="T2" fmla="*/ 2147483646 w 887"/>
                <a:gd name="T3" fmla="*/ 2147483646 h 228"/>
                <a:gd name="T4" fmla="*/ 2147483646 w 887"/>
                <a:gd name="T5" fmla="*/ 2147483646 h 228"/>
                <a:gd name="T6" fmla="*/ 2147483646 w 887"/>
                <a:gd name="T7" fmla="*/ 2147483646 h 228"/>
                <a:gd name="T8" fmla="*/ 2147483646 w 887"/>
                <a:gd name="T9" fmla="*/ 2147483646 h 228"/>
                <a:gd name="T10" fmla="*/ 2147483646 w 887"/>
                <a:gd name="T11" fmla="*/ 2147483646 h 228"/>
                <a:gd name="T12" fmla="*/ 2147483646 w 887"/>
                <a:gd name="T13" fmla="*/ 0 h 228"/>
                <a:gd name="T14" fmla="*/ 2147483646 w 887"/>
                <a:gd name="T15" fmla="*/ 0 h 228"/>
                <a:gd name="T16" fmla="*/ 2147483646 w 887"/>
                <a:gd name="T17" fmla="*/ 0 h 228"/>
                <a:gd name="T18" fmla="*/ 0 w 887"/>
                <a:gd name="T19" fmla="*/ 2147483646 h 228"/>
                <a:gd name="T20" fmla="*/ 0 w 887"/>
                <a:gd name="T21" fmla="*/ 2147483646 h 228"/>
                <a:gd name="T22" fmla="*/ 2147483646 w 887"/>
                <a:gd name="T23" fmla="*/ 2147483646 h 228"/>
                <a:gd name="T24" fmla="*/ 2147483646 w 887"/>
                <a:gd name="T25" fmla="*/ 2147483646 h 228"/>
                <a:gd name="T26" fmla="*/ 2147483646 w 887"/>
                <a:gd name="T27" fmla="*/ 2147483646 h 228"/>
                <a:gd name="T28" fmla="*/ 2147483646 w 887"/>
                <a:gd name="T29" fmla="*/ 2147483646 h 228"/>
                <a:gd name="T30" fmla="*/ 2147483646 w 887"/>
                <a:gd name="T31" fmla="*/ 0 h 22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887"/>
                <a:gd name="T49" fmla="*/ 0 h 228"/>
                <a:gd name="T50" fmla="*/ 887 w 887"/>
                <a:gd name="T51" fmla="*/ 228 h 22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887" h="228">
                  <a:moveTo>
                    <a:pt x="820" y="161"/>
                  </a:moveTo>
                  <a:lnTo>
                    <a:pt x="820" y="161"/>
                  </a:lnTo>
                  <a:lnTo>
                    <a:pt x="67" y="161"/>
                  </a:lnTo>
                  <a:lnTo>
                    <a:pt x="67" y="66"/>
                  </a:lnTo>
                  <a:lnTo>
                    <a:pt x="820" y="66"/>
                  </a:lnTo>
                  <a:lnTo>
                    <a:pt x="820" y="161"/>
                  </a:lnTo>
                  <a:close/>
                  <a:moveTo>
                    <a:pt x="854" y="0"/>
                  </a:moveTo>
                  <a:lnTo>
                    <a:pt x="854" y="0"/>
                  </a:lnTo>
                  <a:lnTo>
                    <a:pt x="34" y="0"/>
                  </a:lnTo>
                  <a:cubicBezTo>
                    <a:pt x="15" y="0"/>
                    <a:pt x="0" y="14"/>
                    <a:pt x="0" y="33"/>
                  </a:cubicBezTo>
                  <a:lnTo>
                    <a:pt x="0" y="195"/>
                  </a:lnTo>
                  <a:cubicBezTo>
                    <a:pt x="0" y="213"/>
                    <a:pt x="15" y="228"/>
                    <a:pt x="34" y="228"/>
                  </a:cubicBezTo>
                  <a:lnTo>
                    <a:pt x="854" y="228"/>
                  </a:lnTo>
                  <a:cubicBezTo>
                    <a:pt x="872" y="228"/>
                    <a:pt x="887" y="213"/>
                    <a:pt x="887" y="195"/>
                  </a:cubicBezTo>
                  <a:lnTo>
                    <a:pt x="887" y="33"/>
                  </a:lnTo>
                  <a:cubicBezTo>
                    <a:pt x="887" y="14"/>
                    <a:pt x="872" y="0"/>
                    <a:pt x="8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en-US"/>
              </a:defPPr>
              <a:lvl1pPr marL="0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40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78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718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957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196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435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675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913" algn="l" defTabSz="914478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204">
                <a:defRPr/>
              </a:pPr>
              <a:endParaRPr lang="zh-CN" altLang="en-US" sz="1799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150" name="Picture 39">
            <a:extLst>
              <a:ext uri="{FF2B5EF4-FFF2-40B4-BE49-F238E27FC236}">
                <a16:creationId xmlns:a16="http://schemas.microsoft.com/office/drawing/2014/main" id="{FA66BEAB-F468-4C4C-8AF5-C59F959297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rgbClr val="232323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93384" y="3781185"/>
            <a:ext cx="199170" cy="184201"/>
          </a:xfrm>
          <a:prstGeom prst="rect">
            <a:avLst/>
          </a:prstGeom>
        </p:spPr>
      </p:pic>
      <p:sp>
        <p:nvSpPr>
          <p:cNvPr id="151" name="TextBox 114">
            <a:extLst>
              <a:ext uri="{FF2B5EF4-FFF2-40B4-BE49-F238E27FC236}">
                <a16:creationId xmlns:a16="http://schemas.microsoft.com/office/drawing/2014/main" id="{E9FE723B-26D4-45B8-B4B1-01F9266CE3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2419" y="3532398"/>
            <a:ext cx="861099" cy="275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733" tIns="44865" rIns="89733" bIns="44865">
            <a:spAutoFit/>
          </a:bodyPr>
          <a:lstStyle/>
          <a:p>
            <a:pPr algn="ctr" defTabSz="914204">
              <a:defRPr/>
            </a:pPr>
            <a:r>
              <a:rPr lang="en-US" altLang="zh-CN" sz="12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5G</a:t>
            </a:r>
            <a:r>
              <a:rPr lang="zh-CN" altLang="en-US" sz="12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基站</a:t>
            </a:r>
          </a:p>
        </p:txBody>
      </p:sp>
      <p:cxnSp>
        <p:nvCxnSpPr>
          <p:cNvPr id="152" name="直接连接符 363">
            <a:extLst>
              <a:ext uri="{FF2B5EF4-FFF2-40B4-BE49-F238E27FC236}">
                <a16:creationId xmlns:a16="http://schemas.microsoft.com/office/drawing/2014/main" id="{CA71A044-9F0C-48CC-B3C1-076900AB2607}"/>
              </a:ext>
            </a:extLst>
          </p:cNvPr>
          <p:cNvCxnSpPr>
            <a:endCxn id="144" idx="2"/>
          </p:cNvCxnSpPr>
          <p:nvPr/>
        </p:nvCxnSpPr>
        <p:spPr>
          <a:xfrm flipV="1">
            <a:off x="7713220" y="3880487"/>
            <a:ext cx="751149" cy="3811"/>
          </a:xfrm>
          <a:prstGeom prst="line">
            <a:avLst/>
          </a:prstGeom>
          <a:noFill/>
          <a:ln w="19050" cap="flat" cmpd="sng" algn="ctr">
            <a:solidFill>
              <a:srgbClr val="666666"/>
            </a:solidFill>
            <a:prstDash val="solid"/>
            <a:miter lim="800000"/>
          </a:ln>
          <a:effectLst/>
        </p:spPr>
      </p:cxnSp>
      <p:pic>
        <p:nvPicPr>
          <p:cNvPr id="153" name="Picture 2">
            <a:extLst>
              <a:ext uri="{FF2B5EF4-FFF2-40B4-BE49-F238E27FC236}">
                <a16:creationId xmlns:a16="http://schemas.microsoft.com/office/drawing/2014/main" id="{10466CD8-D5C7-4162-ADBA-6094CF7B2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8072" y="3679038"/>
            <a:ext cx="2930291" cy="433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4" name="TextBox 114">
            <a:extLst>
              <a:ext uri="{FF2B5EF4-FFF2-40B4-BE49-F238E27FC236}">
                <a16:creationId xmlns:a16="http://schemas.microsoft.com/office/drawing/2014/main" id="{EC1C258E-1D9F-4CAE-A8F3-7CFB7BAB25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42786" y="3569192"/>
            <a:ext cx="861099" cy="275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733" tIns="44865" rIns="89733" bIns="44865">
            <a:spAutoFit/>
          </a:bodyPr>
          <a:lstStyle/>
          <a:p>
            <a:pPr algn="ctr" defTabSz="914204">
              <a:defRPr/>
            </a:pPr>
            <a:r>
              <a:rPr lang="en-US" altLang="zh-CN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MEC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cxnSp>
        <p:nvCxnSpPr>
          <p:cNvPr id="155" name="肘形连接符 369">
            <a:extLst>
              <a:ext uri="{FF2B5EF4-FFF2-40B4-BE49-F238E27FC236}">
                <a16:creationId xmlns:a16="http://schemas.microsoft.com/office/drawing/2014/main" id="{ABA8801C-C706-42ED-8E50-1DDC1C3A4796}"/>
              </a:ext>
            </a:extLst>
          </p:cNvPr>
          <p:cNvCxnSpPr/>
          <p:nvPr/>
        </p:nvCxnSpPr>
        <p:spPr>
          <a:xfrm rot="10800000" flipV="1">
            <a:off x="9526995" y="2844566"/>
            <a:ext cx="1009863" cy="989248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dash"/>
            <a:miter lim="800000"/>
            <a:tailEnd type="stealth" w="lg" len="lg"/>
          </a:ln>
          <a:effectLst/>
        </p:spPr>
      </p:cxnSp>
      <p:cxnSp>
        <p:nvCxnSpPr>
          <p:cNvPr id="156" name="肘形连接符 372">
            <a:extLst>
              <a:ext uri="{FF2B5EF4-FFF2-40B4-BE49-F238E27FC236}">
                <a16:creationId xmlns:a16="http://schemas.microsoft.com/office/drawing/2014/main" id="{E4EA7277-D4FD-4E3C-930A-A39EB686196E}"/>
              </a:ext>
            </a:extLst>
          </p:cNvPr>
          <p:cNvCxnSpPr/>
          <p:nvPr/>
        </p:nvCxnSpPr>
        <p:spPr>
          <a:xfrm rot="10800000" flipV="1">
            <a:off x="9595510" y="2844500"/>
            <a:ext cx="1835872" cy="1113693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dash"/>
            <a:miter lim="800000"/>
            <a:tailEnd type="stealth" w="lg" len="lg"/>
          </a:ln>
          <a:effectLst/>
        </p:spPr>
      </p:cxnSp>
      <p:sp>
        <p:nvSpPr>
          <p:cNvPr id="157" name="文本框 375">
            <a:extLst>
              <a:ext uri="{FF2B5EF4-FFF2-40B4-BE49-F238E27FC236}">
                <a16:creationId xmlns:a16="http://schemas.microsoft.com/office/drawing/2014/main" id="{84A429A2-C88F-432F-A462-FA1130FA1A11}"/>
              </a:ext>
            </a:extLst>
          </p:cNvPr>
          <p:cNvSpPr txBox="1"/>
          <p:nvPr/>
        </p:nvSpPr>
        <p:spPr>
          <a:xfrm>
            <a:off x="9687094" y="3567490"/>
            <a:ext cx="910013" cy="276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204">
              <a:defRPr/>
            </a:pPr>
            <a:r>
              <a:rPr lang="en-US" altLang="zh-CN" sz="12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otham Book"/>
              </a:rPr>
              <a:t>Core UPF </a:t>
            </a:r>
            <a:endParaRPr lang="zh-CN" altLang="en-US" sz="1200" dirty="0">
              <a:solidFill>
                <a:srgbClr val="FFFFFF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otham Book"/>
            </a:endParaRPr>
          </a:p>
        </p:txBody>
      </p:sp>
      <p:sp>
        <p:nvSpPr>
          <p:cNvPr id="158" name="文本框 377">
            <a:extLst>
              <a:ext uri="{FF2B5EF4-FFF2-40B4-BE49-F238E27FC236}">
                <a16:creationId xmlns:a16="http://schemas.microsoft.com/office/drawing/2014/main" id="{E8DC4116-1034-4B9A-A6AF-B6A2DA105EF1}"/>
              </a:ext>
            </a:extLst>
          </p:cNvPr>
          <p:cNvSpPr txBox="1"/>
          <p:nvPr/>
        </p:nvSpPr>
        <p:spPr>
          <a:xfrm>
            <a:off x="10791154" y="3739933"/>
            <a:ext cx="553214" cy="276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204">
              <a:defRPr/>
            </a:pPr>
            <a:r>
              <a:rPr lang="en-US" altLang="zh-CN" sz="12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otham Book"/>
              </a:rPr>
              <a:t>APPs</a:t>
            </a:r>
            <a:endParaRPr lang="zh-CN" altLang="en-US" sz="1200" dirty="0">
              <a:solidFill>
                <a:srgbClr val="FFFFFF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otham Book"/>
            </a:endParaRPr>
          </a:p>
        </p:txBody>
      </p:sp>
      <p:sp>
        <p:nvSpPr>
          <p:cNvPr id="159" name="文本框 158">
            <a:extLst>
              <a:ext uri="{FF2B5EF4-FFF2-40B4-BE49-F238E27FC236}">
                <a16:creationId xmlns:a16="http://schemas.microsoft.com/office/drawing/2014/main" id="{7F25F9DE-4763-42A9-9353-B4E44127B072}"/>
              </a:ext>
            </a:extLst>
          </p:cNvPr>
          <p:cNvSpPr txBox="1"/>
          <p:nvPr/>
        </p:nvSpPr>
        <p:spPr>
          <a:xfrm>
            <a:off x="6926396" y="4327345"/>
            <a:ext cx="2160000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285750" indent="-285750" algn="just" defTabSz="914126"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p"/>
              <a:defRPr sz="1600" b="1" ker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应用场景</a:t>
            </a:r>
          </a:p>
        </p:txBody>
      </p:sp>
      <p:pic>
        <p:nvPicPr>
          <p:cNvPr id="160" name="图片 159">
            <a:extLst>
              <a:ext uri="{FF2B5EF4-FFF2-40B4-BE49-F238E27FC236}">
                <a16:creationId xmlns:a16="http://schemas.microsoft.com/office/drawing/2014/main" id="{C10E0A4A-018B-446D-8B8F-55B8E9AE7DA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0295" y="2672582"/>
            <a:ext cx="534543" cy="472522"/>
          </a:xfrm>
          <a:prstGeom prst="rect">
            <a:avLst/>
          </a:prstGeom>
        </p:spPr>
      </p:pic>
      <p:sp>
        <p:nvSpPr>
          <p:cNvPr id="161" name="文本框 160">
            <a:extLst>
              <a:ext uri="{FF2B5EF4-FFF2-40B4-BE49-F238E27FC236}">
                <a16:creationId xmlns:a16="http://schemas.microsoft.com/office/drawing/2014/main" id="{6EB362EB-6B5B-4C4F-87F8-8CF80B0C4031}"/>
              </a:ext>
            </a:extLst>
          </p:cNvPr>
          <p:cNvSpPr txBox="1"/>
          <p:nvPr/>
        </p:nvSpPr>
        <p:spPr>
          <a:xfrm>
            <a:off x="6956239" y="2099267"/>
            <a:ext cx="23476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285750" indent="-285750" algn="just" defTabSz="914126"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p"/>
              <a:defRPr sz="1600" b="1" ker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面临挑战</a:t>
            </a:r>
          </a:p>
        </p:txBody>
      </p:sp>
      <p:sp>
        <p:nvSpPr>
          <p:cNvPr id="162" name="矩形 161">
            <a:extLst>
              <a:ext uri="{FF2B5EF4-FFF2-40B4-BE49-F238E27FC236}">
                <a16:creationId xmlns:a16="http://schemas.microsoft.com/office/drawing/2014/main" id="{CF7C0B55-420D-4221-9CC7-A03C07EF893D}"/>
              </a:ext>
            </a:extLst>
          </p:cNvPr>
          <p:cNvSpPr/>
          <p:nvPr/>
        </p:nvSpPr>
        <p:spPr>
          <a:xfrm>
            <a:off x="6926397" y="4664112"/>
            <a:ext cx="2160000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MEC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下沉到边缘，集成第三方应用，对外提供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</a:p>
        </p:txBody>
      </p:sp>
      <p:sp>
        <p:nvSpPr>
          <p:cNvPr id="163" name="矩形 162">
            <a:extLst>
              <a:ext uri="{FF2B5EF4-FFF2-40B4-BE49-F238E27FC236}">
                <a16:creationId xmlns:a16="http://schemas.microsoft.com/office/drawing/2014/main" id="{D6E38F3D-3975-46A2-AF61-ACA83DDC8E9D}"/>
              </a:ext>
            </a:extLst>
          </p:cNvPr>
          <p:cNvSpPr/>
          <p:nvPr/>
        </p:nvSpPr>
        <p:spPr>
          <a:xfrm>
            <a:off x="9285580" y="4327345"/>
            <a:ext cx="2160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defTabSz="914126"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p"/>
            </a:pPr>
            <a:r>
              <a:rPr lang="zh-CN" altLang="en-US" sz="1600" b="1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安全诉求</a:t>
            </a:r>
          </a:p>
        </p:txBody>
      </p:sp>
      <p:sp>
        <p:nvSpPr>
          <p:cNvPr id="164" name="矩形 163">
            <a:extLst>
              <a:ext uri="{FF2B5EF4-FFF2-40B4-BE49-F238E27FC236}">
                <a16:creationId xmlns:a16="http://schemas.microsoft.com/office/drawing/2014/main" id="{1EEE0936-B563-4313-B299-6F180415DF40}"/>
              </a:ext>
            </a:extLst>
          </p:cNvPr>
          <p:cNvSpPr/>
          <p:nvPr/>
        </p:nvSpPr>
        <p:spPr>
          <a:xfrm>
            <a:off x="9285581" y="4664112"/>
            <a:ext cx="2160000" cy="890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网络成为企业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基础设施的一部分，安全保护升级</a:t>
            </a:r>
          </a:p>
        </p:txBody>
      </p:sp>
    </p:spTree>
    <p:extLst>
      <p:ext uri="{BB962C8B-B14F-4D97-AF65-F5344CB8AC3E}">
        <p14:creationId xmlns:p14="http://schemas.microsoft.com/office/powerpoint/2010/main" val="1376425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Rounded Rectangle 635"/>
          <p:cNvSpPr/>
          <p:nvPr/>
        </p:nvSpPr>
        <p:spPr bwMode="auto">
          <a:xfrm>
            <a:off x="738908" y="1206589"/>
            <a:ext cx="1810347" cy="110149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>
            <a:noFill/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822535">
              <a:lnSpc>
                <a:spcPct val="150000"/>
              </a:lnSpc>
              <a:buSzPct val="100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用户数据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128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位加密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31" name="Rounded Rectangle 635"/>
          <p:cNvSpPr/>
          <p:nvPr/>
        </p:nvSpPr>
        <p:spPr bwMode="auto">
          <a:xfrm>
            <a:off x="10184576" y="1206587"/>
            <a:ext cx="1810347" cy="1101494"/>
          </a:xfrm>
          <a:prstGeom prst="rect">
            <a:avLst/>
          </a:prstGeom>
          <a:solidFill>
            <a:srgbClr val="CCECFF"/>
          </a:solidFill>
          <a:ln w="9525" cap="flat">
            <a:noFill/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漫游用户数据易泄露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4" name="右箭头 57"/>
          <p:cNvSpPr/>
          <p:nvPr/>
        </p:nvSpPr>
        <p:spPr bwMode="auto">
          <a:xfrm rot="5400000">
            <a:off x="10999135" y="2493558"/>
            <a:ext cx="360000" cy="288000"/>
          </a:xfrm>
          <a:prstGeom prst="rightArrow">
            <a:avLst/>
          </a:prstGeom>
          <a:solidFill>
            <a:srgbClr val="32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096778">
              <a:defRPr/>
            </a:pPr>
            <a:endParaRPr lang="zh-CN" altLang="en-US" sz="288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5" name="Rounded Rectangle 635"/>
          <p:cNvSpPr/>
          <p:nvPr/>
        </p:nvSpPr>
        <p:spPr bwMode="auto">
          <a:xfrm>
            <a:off x="2628042" y="1206587"/>
            <a:ext cx="1810347" cy="110149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>
            <a:noFill/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822535">
              <a:lnSpc>
                <a:spcPct val="150000"/>
              </a:lnSpc>
              <a:buSzPct val="100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用户面数据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ctr" defTabSz="822535">
              <a:lnSpc>
                <a:spcPct val="150000"/>
              </a:lnSpc>
              <a:buSzPct val="100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无完整性保护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38" name="右箭头 80"/>
          <p:cNvSpPr/>
          <p:nvPr/>
        </p:nvSpPr>
        <p:spPr bwMode="auto">
          <a:xfrm rot="5400000">
            <a:off x="5281907" y="2493559"/>
            <a:ext cx="360000" cy="288000"/>
          </a:xfrm>
          <a:prstGeom prst="rightArrow">
            <a:avLst/>
          </a:prstGeom>
          <a:solidFill>
            <a:srgbClr val="32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096778">
              <a:defRPr/>
            </a:pPr>
            <a:endParaRPr lang="zh-CN" altLang="en-US" sz="288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0" name="Rounded Rectangle 635"/>
          <p:cNvSpPr/>
          <p:nvPr/>
        </p:nvSpPr>
        <p:spPr bwMode="auto">
          <a:xfrm>
            <a:off x="4517176" y="1206589"/>
            <a:ext cx="1810347" cy="1101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cap="flat">
            <a:noFill/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822535">
              <a:lnSpc>
                <a:spcPct val="150000"/>
              </a:lnSpc>
              <a:buSzPct val="100000"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用户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ID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明文传输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41" name="右箭头 164"/>
          <p:cNvSpPr/>
          <p:nvPr/>
        </p:nvSpPr>
        <p:spPr bwMode="auto">
          <a:xfrm rot="5400000">
            <a:off x="1510428" y="2493558"/>
            <a:ext cx="360000" cy="288000"/>
          </a:xfrm>
          <a:prstGeom prst="rightArrow">
            <a:avLst/>
          </a:prstGeom>
          <a:solidFill>
            <a:srgbClr val="32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096778">
              <a:defRPr/>
            </a:pPr>
            <a:endParaRPr lang="zh-CN" altLang="en-US" sz="288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3" name="右箭头 204"/>
          <p:cNvSpPr/>
          <p:nvPr/>
        </p:nvSpPr>
        <p:spPr bwMode="auto">
          <a:xfrm rot="5400000">
            <a:off x="3396168" y="2493558"/>
            <a:ext cx="360000" cy="288000"/>
          </a:xfrm>
          <a:prstGeom prst="rightArrow">
            <a:avLst/>
          </a:prstGeom>
          <a:solidFill>
            <a:srgbClr val="32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096778">
              <a:defRPr/>
            </a:pPr>
            <a:endParaRPr lang="zh-CN" altLang="en-US" sz="288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" name="Rounded Rectangle 635"/>
          <p:cNvSpPr/>
          <p:nvPr/>
        </p:nvSpPr>
        <p:spPr bwMode="auto">
          <a:xfrm>
            <a:off x="8295444" y="1206587"/>
            <a:ext cx="1810347" cy="1101494"/>
          </a:xfrm>
          <a:prstGeom prst="rect">
            <a:avLst/>
          </a:prstGeom>
          <a:solidFill>
            <a:srgbClr val="A5FDE8"/>
          </a:solidFill>
          <a:ln w="9525" cap="flat">
            <a:noFill/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914126">
              <a:lnSpc>
                <a:spcPct val="150000"/>
              </a:lnSpc>
              <a:buSzPct val="100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不同接入采用不同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ctr" defTabSz="914126">
              <a:lnSpc>
                <a:spcPct val="150000"/>
              </a:lnSpc>
              <a:buSzPct val="100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鉴权方式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01" name="右箭头 200"/>
          <p:cNvSpPr/>
          <p:nvPr/>
        </p:nvSpPr>
        <p:spPr bwMode="auto">
          <a:xfrm rot="5400000">
            <a:off x="9111961" y="2493558"/>
            <a:ext cx="360000" cy="288000"/>
          </a:xfrm>
          <a:prstGeom prst="rightArrow">
            <a:avLst/>
          </a:prstGeom>
          <a:solidFill>
            <a:srgbClr val="32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8906">
              <a:defRPr/>
            </a:pPr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2" name="右箭头 201"/>
          <p:cNvSpPr/>
          <p:nvPr/>
        </p:nvSpPr>
        <p:spPr bwMode="auto">
          <a:xfrm rot="5400000">
            <a:off x="7196935" y="2493558"/>
            <a:ext cx="360000" cy="288000"/>
          </a:xfrm>
          <a:prstGeom prst="rightArrow">
            <a:avLst/>
          </a:prstGeom>
          <a:solidFill>
            <a:srgbClr val="32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8906">
              <a:defRPr/>
            </a:pPr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5" name="Rounded Rectangle 635"/>
          <p:cNvSpPr/>
          <p:nvPr/>
        </p:nvSpPr>
        <p:spPr bwMode="auto">
          <a:xfrm>
            <a:off x="6406309" y="1206589"/>
            <a:ext cx="1810347" cy="110149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>
            <a:noFill/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>
              <a:lnSpc>
                <a:spcPct val="150000"/>
              </a:lnSpc>
              <a:buSzPct val="100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不同业务安全策略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SzPct val="100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无差异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23" name="Rounded Rectangle 628"/>
          <p:cNvSpPr/>
          <p:nvPr/>
        </p:nvSpPr>
        <p:spPr>
          <a:xfrm>
            <a:off x="4521443" y="2971067"/>
            <a:ext cx="1806108" cy="214437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>
            <a:solidFill>
              <a:srgbClr val="C6D9F1">
                <a:alpha val="25882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>
              <a:defRPr/>
            </a:pPr>
            <a:endParaRPr lang="zh-CN" altLang="en-US" sz="161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8" name="Rounded Rectangle 628"/>
          <p:cNvSpPr/>
          <p:nvPr/>
        </p:nvSpPr>
        <p:spPr>
          <a:xfrm>
            <a:off x="738909" y="2971067"/>
            <a:ext cx="1806108" cy="214437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>
            <a:solidFill>
              <a:srgbClr val="C6D9F1">
                <a:alpha val="25882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>
              <a:defRPr/>
            </a:pPr>
            <a:endParaRPr lang="zh-CN" altLang="en-US" sz="161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2" name="Rounded Rectangle 628"/>
          <p:cNvSpPr/>
          <p:nvPr/>
        </p:nvSpPr>
        <p:spPr bwMode="auto">
          <a:xfrm>
            <a:off x="10195244" y="2971067"/>
            <a:ext cx="1806108" cy="214437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>
            <a:noFill/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>
              <a:defRPr/>
            </a:pPr>
            <a:endParaRPr lang="zh-CN" altLang="en-US" sz="161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3" name="Rectangle 880"/>
          <p:cNvSpPr>
            <a:spLocks noChangeArrowheads="1"/>
          </p:cNvSpPr>
          <p:nvPr/>
        </p:nvSpPr>
        <p:spPr bwMode="auto">
          <a:xfrm>
            <a:off x="4640671" y="3085284"/>
            <a:ext cx="1635311" cy="285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822535">
              <a:lnSpc>
                <a:spcPct val="150000"/>
              </a:lnSpc>
              <a:buSzPct val="100000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用户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ID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加密传输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36" name="Rounded Rectangle 628"/>
          <p:cNvSpPr/>
          <p:nvPr/>
        </p:nvSpPr>
        <p:spPr bwMode="auto">
          <a:xfrm>
            <a:off x="2630176" y="2971067"/>
            <a:ext cx="1806108" cy="214437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>
            <a:solidFill>
              <a:srgbClr val="C6D9F1">
                <a:alpha val="25882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>
              <a:defRPr/>
            </a:pPr>
            <a:endParaRPr lang="zh-CN" altLang="en-US" sz="161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7" name="Rectangle 633"/>
          <p:cNvSpPr>
            <a:spLocks noChangeArrowheads="1"/>
          </p:cNvSpPr>
          <p:nvPr/>
        </p:nvSpPr>
        <p:spPr bwMode="auto">
          <a:xfrm>
            <a:off x="2715385" y="3085284"/>
            <a:ext cx="1659724" cy="285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ctr" defTabSz="822535">
              <a:lnSpc>
                <a:spcPct val="150000"/>
              </a:lnSpc>
              <a:buSzPct val="100000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用户面完整性保护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303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004" y="3691493"/>
            <a:ext cx="378371" cy="477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组合 2"/>
          <p:cNvGrpSpPr/>
          <p:nvPr/>
        </p:nvGrpSpPr>
        <p:grpSpPr>
          <a:xfrm>
            <a:off x="771874" y="3764420"/>
            <a:ext cx="1933053" cy="1171765"/>
            <a:chOff x="450701" y="3154543"/>
            <a:chExt cx="2303867" cy="1146054"/>
          </a:xfrm>
        </p:grpSpPr>
        <p:sp>
          <p:nvSpPr>
            <p:cNvPr id="244" name="Freeform 133"/>
            <p:cNvSpPr>
              <a:spLocks/>
            </p:cNvSpPr>
            <p:nvPr/>
          </p:nvSpPr>
          <p:spPr bwMode="auto">
            <a:xfrm>
              <a:off x="2049055" y="3575914"/>
              <a:ext cx="108557" cy="118556"/>
            </a:xfrm>
            <a:custGeom>
              <a:avLst/>
              <a:gdLst/>
              <a:ahLst/>
              <a:cxnLst>
                <a:cxn ang="0">
                  <a:pos x="0" y="108"/>
                </a:cxn>
                <a:cxn ang="0">
                  <a:pos x="107" y="0"/>
                </a:cxn>
                <a:cxn ang="0">
                  <a:pos x="537" y="0"/>
                </a:cxn>
                <a:cxn ang="0">
                  <a:pos x="644" y="108"/>
                </a:cxn>
                <a:cxn ang="0">
                  <a:pos x="644" y="538"/>
                </a:cxn>
                <a:cxn ang="0">
                  <a:pos x="537" y="645"/>
                </a:cxn>
                <a:cxn ang="0">
                  <a:pos x="107" y="645"/>
                </a:cxn>
                <a:cxn ang="0">
                  <a:pos x="0" y="538"/>
                </a:cxn>
                <a:cxn ang="0">
                  <a:pos x="0" y="108"/>
                </a:cxn>
              </a:cxnLst>
              <a:rect l="0" t="0" r="r" b="b"/>
              <a:pathLst>
                <a:path w="644" h="645">
                  <a:moveTo>
                    <a:pt x="0" y="108"/>
                  </a:moveTo>
                  <a:cubicBezTo>
                    <a:pt x="0" y="48"/>
                    <a:pt x="48" y="0"/>
                    <a:pt x="107" y="0"/>
                  </a:cubicBezTo>
                  <a:cubicBezTo>
                    <a:pt x="537" y="0"/>
                    <a:pt x="537" y="0"/>
                    <a:pt x="537" y="0"/>
                  </a:cubicBezTo>
                  <a:cubicBezTo>
                    <a:pt x="596" y="0"/>
                    <a:pt x="644" y="48"/>
                    <a:pt x="644" y="108"/>
                  </a:cubicBezTo>
                  <a:cubicBezTo>
                    <a:pt x="644" y="538"/>
                    <a:pt x="644" y="538"/>
                    <a:pt x="644" y="538"/>
                  </a:cubicBezTo>
                  <a:cubicBezTo>
                    <a:pt x="644" y="597"/>
                    <a:pt x="596" y="645"/>
                    <a:pt x="537" y="645"/>
                  </a:cubicBezTo>
                  <a:cubicBezTo>
                    <a:pt x="107" y="645"/>
                    <a:pt x="107" y="645"/>
                    <a:pt x="107" y="645"/>
                  </a:cubicBezTo>
                  <a:cubicBezTo>
                    <a:pt x="48" y="645"/>
                    <a:pt x="0" y="597"/>
                    <a:pt x="0" y="538"/>
                  </a:cubicBezTo>
                  <a:lnTo>
                    <a:pt x="0" y="108"/>
                  </a:lnTo>
                  <a:close/>
                </a:path>
              </a:pathLst>
            </a:custGeom>
            <a:solidFill>
              <a:srgbClr val="0070C0">
                <a:alpha val="20784"/>
              </a:srgbClr>
            </a:solidFill>
            <a:ln w="9525" cap="flat">
              <a:solidFill>
                <a:srgbClr val="C6D9F1">
                  <a:alpha val="25882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5" name="Freeform 133"/>
            <p:cNvSpPr>
              <a:spLocks/>
            </p:cNvSpPr>
            <p:nvPr/>
          </p:nvSpPr>
          <p:spPr bwMode="auto">
            <a:xfrm>
              <a:off x="450701" y="3575914"/>
              <a:ext cx="107127" cy="118556"/>
            </a:xfrm>
            <a:custGeom>
              <a:avLst/>
              <a:gdLst/>
              <a:ahLst/>
              <a:cxnLst>
                <a:cxn ang="0">
                  <a:pos x="0" y="108"/>
                </a:cxn>
                <a:cxn ang="0">
                  <a:pos x="107" y="0"/>
                </a:cxn>
                <a:cxn ang="0">
                  <a:pos x="537" y="0"/>
                </a:cxn>
                <a:cxn ang="0">
                  <a:pos x="644" y="108"/>
                </a:cxn>
                <a:cxn ang="0">
                  <a:pos x="644" y="538"/>
                </a:cxn>
                <a:cxn ang="0">
                  <a:pos x="537" y="645"/>
                </a:cxn>
                <a:cxn ang="0">
                  <a:pos x="107" y="645"/>
                </a:cxn>
                <a:cxn ang="0">
                  <a:pos x="0" y="538"/>
                </a:cxn>
                <a:cxn ang="0">
                  <a:pos x="0" y="108"/>
                </a:cxn>
              </a:cxnLst>
              <a:rect l="0" t="0" r="r" b="b"/>
              <a:pathLst>
                <a:path w="644" h="645">
                  <a:moveTo>
                    <a:pt x="0" y="108"/>
                  </a:moveTo>
                  <a:cubicBezTo>
                    <a:pt x="0" y="48"/>
                    <a:pt x="48" y="0"/>
                    <a:pt x="107" y="0"/>
                  </a:cubicBezTo>
                  <a:cubicBezTo>
                    <a:pt x="537" y="0"/>
                    <a:pt x="537" y="0"/>
                    <a:pt x="537" y="0"/>
                  </a:cubicBezTo>
                  <a:cubicBezTo>
                    <a:pt x="596" y="0"/>
                    <a:pt x="644" y="48"/>
                    <a:pt x="644" y="108"/>
                  </a:cubicBezTo>
                  <a:cubicBezTo>
                    <a:pt x="644" y="538"/>
                    <a:pt x="644" y="538"/>
                    <a:pt x="644" y="538"/>
                  </a:cubicBezTo>
                  <a:cubicBezTo>
                    <a:pt x="644" y="597"/>
                    <a:pt x="596" y="645"/>
                    <a:pt x="537" y="645"/>
                  </a:cubicBezTo>
                  <a:cubicBezTo>
                    <a:pt x="107" y="645"/>
                    <a:pt x="107" y="645"/>
                    <a:pt x="107" y="645"/>
                  </a:cubicBezTo>
                  <a:cubicBezTo>
                    <a:pt x="48" y="645"/>
                    <a:pt x="0" y="597"/>
                    <a:pt x="0" y="538"/>
                  </a:cubicBezTo>
                  <a:lnTo>
                    <a:pt x="0" y="108"/>
                  </a:lnTo>
                  <a:close/>
                </a:path>
              </a:pathLst>
            </a:custGeom>
            <a:solidFill>
              <a:srgbClr val="0070C0">
                <a:alpha val="20784"/>
              </a:srgbClr>
            </a:solidFill>
            <a:ln w="9525" cap="flat">
              <a:solidFill>
                <a:srgbClr val="C6D9F1">
                  <a:alpha val="25882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6" name="Freeform 135"/>
            <p:cNvSpPr>
              <a:spLocks/>
            </p:cNvSpPr>
            <p:nvPr/>
          </p:nvSpPr>
          <p:spPr bwMode="auto">
            <a:xfrm>
              <a:off x="450701" y="3824450"/>
              <a:ext cx="107127" cy="121413"/>
            </a:xfrm>
            <a:custGeom>
              <a:avLst/>
              <a:gdLst/>
              <a:ahLst/>
              <a:cxnLst>
                <a:cxn ang="0">
                  <a:pos x="0" y="108"/>
                </a:cxn>
                <a:cxn ang="0">
                  <a:pos x="107" y="0"/>
                </a:cxn>
                <a:cxn ang="0">
                  <a:pos x="537" y="0"/>
                </a:cxn>
                <a:cxn ang="0">
                  <a:pos x="644" y="108"/>
                </a:cxn>
                <a:cxn ang="0">
                  <a:pos x="644" y="548"/>
                </a:cxn>
                <a:cxn ang="0">
                  <a:pos x="537" y="656"/>
                </a:cxn>
                <a:cxn ang="0">
                  <a:pos x="107" y="656"/>
                </a:cxn>
                <a:cxn ang="0">
                  <a:pos x="0" y="548"/>
                </a:cxn>
                <a:cxn ang="0">
                  <a:pos x="0" y="108"/>
                </a:cxn>
              </a:cxnLst>
              <a:rect l="0" t="0" r="r" b="b"/>
              <a:pathLst>
                <a:path w="644" h="656">
                  <a:moveTo>
                    <a:pt x="0" y="108"/>
                  </a:moveTo>
                  <a:cubicBezTo>
                    <a:pt x="0" y="48"/>
                    <a:pt x="48" y="0"/>
                    <a:pt x="107" y="0"/>
                  </a:cubicBezTo>
                  <a:cubicBezTo>
                    <a:pt x="537" y="0"/>
                    <a:pt x="537" y="0"/>
                    <a:pt x="537" y="0"/>
                  </a:cubicBezTo>
                  <a:cubicBezTo>
                    <a:pt x="596" y="0"/>
                    <a:pt x="644" y="48"/>
                    <a:pt x="644" y="108"/>
                  </a:cubicBezTo>
                  <a:cubicBezTo>
                    <a:pt x="644" y="548"/>
                    <a:pt x="644" y="548"/>
                    <a:pt x="644" y="548"/>
                  </a:cubicBezTo>
                  <a:cubicBezTo>
                    <a:pt x="644" y="608"/>
                    <a:pt x="596" y="656"/>
                    <a:pt x="537" y="656"/>
                  </a:cubicBezTo>
                  <a:cubicBezTo>
                    <a:pt x="107" y="656"/>
                    <a:pt x="107" y="656"/>
                    <a:pt x="107" y="656"/>
                  </a:cubicBezTo>
                  <a:cubicBezTo>
                    <a:pt x="48" y="656"/>
                    <a:pt x="0" y="608"/>
                    <a:pt x="0" y="548"/>
                  </a:cubicBezTo>
                  <a:lnTo>
                    <a:pt x="0" y="108"/>
                  </a:lnTo>
                  <a:close/>
                </a:path>
              </a:pathLst>
            </a:custGeom>
            <a:solidFill>
              <a:srgbClr val="0070C0">
                <a:alpha val="20784"/>
              </a:srgbClr>
            </a:solidFill>
            <a:ln w="9525" cap="flat">
              <a:solidFill>
                <a:srgbClr val="C6D9F1">
                  <a:alpha val="25882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7" name="Freeform 127"/>
            <p:cNvSpPr>
              <a:spLocks/>
            </p:cNvSpPr>
            <p:nvPr/>
          </p:nvSpPr>
          <p:spPr bwMode="auto">
            <a:xfrm>
              <a:off x="525456" y="3576335"/>
              <a:ext cx="1619435" cy="266342"/>
            </a:xfrm>
            <a:custGeom>
              <a:avLst/>
              <a:gdLst/>
              <a:ahLst/>
              <a:cxnLst>
                <a:cxn ang="0">
                  <a:pos x="0" y="648"/>
                </a:cxn>
                <a:cxn ang="0">
                  <a:pos x="0" y="0"/>
                </a:cxn>
                <a:cxn ang="0">
                  <a:pos x="4664" y="1184"/>
                </a:cxn>
                <a:cxn ang="0">
                  <a:pos x="4664" y="1184"/>
                </a:cxn>
                <a:cxn ang="0">
                  <a:pos x="9683" y="37"/>
                </a:cxn>
                <a:cxn ang="0">
                  <a:pos x="9683" y="668"/>
                </a:cxn>
                <a:cxn ang="0">
                  <a:pos x="4664" y="1440"/>
                </a:cxn>
                <a:cxn ang="0">
                  <a:pos x="0" y="648"/>
                </a:cxn>
              </a:cxnLst>
              <a:rect l="0" t="0" r="r" b="b"/>
              <a:pathLst>
                <a:path w="9683" h="1443">
                  <a:moveTo>
                    <a:pt x="0" y="648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09" y="164"/>
                    <a:pt x="2672" y="1256"/>
                    <a:pt x="4664" y="1184"/>
                  </a:cubicBezTo>
                  <a:cubicBezTo>
                    <a:pt x="4664" y="1184"/>
                    <a:pt x="4663" y="1184"/>
                    <a:pt x="4664" y="1184"/>
                  </a:cubicBezTo>
                  <a:cubicBezTo>
                    <a:pt x="6484" y="1141"/>
                    <a:pt x="8089" y="608"/>
                    <a:pt x="9683" y="37"/>
                  </a:cubicBezTo>
                  <a:cubicBezTo>
                    <a:pt x="9683" y="668"/>
                    <a:pt x="9683" y="668"/>
                    <a:pt x="9683" y="668"/>
                  </a:cubicBezTo>
                  <a:cubicBezTo>
                    <a:pt x="8807" y="982"/>
                    <a:pt x="6595" y="1443"/>
                    <a:pt x="4664" y="1440"/>
                  </a:cubicBezTo>
                  <a:cubicBezTo>
                    <a:pt x="3120" y="1438"/>
                    <a:pt x="1221" y="963"/>
                    <a:pt x="0" y="648"/>
                  </a:cubicBezTo>
                </a:path>
              </a:pathLst>
            </a:custGeom>
            <a:gradFill>
              <a:gsLst>
                <a:gs pos="0">
                  <a:srgbClr val="0070C0">
                    <a:alpha val="0"/>
                  </a:srgbClr>
                </a:gs>
                <a:gs pos="42000">
                  <a:srgbClr val="0070C0"/>
                </a:gs>
                <a:gs pos="100000">
                  <a:srgbClr val="0070C0">
                    <a:alpha val="0"/>
                  </a:srgbClr>
                </a:gs>
              </a:gsLst>
              <a:lin ang="10800000" scaled="0"/>
            </a:gradFill>
            <a:ln w="9525">
              <a:noFill/>
              <a:round/>
              <a:headEnd/>
              <a:tailEnd/>
            </a:ln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8" name="Freeform 129"/>
            <p:cNvSpPr>
              <a:spLocks/>
            </p:cNvSpPr>
            <p:nvPr/>
          </p:nvSpPr>
          <p:spPr bwMode="auto">
            <a:xfrm>
              <a:off x="525456" y="3979271"/>
              <a:ext cx="1619435" cy="213369"/>
            </a:xfrm>
            <a:custGeom>
              <a:avLst/>
              <a:gdLst/>
              <a:ahLst/>
              <a:cxnLst>
                <a:cxn ang="0">
                  <a:pos x="0" y="1145"/>
                </a:cxn>
                <a:cxn ang="0">
                  <a:pos x="0" y="524"/>
                </a:cxn>
                <a:cxn ang="0">
                  <a:pos x="4664" y="21"/>
                </a:cxn>
                <a:cxn ang="0">
                  <a:pos x="9683" y="529"/>
                </a:cxn>
                <a:cxn ang="0">
                  <a:pos x="9683" y="1156"/>
                </a:cxn>
                <a:cxn ang="0">
                  <a:pos x="4664" y="346"/>
                </a:cxn>
                <a:cxn ang="0">
                  <a:pos x="0" y="1145"/>
                </a:cxn>
              </a:cxnLst>
              <a:rect l="0" t="0" r="r" b="b"/>
              <a:pathLst>
                <a:path w="9683" h="1156">
                  <a:moveTo>
                    <a:pt x="0" y="1145"/>
                  </a:moveTo>
                  <a:cubicBezTo>
                    <a:pt x="0" y="524"/>
                    <a:pt x="0" y="524"/>
                    <a:pt x="0" y="524"/>
                  </a:cubicBezTo>
                  <a:cubicBezTo>
                    <a:pt x="1356" y="307"/>
                    <a:pt x="3627" y="31"/>
                    <a:pt x="4664" y="21"/>
                  </a:cubicBezTo>
                  <a:cubicBezTo>
                    <a:pt x="6790" y="0"/>
                    <a:pt x="8341" y="245"/>
                    <a:pt x="9683" y="529"/>
                  </a:cubicBezTo>
                  <a:cubicBezTo>
                    <a:pt x="9683" y="1156"/>
                    <a:pt x="9683" y="1156"/>
                    <a:pt x="9683" y="1156"/>
                  </a:cubicBezTo>
                  <a:cubicBezTo>
                    <a:pt x="8593" y="775"/>
                    <a:pt x="6986" y="283"/>
                    <a:pt x="4664" y="346"/>
                  </a:cubicBezTo>
                  <a:cubicBezTo>
                    <a:pt x="3126" y="387"/>
                    <a:pt x="1808" y="634"/>
                    <a:pt x="0" y="1145"/>
                  </a:cubicBezTo>
                </a:path>
              </a:pathLst>
            </a:custGeom>
            <a:gradFill>
              <a:gsLst>
                <a:gs pos="0">
                  <a:srgbClr val="92D050">
                    <a:alpha val="0"/>
                  </a:srgbClr>
                </a:gs>
                <a:gs pos="42000">
                  <a:srgbClr val="92D050"/>
                </a:gs>
                <a:gs pos="100000">
                  <a:srgbClr val="92D050">
                    <a:alpha val="0"/>
                  </a:srgbClr>
                </a:gs>
              </a:gsLst>
              <a:lin ang="10800000" scaled="0"/>
            </a:gradFill>
            <a:ln w="9525">
              <a:solidFill>
                <a:srgbClr val="009900"/>
              </a:solidFill>
              <a:round/>
              <a:headEnd/>
              <a:tailEnd/>
            </a:ln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9" name="Freeform 132"/>
            <p:cNvSpPr>
              <a:spLocks/>
            </p:cNvSpPr>
            <p:nvPr/>
          </p:nvSpPr>
          <p:spPr bwMode="auto">
            <a:xfrm>
              <a:off x="525456" y="3825240"/>
              <a:ext cx="1619435" cy="125880"/>
            </a:xfrm>
            <a:custGeom>
              <a:avLst/>
              <a:gdLst/>
              <a:ahLst/>
              <a:cxnLst>
                <a:cxn ang="0">
                  <a:pos x="0" y="602"/>
                </a:cxn>
                <a:cxn ang="0">
                  <a:pos x="0" y="0"/>
                </a:cxn>
                <a:cxn ang="0">
                  <a:pos x="4664" y="350"/>
                </a:cxn>
                <a:cxn ang="0">
                  <a:pos x="9683" y="0"/>
                </a:cxn>
                <a:cxn ang="0">
                  <a:pos x="9683" y="601"/>
                </a:cxn>
                <a:cxn ang="0">
                  <a:pos x="4673" y="614"/>
                </a:cxn>
                <a:cxn ang="0">
                  <a:pos x="2324" y="617"/>
                </a:cxn>
                <a:cxn ang="0">
                  <a:pos x="0" y="602"/>
                </a:cxn>
              </a:cxnLst>
              <a:rect l="0" t="0" r="r" b="b"/>
              <a:pathLst>
                <a:path w="9683" h="682">
                  <a:moveTo>
                    <a:pt x="0" y="60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33" y="147"/>
                    <a:pt x="2825" y="327"/>
                    <a:pt x="4664" y="350"/>
                  </a:cubicBezTo>
                  <a:cubicBezTo>
                    <a:pt x="6693" y="350"/>
                    <a:pt x="8297" y="228"/>
                    <a:pt x="9683" y="0"/>
                  </a:cubicBezTo>
                  <a:cubicBezTo>
                    <a:pt x="9683" y="601"/>
                    <a:pt x="9683" y="601"/>
                    <a:pt x="9683" y="601"/>
                  </a:cubicBezTo>
                  <a:cubicBezTo>
                    <a:pt x="9006" y="682"/>
                    <a:pt x="6809" y="623"/>
                    <a:pt x="4673" y="614"/>
                  </a:cubicBezTo>
                  <a:cubicBezTo>
                    <a:pt x="3851" y="611"/>
                    <a:pt x="3038" y="614"/>
                    <a:pt x="2324" y="617"/>
                  </a:cubicBezTo>
                  <a:cubicBezTo>
                    <a:pt x="1141" y="622"/>
                    <a:pt x="231" y="627"/>
                    <a:pt x="0" y="602"/>
                  </a:cubicBezTo>
                </a:path>
              </a:pathLst>
            </a:custGeom>
            <a:gradFill>
              <a:gsLst>
                <a:gs pos="0">
                  <a:srgbClr val="FF0000">
                    <a:alpha val="0"/>
                  </a:srgbClr>
                </a:gs>
                <a:gs pos="4200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10800000" scaled="0"/>
            </a:gradFill>
            <a:ln w="9525">
              <a:noFill/>
              <a:round/>
              <a:headEnd/>
              <a:tailEnd/>
            </a:ln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0" name="Freeform 135"/>
            <p:cNvSpPr>
              <a:spLocks/>
            </p:cNvSpPr>
            <p:nvPr/>
          </p:nvSpPr>
          <p:spPr bwMode="auto">
            <a:xfrm>
              <a:off x="2049055" y="3837307"/>
              <a:ext cx="108557" cy="121412"/>
            </a:xfrm>
            <a:custGeom>
              <a:avLst/>
              <a:gdLst/>
              <a:ahLst/>
              <a:cxnLst>
                <a:cxn ang="0">
                  <a:pos x="0" y="108"/>
                </a:cxn>
                <a:cxn ang="0">
                  <a:pos x="107" y="0"/>
                </a:cxn>
                <a:cxn ang="0">
                  <a:pos x="537" y="0"/>
                </a:cxn>
                <a:cxn ang="0">
                  <a:pos x="644" y="108"/>
                </a:cxn>
                <a:cxn ang="0">
                  <a:pos x="644" y="548"/>
                </a:cxn>
                <a:cxn ang="0">
                  <a:pos x="537" y="656"/>
                </a:cxn>
                <a:cxn ang="0">
                  <a:pos x="107" y="656"/>
                </a:cxn>
                <a:cxn ang="0">
                  <a:pos x="0" y="548"/>
                </a:cxn>
                <a:cxn ang="0">
                  <a:pos x="0" y="108"/>
                </a:cxn>
              </a:cxnLst>
              <a:rect l="0" t="0" r="r" b="b"/>
              <a:pathLst>
                <a:path w="644" h="656">
                  <a:moveTo>
                    <a:pt x="0" y="108"/>
                  </a:moveTo>
                  <a:cubicBezTo>
                    <a:pt x="0" y="48"/>
                    <a:pt x="48" y="0"/>
                    <a:pt x="107" y="0"/>
                  </a:cubicBezTo>
                  <a:cubicBezTo>
                    <a:pt x="537" y="0"/>
                    <a:pt x="537" y="0"/>
                    <a:pt x="537" y="0"/>
                  </a:cubicBezTo>
                  <a:cubicBezTo>
                    <a:pt x="596" y="0"/>
                    <a:pt x="644" y="48"/>
                    <a:pt x="644" y="108"/>
                  </a:cubicBezTo>
                  <a:cubicBezTo>
                    <a:pt x="644" y="548"/>
                    <a:pt x="644" y="548"/>
                    <a:pt x="644" y="548"/>
                  </a:cubicBezTo>
                  <a:cubicBezTo>
                    <a:pt x="644" y="608"/>
                    <a:pt x="596" y="656"/>
                    <a:pt x="537" y="656"/>
                  </a:cubicBezTo>
                  <a:cubicBezTo>
                    <a:pt x="107" y="656"/>
                    <a:pt x="107" y="656"/>
                    <a:pt x="107" y="656"/>
                  </a:cubicBezTo>
                  <a:cubicBezTo>
                    <a:pt x="48" y="656"/>
                    <a:pt x="0" y="608"/>
                    <a:pt x="0" y="548"/>
                  </a:cubicBezTo>
                  <a:lnTo>
                    <a:pt x="0" y="108"/>
                  </a:lnTo>
                  <a:close/>
                </a:path>
              </a:pathLst>
            </a:custGeom>
            <a:solidFill>
              <a:srgbClr val="0070C0">
                <a:alpha val="20784"/>
              </a:srgbClr>
            </a:solidFill>
            <a:ln w="9525" cap="flat">
              <a:solidFill>
                <a:srgbClr val="C6D9F1">
                  <a:alpha val="25882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1" name="Freeform 9"/>
            <p:cNvSpPr>
              <a:spLocks noEditPoints="1"/>
            </p:cNvSpPr>
            <p:nvPr/>
          </p:nvSpPr>
          <p:spPr bwMode="auto">
            <a:xfrm>
              <a:off x="2063340" y="3621621"/>
              <a:ext cx="81418" cy="59992"/>
            </a:xfrm>
            <a:custGeom>
              <a:avLst/>
              <a:gdLst/>
              <a:ahLst/>
              <a:cxnLst>
                <a:cxn ang="0">
                  <a:pos x="494" y="810"/>
                </a:cxn>
                <a:cxn ang="0">
                  <a:pos x="316" y="791"/>
                </a:cxn>
                <a:cxn ang="0">
                  <a:pos x="189" y="808"/>
                </a:cxn>
                <a:cxn ang="0">
                  <a:pos x="99" y="773"/>
                </a:cxn>
                <a:cxn ang="0">
                  <a:pos x="28" y="692"/>
                </a:cxn>
                <a:cxn ang="0">
                  <a:pos x="2" y="621"/>
                </a:cxn>
                <a:cxn ang="0">
                  <a:pos x="14" y="510"/>
                </a:cxn>
                <a:cxn ang="0">
                  <a:pos x="92" y="406"/>
                </a:cxn>
                <a:cxn ang="0">
                  <a:pos x="203" y="307"/>
                </a:cxn>
                <a:cxn ang="0">
                  <a:pos x="260" y="177"/>
                </a:cxn>
                <a:cxn ang="0">
                  <a:pos x="342" y="87"/>
                </a:cxn>
                <a:cxn ang="0">
                  <a:pos x="453" y="26"/>
                </a:cxn>
                <a:cxn ang="0">
                  <a:pos x="600" y="0"/>
                </a:cxn>
                <a:cxn ang="0">
                  <a:pos x="735" y="24"/>
                </a:cxn>
                <a:cxn ang="0">
                  <a:pos x="895" y="128"/>
                </a:cxn>
                <a:cxn ang="0">
                  <a:pos x="1009" y="234"/>
                </a:cxn>
                <a:cxn ang="0">
                  <a:pos x="1094" y="269"/>
                </a:cxn>
                <a:cxn ang="0">
                  <a:pos x="1183" y="347"/>
                </a:cxn>
                <a:cxn ang="0">
                  <a:pos x="1233" y="456"/>
                </a:cxn>
                <a:cxn ang="0">
                  <a:pos x="1235" y="586"/>
                </a:cxn>
                <a:cxn ang="0">
                  <a:pos x="1190" y="692"/>
                </a:cxn>
                <a:cxn ang="0">
                  <a:pos x="1087" y="789"/>
                </a:cxn>
                <a:cxn ang="0">
                  <a:pos x="976" y="822"/>
                </a:cxn>
                <a:cxn ang="0">
                  <a:pos x="848" y="808"/>
                </a:cxn>
                <a:cxn ang="0">
                  <a:pos x="690" y="815"/>
                </a:cxn>
                <a:cxn ang="0">
                  <a:pos x="810" y="754"/>
                </a:cxn>
                <a:cxn ang="0">
                  <a:pos x="945" y="791"/>
                </a:cxn>
                <a:cxn ang="0">
                  <a:pos x="1035" y="775"/>
                </a:cxn>
                <a:cxn ang="0">
                  <a:pos x="1113" y="730"/>
                </a:cxn>
                <a:cxn ang="0">
                  <a:pos x="1176" y="652"/>
                </a:cxn>
                <a:cxn ang="0">
                  <a:pos x="1207" y="539"/>
                </a:cxn>
                <a:cxn ang="0">
                  <a:pos x="1186" y="423"/>
                </a:cxn>
                <a:cxn ang="0">
                  <a:pos x="1101" y="314"/>
                </a:cxn>
                <a:cxn ang="0">
                  <a:pos x="1023" y="274"/>
                </a:cxn>
                <a:cxn ang="0">
                  <a:pos x="881" y="269"/>
                </a:cxn>
                <a:cxn ang="0">
                  <a:pos x="772" y="326"/>
                </a:cxn>
                <a:cxn ang="0">
                  <a:pos x="720" y="376"/>
                </a:cxn>
                <a:cxn ang="0">
                  <a:pos x="701" y="366"/>
                </a:cxn>
                <a:cxn ang="0">
                  <a:pos x="723" y="326"/>
                </a:cxn>
                <a:cxn ang="0">
                  <a:pos x="822" y="253"/>
                </a:cxn>
                <a:cxn ang="0">
                  <a:pos x="862" y="139"/>
                </a:cxn>
                <a:cxn ang="0">
                  <a:pos x="690" y="45"/>
                </a:cxn>
                <a:cxn ang="0">
                  <a:pos x="501" y="47"/>
                </a:cxn>
                <a:cxn ang="0">
                  <a:pos x="359" y="118"/>
                </a:cxn>
                <a:cxn ang="0">
                  <a:pos x="262" y="239"/>
                </a:cxn>
                <a:cxn ang="0">
                  <a:pos x="267" y="366"/>
                </a:cxn>
                <a:cxn ang="0">
                  <a:pos x="345" y="397"/>
                </a:cxn>
                <a:cxn ang="0">
                  <a:pos x="352" y="418"/>
                </a:cxn>
                <a:cxn ang="0">
                  <a:pos x="333" y="428"/>
                </a:cxn>
                <a:cxn ang="0">
                  <a:pos x="265" y="399"/>
                </a:cxn>
                <a:cxn ang="0">
                  <a:pos x="149" y="411"/>
                </a:cxn>
                <a:cxn ang="0">
                  <a:pos x="57" y="496"/>
                </a:cxn>
                <a:cxn ang="0">
                  <a:pos x="38" y="626"/>
                </a:cxn>
                <a:cxn ang="0">
                  <a:pos x="104" y="735"/>
                </a:cxn>
                <a:cxn ang="0">
                  <a:pos x="224" y="777"/>
                </a:cxn>
                <a:cxn ang="0">
                  <a:pos x="350" y="730"/>
                </a:cxn>
                <a:cxn ang="0">
                  <a:pos x="383" y="713"/>
                </a:cxn>
                <a:cxn ang="0">
                  <a:pos x="489" y="773"/>
                </a:cxn>
                <a:cxn ang="0">
                  <a:pos x="647" y="789"/>
                </a:cxn>
                <a:cxn ang="0">
                  <a:pos x="770" y="744"/>
                </a:cxn>
                <a:cxn ang="0">
                  <a:pos x="789" y="742"/>
                </a:cxn>
              </a:cxnLst>
              <a:rect l="0" t="0" r="r" b="b"/>
              <a:pathLst>
                <a:path w="1240" h="825">
                  <a:moveTo>
                    <a:pt x="586" y="825"/>
                  </a:moveTo>
                  <a:lnTo>
                    <a:pt x="574" y="825"/>
                  </a:lnTo>
                  <a:lnTo>
                    <a:pt x="546" y="820"/>
                  </a:lnTo>
                  <a:lnTo>
                    <a:pt x="534" y="817"/>
                  </a:lnTo>
                  <a:lnTo>
                    <a:pt x="520" y="815"/>
                  </a:lnTo>
                  <a:lnTo>
                    <a:pt x="505" y="813"/>
                  </a:lnTo>
                  <a:lnTo>
                    <a:pt x="494" y="810"/>
                  </a:lnTo>
                  <a:lnTo>
                    <a:pt x="456" y="796"/>
                  </a:lnTo>
                  <a:lnTo>
                    <a:pt x="444" y="789"/>
                  </a:lnTo>
                  <a:lnTo>
                    <a:pt x="418" y="777"/>
                  </a:lnTo>
                  <a:lnTo>
                    <a:pt x="378" y="751"/>
                  </a:lnTo>
                  <a:lnTo>
                    <a:pt x="347" y="775"/>
                  </a:lnTo>
                  <a:lnTo>
                    <a:pt x="333" y="784"/>
                  </a:lnTo>
                  <a:lnTo>
                    <a:pt x="316" y="791"/>
                  </a:lnTo>
                  <a:lnTo>
                    <a:pt x="298" y="799"/>
                  </a:lnTo>
                  <a:lnTo>
                    <a:pt x="281" y="803"/>
                  </a:lnTo>
                  <a:lnTo>
                    <a:pt x="262" y="808"/>
                  </a:lnTo>
                  <a:lnTo>
                    <a:pt x="243" y="810"/>
                  </a:lnTo>
                  <a:lnTo>
                    <a:pt x="224" y="813"/>
                  </a:lnTo>
                  <a:lnTo>
                    <a:pt x="201" y="810"/>
                  </a:lnTo>
                  <a:lnTo>
                    <a:pt x="189" y="808"/>
                  </a:lnTo>
                  <a:lnTo>
                    <a:pt x="179" y="808"/>
                  </a:lnTo>
                  <a:lnTo>
                    <a:pt x="146" y="799"/>
                  </a:lnTo>
                  <a:lnTo>
                    <a:pt x="139" y="794"/>
                  </a:lnTo>
                  <a:lnTo>
                    <a:pt x="128" y="789"/>
                  </a:lnTo>
                  <a:lnTo>
                    <a:pt x="118" y="784"/>
                  </a:lnTo>
                  <a:lnTo>
                    <a:pt x="109" y="780"/>
                  </a:lnTo>
                  <a:lnTo>
                    <a:pt x="99" y="773"/>
                  </a:lnTo>
                  <a:lnTo>
                    <a:pt x="92" y="768"/>
                  </a:lnTo>
                  <a:lnTo>
                    <a:pt x="73" y="754"/>
                  </a:lnTo>
                  <a:lnTo>
                    <a:pt x="59" y="737"/>
                  </a:lnTo>
                  <a:lnTo>
                    <a:pt x="52" y="730"/>
                  </a:lnTo>
                  <a:lnTo>
                    <a:pt x="45" y="721"/>
                  </a:lnTo>
                  <a:lnTo>
                    <a:pt x="38" y="713"/>
                  </a:lnTo>
                  <a:lnTo>
                    <a:pt x="28" y="692"/>
                  </a:lnTo>
                  <a:lnTo>
                    <a:pt x="24" y="683"/>
                  </a:lnTo>
                  <a:lnTo>
                    <a:pt x="19" y="673"/>
                  </a:lnTo>
                  <a:lnTo>
                    <a:pt x="14" y="664"/>
                  </a:lnTo>
                  <a:lnTo>
                    <a:pt x="9" y="654"/>
                  </a:lnTo>
                  <a:lnTo>
                    <a:pt x="7" y="643"/>
                  </a:lnTo>
                  <a:lnTo>
                    <a:pt x="5" y="633"/>
                  </a:lnTo>
                  <a:lnTo>
                    <a:pt x="2" y="621"/>
                  </a:lnTo>
                  <a:lnTo>
                    <a:pt x="2" y="610"/>
                  </a:lnTo>
                  <a:lnTo>
                    <a:pt x="0" y="598"/>
                  </a:lnTo>
                  <a:lnTo>
                    <a:pt x="0" y="586"/>
                  </a:lnTo>
                  <a:lnTo>
                    <a:pt x="2" y="567"/>
                  </a:lnTo>
                  <a:lnTo>
                    <a:pt x="5" y="548"/>
                  </a:lnTo>
                  <a:lnTo>
                    <a:pt x="7" y="529"/>
                  </a:lnTo>
                  <a:lnTo>
                    <a:pt x="14" y="510"/>
                  </a:lnTo>
                  <a:lnTo>
                    <a:pt x="21" y="494"/>
                  </a:lnTo>
                  <a:lnTo>
                    <a:pt x="28" y="477"/>
                  </a:lnTo>
                  <a:lnTo>
                    <a:pt x="40" y="461"/>
                  </a:lnTo>
                  <a:lnTo>
                    <a:pt x="50" y="444"/>
                  </a:lnTo>
                  <a:lnTo>
                    <a:pt x="61" y="432"/>
                  </a:lnTo>
                  <a:lnTo>
                    <a:pt x="76" y="418"/>
                  </a:lnTo>
                  <a:lnTo>
                    <a:pt x="92" y="406"/>
                  </a:lnTo>
                  <a:lnTo>
                    <a:pt x="106" y="395"/>
                  </a:lnTo>
                  <a:lnTo>
                    <a:pt x="120" y="387"/>
                  </a:lnTo>
                  <a:lnTo>
                    <a:pt x="139" y="378"/>
                  </a:lnTo>
                  <a:lnTo>
                    <a:pt x="156" y="371"/>
                  </a:lnTo>
                  <a:lnTo>
                    <a:pt x="194" y="364"/>
                  </a:lnTo>
                  <a:lnTo>
                    <a:pt x="198" y="326"/>
                  </a:lnTo>
                  <a:lnTo>
                    <a:pt x="203" y="307"/>
                  </a:lnTo>
                  <a:lnTo>
                    <a:pt x="208" y="291"/>
                  </a:lnTo>
                  <a:lnTo>
                    <a:pt x="213" y="274"/>
                  </a:lnTo>
                  <a:lnTo>
                    <a:pt x="217" y="255"/>
                  </a:lnTo>
                  <a:lnTo>
                    <a:pt x="224" y="239"/>
                  </a:lnTo>
                  <a:lnTo>
                    <a:pt x="241" y="206"/>
                  </a:lnTo>
                  <a:lnTo>
                    <a:pt x="250" y="191"/>
                  </a:lnTo>
                  <a:lnTo>
                    <a:pt x="260" y="177"/>
                  </a:lnTo>
                  <a:lnTo>
                    <a:pt x="269" y="163"/>
                  </a:lnTo>
                  <a:lnTo>
                    <a:pt x="281" y="149"/>
                  </a:lnTo>
                  <a:lnTo>
                    <a:pt x="293" y="135"/>
                  </a:lnTo>
                  <a:lnTo>
                    <a:pt x="305" y="121"/>
                  </a:lnTo>
                  <a:lnTo>
                    <a:pt x="316" y="109"/>
                  </a:lnTo>
                  <a:lnTo>
                    <a:pt x="331" y="97"/>
                  </a:lnTo>
                  <a:lnTo>
                    <a:pt x="342" y="87"/>
                  </a:lnTo>
                  <a:lnTo>
                    <a:pt x="357" y="76"/>
                  </a:lnTo>
                  <a:lnTo>
                    <a:pt x="373" y="66"/>
                  </a:lnTo>
                  <a:lnTo>
                    <a:pt x="387" y="57"/>
                  </a:lnTo>
                  <a:lnTo>
                    <a:pt x="404" y="47"/>
                  </a:lnTo>
                  <a:lnTo>
                    <a:pt x="420" y="40"/>
                  </a:lnTo>
                  <a:lnTo>
                    <a:pt x="435" y="33"/>
                  </a:lnTo>
                  <a:lnTo>
                    <a:pt x="453" y="26"/>
                  </a:lnTo>
                  <a:lnTo>
                    <a:pt x="470" y="19"/>
                  </a:lnTo>
                  <a:lnTo>
                    <a:pt x="487" y="14"/>
                  </a:lnTo>
                  <a:lnTo>
                    <a:pt x="505" y="9"/>
                  </a:lnTo>
                  <a:lnTo>
                    <a:pt x="524" y="7"/>
                  </a:lnTo>
                  <a:lnTo>
                    <a:pt x="543" y="2"/>
                  </a:lnTo>
                  <a:lnTo>
                    <a:pt x="560" y="0"/>
                  </a:lnTo>
                  <a:lnTo>
                    <a:pt x="600" y="0"/>
                  </a:lnTo>
                  <a:lnTo>
                    <a:pt x="614" y="0"/>
                  </a:lnTo>
                  <a:lnTo>
                    <a:pt x="628" y="0"/>
                  </a:lnTo>
                  <a:lnTo>
                    <a:pt x="642" y="2"/>
                  </a:lnTo>
                  <a:lnTo>
                    <a:pt x="654" y="2"/>
                  </a:lnTo>
                  <a:lnTo>
                    <a:pt x="683" y="7"/>
                  </a:lnTo>
                  <a:lnTo>
                    <a:pt x="709" y="14"/>
                  </a:lnTo>
                  <a:lnTo>
                    <a:pt x="735" y="24"/>
                  </a:lnTo>
                  <a:lnTo>
                    <a:pt x="761" y="33"/>
                  </a:lnTo>
                  <a:lnTo>
                    <a:pt x="787" y="45"/>
                  </a:lnTo>
                  <a:lnTo>
                    <a:pt x="810" y="59"/>
                  </a:lnTo>
                  <a:lnTo>
                    <a:pt x="834" y="73"/>
                  </a:lnTo>
                  <a:lnTo>
                    <a:pt x="855" y="90"/>
                  </a:lnTo>
                  <a:lnTo>
                    <a:pt x="876" y="106"/>
                  </a:lnTo>
                  <a:lnTo>
                    <a:pt x="895" y="128"/>
                  </a:lnTo>
                  <a:lnTo>
                    <a:pt x="914" y="147"/>
                  </a:lnTo>
                  <a:lnTo>
                    <a:pt x="931" y="170"/>
                  </a:lnTo>
                  <a:lnTo>
                    <a:pt x="947" y="191"/>
                  </a:lnTo>
                  <a:lnTo>
                    <a:pt x="954" y="203"/>
                  </a:lnTo>
                  <a:lnTo>
                    <a:pt x="968" y="229"/>
                  </a:lnTo>
                  <a:lnTo>
                    <a:pt x="994" y="232"/>
                  </a:lnTo>
                  <a:lnTo>
                    <a:pt x="1009" y="234"/>
                  </a:lnTo>
                  <a:lnTo>
                    <a:pt x="1023" y="239"/>
                  </a:lnTo>
                  <a:lnTo>
                    <a:pt x="1035" y="241"/>
                  </a:lnTo>
                  <a:lnTo>
                    <a:pt x="1046" y="246"/>
                  </a:lnTo>
                  <a:lnTo>
                    <a:pt x="1058" y="250"/>
                  </a:lnTo>
                  <a:lnTo>
                    <a:pt x="1070" y="255"/>
                  </a:lnTo>
                  <a:lnTo>
                    <a:pt x="1082" y="262"/>
                  </a:lnTo>
                  <a:lnTo>
                    <a:pt x="1094" y="269"/>
                  </a:lnTo>
                  <a:lnTo>
                    <a:pt x="1117" y="284"/>
                  </a:lnTo>
                  <a:lnTo>
                    <a:pt x="1127" y="291"/>
                  </a:lnTo>
                  <a:lnTo>
                    <a:pt x="1136" y="298"/>
                  </a:lnTo>
                  <a:lnTo>
                    <a:pt x="1148" y="310"/>
                  </a:lnTo>
                  <a:lnTo>
                    <a:pt x="1157" y="317"/>
                  </a:lnTo>
                  <a:lnTo>
                    <a:pt x="1164" y="328"/>
                  </a:lnTo>
                  <a:lnTo>
                    <a:pt x="1183" y="347"/>
                  </a:lnTo>
                  <a:lnTo>
                    <a:pt x="1190" y="359"/>
                  </a:lnTo>
                  <a:lnTo>
                    <a:pt x="1198" y="371"/>
                  </a:lnTo>
                  <a:lnTo>
                    <a:pt x="1209" y="392"/>
                  </a:lnTo>
                  <a:lnTo>
                    <a:pt x="1221" y="418"/>
                  </a:lnTo>
                  <a:lnTo>
                    <a:pt x="1226" y="430"/>
                  </a:lnTo>
                  <a:lnTo>
                    <a:pt x="1228" y="444"/>
                  </a:lnTo>
                  <a:lnTo>
                    <a:pt x="1233" y="456"/>
                  </a:lnTo>
                  <a:lnTo>
                    <a:pt x="1235" y="470"/>
                  </a:lnTo>
                  <a:lnTo>
                    <a:pt x="1238" y="484"/>
                  </a:lnTo>
                  <a:lnTo>
                    <a:pt x="1240" y="513"/>
                  </a:lnTo>
                  <a:lnTo>
                    <a:pt x="1240" y="524"/>
                  </a:lnTo>
                  <a:lnTo>
                    <a:pt x="1240" y="558"/>
                  </a:lnTo>
                  <a:lnTo>
                    <a:pt x="1238" y="572"/>
                  </a:lnTo>
                  <a:lnTo>
                    <a:pt x="1235" y="586"/>
                  </a:lnTo>
                  <a:lnTo>
                    <a:pt x="1231" y="600"/>
                  </a:lnTo>
                  <a:lnTo>
                    <a:pt x="1228" y="614"/>
                  </a:lnTo>
                  <a:lnTo>
                    <a:pt x="1224" y="628"/>
                  </a:lnTo>
                  <a:lnTo>
                    <a:pt x="1219" y="640"/>
                  </a:lnTo>
                  <a:lnTo>
                    <a:pt x="1205" y="669"/>
                  </a:lnTo>
                  <a:lnTo>
                    <a:pt x="1198" y="680"/>
                  </a:lnTo>
                  <a:lnTo>
                    <a:pt x="1190" y="692"/>
                  </a:lnTo>
                  <a:lnTo>
                    <a:pt x="1174" y="716"/>
                  </a:lnTo>
                  <a:lnTo>
                    <a:pt x="1164" y="728"/>
                  </a:lnTo>
                  <a:lnTo>
                    <a:pt x="1143" y="747"/>
                  </a:lnTo>
                  <a:lnTo>
                    <a:pt x="1134" y="756"/>
                  </a:lnTo>
                  <a:lnTo>
                    <a:pt x="1110" y="775"/>
                  </a:lnTo>
                  <a:lnTo>
                    <a:pt x="1098" y="782"/>
                  </a:lnTo>
                  <a:lnTo>
                    <a:pt x="1087" y="789"/>
                  </a:lnTo>
                  <a:lnTo>
                    <a:pt x="1058" y="801"/>
                  </a:lnTo>
                  <a:lnTo>
                    <a:pt x="1046" y="806"/>
                  </a:lnTo>
                  <a:lnTo>
                    <a:pt x="1032" y="810"/>
                  </a:lnTo>
                  <a:lnTo>
                    <a:pt x="1018" y="815"/>
                  </a:lnTo>
                  <a:lnTo>
                    <a:pt x="1004" y="817"/>
                  </a:lnTo>
                  <a:lnTo>
                    <a:pt x="990" y="822"/>
                  </a:lnTo>
                  <a:lnTo>
                    <a:pt x="976" y="822"/>
                  </a:lnTo>
                  <a:lnTo>
                    <a:pt x="959" y="825"/>
                  </a:lnTo>
                  <a:lnTo>
                    <a:pt x="945" y="825"/>
                  </a:lnTo>
                  <a:lnTo>
                    <a:pt x="924" y="825"/>
                  </a:lnTo>
                  <a:lnTo>
                    <a:pt x="905" y="822"/>
                  </a:lnTo>
                  <a:lnTo>
                    <a:pt x="886" y="820"/>
                  </a:lnTo>
                  <a:lnTo>
                    <a:pt x="867" y="815"/>
                  </a:lnTo>
                  <a:lnTo>
                    <a:pt x="848" y="808"/>
                  </a:lnTo>
                  <a:lnTo>
                    <a:pt x="831" y="803"/>
                  </a:lnTo>
                  <a:lnTo>
                    <a:pt x="813" y="794"/>
                  </a:lnTo>
                  <a:lnTo>
                    <a:pt x="782" y="777"/>
                  </a:lnTo>
                  <a:lnTo>
                    <a:pt x="749" y="794"/>
                  </a:lnTo>
                  <a:lnTo>
                    <a:pt x="730" y="803"/>
                  </a:lnTo>
                  <a:lnTo>
                    <a:pt x="711" y="810"/>
                  </a:lnTo>
                  <a:lnTo>
                    <a:pt x="690" y="815"/>
                  </a:lnTo>
                  <a:lnTo>
                    <a:pt x="671" y="820"/>
                  </a:lnTo>
                  <a:lnTo>
                    <a:pt x="650" y="822"/>
                  </a:lnTo>
                  <a:lnTo>
                    <a:pt x="624" y="825"/>
                  </a:lnTo>
                  <a:lnTo>
                    <a:pt x="600" y="825"/>
                  </a:lnTo>
                  <a:lnTo>
                    <a:pt x="586" y="825"/>
                  </a:lnTo>
                  <a:close/>
                  <a:moveTo>
                    <a:pt x="794" y="744"/>
                  </a:moveTo>
                  <a:lnTo>
                    <a:pt x="810" y="754"/>
                  </a:lnTo>
                  <a:lnTo>
                    <a:pt x="829" y="763"/>
                  </a:lnTo>
                  <a:lnTo>
                    <a:pt x="846" y="773"/>
                  </a:lnTo>
                  <a:lnTo>
                    <a:pt x="864" y="777"/>
                  </a:lnTo>
                  <a:lnTo>
                    <a:pt x="883" y="784"/>
                  </a:lnTo>
                  <a:lnTo>
                    <a:pt x="905" y="787"/>
                  </a:lnTo>
                  <a:lnTo>
                    <a:pt x="924" y="789"/>
                  </a:lnTo>
                  <a:lnTo>
                    <a:pt x="945" y="791"/>
                  </a:lnTo>
                  <a:lnTo>
                    <a:pt x="957" y="791"/>
                  </a:lnTo>
                  <a:lnTo>
                    <a:pt x="971" y="789"/>
                  </a:lnTo>
                  <a:lnTo>
                    <a:pt x="985" y="787"/>
                  </a:lnTo>
                  <a:lnTo>
                    <a:pt x="997" y="784"/>
                  </a:lnTo>
                  <a:lnTo>
                    <a:pt x="1009" y="782"/>
                  </a:lnTo>
                  <a:lnTo>
                    <a:pt x="1023" y="780"/>
                  </a:lnTo>
                  <a:lnTo>
                    <a:pt x="1035" y="775"/>
                  </a:lnTo>
                  <a:lnTo>
                    <a:pt x="1046" y="770"/>
                  </a:lnTo>
                  <a:lnTo>
                    <a:pt x="1058" y="765"/>
                  </a:lnTo>
                  <a:lnTo>
                    <a:pt x="1070" y="758"/>
                  </a:lnTo>
                  <a:lnTo>
                    <a:pt x="1079" y="754"/>
                  </a:lnTo>
                  <a:lnTo>
                    <a:pt x="1091" y="744"/>
                  </a:lnTo>
                  <a:lnTo>
                    <a:pt x="1103" y="737"/>
                  </a:lnTo>
                  <a:lnTo>
                    <a:pt x="1113" y="730"/>
                  </a:lnTo>
                  <a:lnTo>
                    <a:pt x="1120" y="723"/>
                  </a:lnTo>
                  <a:lnTo>
                    <a:pt x="1138" y="704"/>
                  </a:lnTo>
                  <a:lnTo>
                    <a:pt x="1148" y="695"/>
                  </a:lnTo>
                  <a:lnTo>
                    <a:pt x="1155" y="685"/>
                  </a:lnTo>
                  <a:lnTo>
                    <a:pt x="1162" y="673"/>
                  </a:lnTo>
                  <a:lnTo>
                    <a:pt x="1169" y="664"/>
                  </a:lnTo>
                  <a:lnTo>
                    <a:pt x="1176" y="652"/>
                  </a:lnTo>
                  <a:lnTo>
                    <a:pt x="1181" y="640"/>
                  </a:lnTo>
                  <a:lnTo>
                    <a:pt x="1186" y="628"/>
                  </a:lnTo>
                  <a:lnTo>
                    <a:pt x="1190" y="617"/>
                  </a:lnTo>
                  <a:lnTo>
                    <a:pt x="1200" y="593"/>
                  </a:lnTo>
                  <a:lnTo>
                    <a:pt x="1205" y="567"/>
                  </a:lnTo>
                  <a:lnTo>
                    <a:pt x="1207" y="553"/>
                  </a:lnTo>
                  <a:lnTo>
                    <a:pt x="1207" y="539"/>
                  </a:lnTo>
                  <a:lnTo>
                    <a:pt x="1207" y="513"/>
                  </a:lnTo>
                  <a:lnTo>
                    <a:pt x="1207" y="499"/>
                  </a:lnTo>
                  <a:lnTo>
                    <a:pt x="1205" y="484"/>
                  </a:lnTo>
                  <a:lnTo>
                    <a:pt x="1202" y="473"/>
                  </a:lnTo>
                  <a:lnTo>
                    <a:pt x="1200" y="461"/>
                  </a:lnTo>
                  <a:lnTo>
                    <a:pt x="1190" y="435"/>
                  </a:lnTo>
                  <a:lnTo>
                    <a:pt x="1186" y="423"/>
                  </a:lnTo>
                  <a:lnTo>
                    <a:pt x="1176" y="399"/>
                  </a:lnTo>
                  <a:lnTo>
                    <a:pt x="1169" y="387"/>
                  </a:lnTo>
                  <a:lnTo>
                    <a:pt x="1162" y="378"/>
                  </a:lnTo>
                  <a:lnTo>
                    <a:pt x="1148" y="357"/>
                  </a:lnTo>
                  <a:lnTo>
                    <a:pt x="1129" y="338"/>
                  </a:lnTo>
                  <a:lnTo>
                    <a:pt x="1113" y="321"/>
                  </a:lnTo>
                  <a:lnTo>
                    <a:pt x="1101" y="314"/>
                  </a:lnTo>
                  <a:lnTo>
                    <a:pt x="1091" y="307"/>
                  </a:lnTo>
                  <a:lnTo>
                    <a:pt x="1079" y="300"/>
                  </a:lnTo>
                  <a:lnTo>
                    <a:pt x="1070" y="293"/>
                  </a:lnTo>
                  <a:lnTo>
                    <a:pt x="1058" y="288"/>
                  </a:lnTo>
                  <a:lnTo>
                    <a:pt x="1046" y="281"/>
                  </a:lnTo>
                  <a:lnTo>
                    <a:pt x="1035" y="276"/>
                  </a:lnTo>
                  <a:lnTo>
                    <a:pt x="1023" y="274"/>
                  </a:lnTo>
                  <a:lnTo>
                    <a:pt x="1009" y="269"/>
                  </a:lnTo>
                  <a:lnTo>
                    <a:pt x="997" y="267"/>
                  </a:lnTo>
                  <a:lnTo>
                    <a:pt x="971" y="262"/>
                  </a:lnTo>
                  <a:lnTo>
                    <a:pt x="945" y="260"/>
                  </a:lnTo>
                  <a:lnTo>
                    <a:pt x="914" y="262"/>
                  </a:lnTo>
                  <a:lnTo>
                    <a:pt x="898" y="265"/>
                  </a:lnTo>
                  <a:lnTo>
                    <a:pt x="881" y="269"/>
                  </a:lnTo>
                  <a:lnTo>
                    <a:pt x="867" y="274"/>
                  </a:lnTo>
                  <a:lnTo>
                    <a:pt x="853" y="279"/>
                  </a:lnTo>
                  <a:lnTo>
                    <a:pt x="838" y="284"/>
                  </a:lnTo>
                  <a:lnTo>
                    <a:pt x="824" y="291"/>
                  </a:lnTo>
                  <a:lnTo>
                    <a:pt x="798" y="305"/>
                  </a:lnTo>
                  <a:lnTo>
                    <a:pt x="787" y="314"/>
                  </a:lnTo>
                  <a:lnTo>
                    <a:pt x="772" y="326"/>
                  </a:lnTo>
                  <a:lnTo>
                    <a:pt x="751" y="345"/>
                  </a:lnTo>
                  <a:lnTo>
                    <a:pt x="742" y="357"/>
                  </a:lnTo>
                  <a:lnTo>
                    <a:pt x="735" y="369"/>
                  </a:lnTo>
                  <a:lnTo>
                    <a:pt x="730" y="371"/>
                  </a:lnTo>
                  <a:lnTo>
                    <a:pt x="725" y="373"/>
                  </a:lnTo>
                  <a:lnTo>
                    <a:pt x="723" y="376"/>
                  </a:lnTo>
                  <a:lnTo>
                    <a:pt x="720" y="376"/>
                  </a:lnTo>
                  <a:lnTo>
                    <a:pt x="718" y="376"/>
                  </a:lnTo>
                  <a:lnTo>
                    <a:pt x="716" y="376"/>
                  </a:lnTo>
                  <a:lnTo>
                    <a:pt x="711" y="373"/>
                  </a:lnTo>
                  <a:lnTo>
                    <a:pt x="709" y="373"/>
                  </a:lnTo>
                  <a:lnTo>
                    <a:pt x="706" y="371"/>
                  </a:lnTo>
                  <a:lnTo>
                    <a:pt x="704" y="369"/>
                  </a:lnTo>
                  <a:lnTo>
                    <a:pt x="701" y="366"/>
                  </a:lnTo>
                  <a:lnTo>
                    <a:pt x="701" y="361"/>
                  </a:lnTo>
                  <a:lnTo>
                    <a:pt x="701" y="359"/>
                  </a:lnTo>
                  <a:lnTo>
                    <a:pt x="701" y="357"/>
                  </a:lnTo>
                  <a:lnTo>
                    <a:pt x="704" y="352"/>
                  </a:lnTo>
                  <a:lnTo>
                    <a:pt x="706" y="347"/>
                  </a:lnTo>
                  <a:lnTo>
                    <a:pt x="713" y="338"/>
                  </a:lnTo>
                  <a:lnTo>
                    <a:pt x="723" y="326"/>
                  </a:lnTo>
                  <a:lnTo>
                    <a:pt x="732" y="317"/>
                  </a:lnTo>
                  <a:lnTo>
                    <a:pt x="742" y="307"/>
                  </a:lnTo>
                  <a:lnTo>
                    <a:pt x="753" y="298"/>
                  </a:lnTo>
                  <a:lnTo>
                    <a:pt x="775" y="281"/>
                  </a:lnTo>
                  <a:lnTo>
                    <a:pt x="798" y="267"/>
                  </a:lnTo>
                  <a:lnTo>
                    <a:pt x="810" y="260"/>
                  </a:lnTo>
                  <a:lnTo>
                    <a:pt x="822" y="253"/>
                  </a:lnTo>
                  <a:lnTo>
                    <a:pt x="834" y="248"/>
                  </a:lnTo>
                  <a:lnTo>
                    <a:pt x="848" y="243"/>
                  </a:lnTo>
                  <a:lnTo>
                    <a:pt x="874" y="236"/>
                  </a:lnTo>
                  <a:lnTo>
                    <a:pt x="931" y="227"/>
                  </a:lnTo>
                  <a:lnTo>
                    <a:pt x="890" y="172"/>
                  </a:lnTo>
                  <a:lnTo>
                    <a:pt x="876" y="156"/>
                  </a:lnTo>
                  <a:lnTo>
                    <a:pt x="862" y="139"/>
                  </a:lnTo>
                  <a:lnTo>
                    <a:pt x="846" y="125"/>
                  </a:lnTo>
                  <a:lnTo>
                    <a:pt x="827" y="111"/>
                  </a:lnTo>
                  <a:lnTo>
                    <a:pt x="810" y="99"/>
                  </a:lnTo>
                  <a:lnTo>
                    <a:pt x="791" y="87"/>
                  </a:lnTo>
                  <a:lnTo>
                    <a:pt x="770" y="76"/>
                  </a:lnTo>
                  <a:lnTo>
                    <a:pt x="732" y="57"/>
                  </a:lnTo>
                  <a:lnTo>
                    <a:pt x="690" y="45"/>
                  </a:lnTo>
                  <a:lnTo>
                    <a:pt x="666" y="40"/>
                  </a:lnTo>
                  <a:lnTo>
                    <a:pt x="645" y="35"/>
                  </a:lnTo>
                  <a:lnTo>
                    <a:pt x="621" y="35"/>
                  </a:lnTo>
                  <a:lnTo>
                    <a:pt x="600" y="33"/>
                  </a:lnTo>
                  <a:lnTo>
                    <a:pt x="564" y="35"/>
                  </a:lnTo>
                  <a:lnTo>
                    <a:pt x="534" y="38"/>
                  </a:lnTo>
                  <a:lnTo>
                    <a:pt x="501" y="47"/>
                  </a:lnTo>
                  <a:lnTo>
                    <a:pt x="470" y="54"/>
                  </a:lnTo>
                  <a:lnTo>
                    <a:pt x="453" y="61"/>
                  </a:lnTo>
                  <a:lnTo>
                    <a:pt x="439" y="69"/>
                  </a:lnTo>
                  <a:lnTo>
                    <a:pt x="425" y="73"/>
                  </a:lnTo>
                  <a:lnTo>
                    <a:pt x="411" y="83"/>
                  </a:lnTo>
                  <a:lnTo>
                    <a:pt x="397" y="90"/>
                  </a:lnTo>
                  <a:lnTo>
                    <a:pt x="359" y="118"/>
                  </a:lnTo>
                  <a:lnTo>
                    <a:pt x="347" y="128"/>
                  </a:lnTo>
                  <a:lnTo>
                    <a:pt x="335" y="139"/>
                  </a:lnTo>
                  <a:lnTo>
                    <a:pt x="324" y="151"/>
                  </a:lnTo>
                  <a:lnTo>
                    <a:pt x="295" y="184"/>
                  </a:lnTo>
                  <a:lnTo>
                    <a:pt x="286" y="198"/>
                  </a:lnTo>
                  <a:lnTo>
                    <a:pt x="276" y="213"/>
                  </a:lnTo>
                  <a:lnTo>
                    <a:pt x="262" y="239"/>
                  </a:lnTo>
                  <a:lnTo>
                    <a:pt x="255" y="255"/>
                  </a:lnTo>
                  <a:lnTo>
                    <a:pt x="248" y="269"/>
                  </a:lnTo>
                  <a:lnTo>
                    <a:pt x="243" y="286"/>
                  </a:lnTo>
                  <a:lnTo>
                    <a:pt x="239" y="300"/>
                  </a:lnTo>
                  <a:lnTo>
                    <a:pt x="234" y="317"/>
                  </a:lnTo>
                  <a:lnTo>
                    <a:pt x="227" y="359"/>
                  </a:lnTo>
                  <a:lnTo>
                    <a:pt x="267" y="366"/>
                  </a:lnTo>
                  <a:lnTo>
                    <a:pt x="279" y="369"/>
                  </a:lnTo>
                  <a:lnTo>
                    <a:pt x="290" y="371"/>
                  </a:lnTo>
                  <a:lnTo>
                    <a:pt x="302" y="376"/>
                  </a:lnTo>
                  <a:lnTo>
                    <a:pt x="314" y="380"/>
                  </a:lnTo>
                  <a:lnTo>
                    <a:pt x="324" y="385"/>
                  </a:lnTo>
                  <a:lnTo>
                    <a:pt x="335" y="392"/>
                  </a:lnTo>
                  <a:lnTo>
                    <a:pt x="345" y="397"/>
                  </a:lnTo>
                  <a:lnTo>
                    <a:pt x="347" y="399"/>
                  </a:lnTo>
                  <a:lnTo>
                    <a:pt x="350" y="402"/>
                  </a:lnTo>
                  <a:lnTo>
                    <a:pt x="352" y="406"/>
                  </a:lnTo>
                  <a:lnTo>
                    <a:pt x="352" y="409"/>
                  </a:lnTo>
                  <a:lnTo>
                    <a:pt x="352" y="411"/>
                  </a:lnTo>
                  <a:lnTo>
                    <a:pt x="352" y="416"/>
                  </a:lnTo>
                  <a:lnTo>
                    <a:pt x="352" y="418"/>
                  </a:lnTo>
                  <a:lnTo>
                    <a:pt x="350" y="421"/>
                  </a:lnTo>
                  <a:lnTo>
                    <a:pt x="347" y="423"/>
                  </a:lnTo>
                  <a:lnTo>
                    <a:pt x="345" y="425"/>
                  </a:lnTo>
                  <a:lnTo>
                    <a:pt x="342" y="428"/>
                  </a:lnTo>
                  <a:lnTo>
                    <a:pt x="340" y="428"/>
                  </a:lnTo>
                  <a:lnTo>
                    <a:pt x="338" y="428"/>
                  </a:lnTo>
                  <a:lnTo>
                    <a:pt x="333" y="428"/>
                  </a:lnTo>
                  <a:lnTo>
                    <a:pt x="328" y="428"/>
                  </a:lnTo>
                  <a:lnTo>
                    <a:pt x="326" y="425"/>
                  </a:lnTo>
                  <a:lnTo>
                    <a:pt x="314" y="418"/>
                  </a:lnTo>
                  <a:lnTo>
                    <a:pt x="305" y="413"/>
                  </a:lnTo>
                  <a:lnTo>
                    <a:pt x="290" y="406"/>
                  </a:lnTo>
                  <a:lnTo>
                    <a:pt x="276" y="404"/>
                  </a:lnTo>
                  <a:lnTo>
                    <a:pt x="265" y="399"/>
                  </a:lnTo>
                  <a:lnTo>
                    <a:pt x="250" y="397"/>
                  </a:lnTo>
                  <a:lnTo>
                    <a:pt x="236" y="397"/>
                  </a:lnTo>
                  <a:lnTo>
                    <a:pt x="224" y="395"/>
                  </a:lnTo>
                  <a:lnTo>
                    <a:pt x="205" y="397"/>
                  </a:lnTo>
                  <a:lnTo>
                    <a:pt x="187" y="399"/>
                  </a:lnTo>
                  <a:lnTo>
                    <a:pt x="168" y="404"/>
                  </a:lnTo>
                  <a:lnTo>
                    <a:pt x="149" y="411"/>
                  </a:lnTo>
                  <a:lnTo>
                    <a:pt x="135" y="418"/>
                  </a:lnTo>
                  <a:lnTo>
                    <a:pt x="118" y="428"/>
                  </a:lnTo>
                  <a:lnTo>
                    <a:pt x="104" y="439"/>
                  </a:lnTo>
                  <a:lnTo>
                    <a:pt x="90" y="451"/>
                  </a:lnTo>
                  <a:lnTo>
                    <a:pt x="78" y="465"/>
                  </a:lnTo>
                  <a:lnTo>
                    <a:pt x="66" y="480"/>
                  </a:lnTo>
                  <a:lnTo>
                    <a:pt x="57" y="496"/>
                  </a:lnTo>
                  <a:lnTo>
                    <a:pt x="50" y="513"/>
                  </a:lnTo>
                  <a:lnTo>
                    <a:pt x="42" y="532"/>
                  </a:lnTo>
                  <a:lnTo>
                    <a:pt x="38" y="548"/>
                  </a:lnTo>
                  <a:lnTo>
                    <a:pt x="35" y="567"/>
                  </a:lnTo>
                  <a:lnTo>
                    <a:pt x="33" y="586"/>
                  </a:lnTo>
                  <a:lnTo>
                    <a:pt x="35" y="607"/>
                  </a:lnTo>
                  <a:lnTo>
                    <a:pt x="38" y="626"/>
                  </a:lnTo>
                  <a:lnTo>
                    <a:pt x="42" y="643"/>
                  </a:lnTo>
                  <a:lnTo>
                    <a:pt x="50" y="662"/>
                  </a:lnTo>
                  <a:lnTo>
                    <a:pt x="57" y="678"/>
                  </a:lnTo>
                  <a:lnTo>
                    <a:pt x="66" y="695"/>
                  </a:lnTo>
                  <a:lnTo>
                    <a:pt x="78" y="709"/>
                  </a:lnTo>
                  <a:lnTo>
                    <a:pt x="90" y="721"/>
                  </a:lnTo>
                  <a:lnTo>
                    <a:pt x="104" y="735"/>
                  </a:lnTo>
                  <a:lnTo>
                    <a:pt x="118" y="744"/>
                  </a:lnTo>
                  <a:lnTo>
                    <a:pt x="132" y="754"/>
                  </a:lnTo>
                  <a:lnTo>
                    <a:pt x="151" y="763"/>
                  </a:lnTo>
                  <a:lnTo>
                    <a:pt x="168" y="768"/>
                  </a:lnTo>
                  <a:lnTo>
                    <a:pt x="187" y="775"/>
                  </a:lnTo>
                  <a:lnTo>
                    <a:pt x="205" y="777"/>
                  </a:lnTo>
                  <a:lnTo>
                    <a:pt x="224" y="777"/>
                  </a:lnTo>
                  <a:lnTo>
                    <a:pt x="243" y="777"/>
                  </a:lnTo>
                  <a:lnTo>
                    <a:pt x="265" y="775"/>
                  </a:lnTo>
                  <a:lnTo>
                    <a:pt x="283" y="768"/>
                  </a:lnTo>
                  <a:lnTo>
                    <a:pt x="300" y="761"/>
                  </a:lnTo>
                  <a:lnTo>
                    <a:pt x="316" y="754"/>
                  </a:lnTo>
                  <a:lnTo>
                    <a:pt x="333" y="742"/>
                  </a:lnTo>
                  <a:lnTo>
                    <a:pt x="350" y="730"/>
                  </a:lnTo>
                  <a:lnTo>
                    <a:pt x="364" y="716"/>
                  </a:lnTo>
                  <a:lnTo>
                    <a:pt x="368" y="713"/>
                  </a:lnTo>
                  <a:lnTo>
                    <a:pt x="371" y="713"/>
                  </a:lnTo>
                  <a:lnTo>
                    <a:pt x="378" y="711"/>
                  </a:lnTo>
                  <a:lnTo>
                    <a:pt x="380" y="711"/>
                  </a:lnTo>
                  <a:lnTo>
                    <a:pt x="380" y="713"/>
                  </a:lnTo>
                  <a:lnTo>
                    <a:pt x="383" y="713"/>
                  </a:lnTo>
                  <a:lnTo>
                    <a:pt x="387" y="716"/>
                  </a:lnTo>
                  <a:lnTo>
                    <a:pt x="411" y="732"/>
                  </a:lnTo>
                  <a:lnTo>
                    <a:pt x="437" y="747"/>
                  </a:lnTo>
                  <a:lnTo>
                    <a:pt x="449" y="756"/>
                  </a:lnTo>
                  <a:lnTo>
                    <a:pt x="463" y="761"/>
                  </a:lnTo>
                  <a:lnTo>
                    <a:pt x="477" y="768"/>
                  </a:lnTo>
                  <a:lnTo>
                    <a:pt x="489" y="773"/>
                  </a:lnTo>
                  <a:lnTo>
                    <a:pt x="503" y="777"/>
                  </a:lnTo>
                  <a:lnTo>
                    <a:pt x="517" y="780"/>
                  </a:lnTo>
                  <a:lnTo>
                    <a:pt x="543" y="787"/>
                  </a:lnTo>
                  <a:lnTo>
                    <a:pt x="572" y="789"/>
                  </a:lnTo>
                  <a:lnTo>
                    <a:pt x="586" y="791"/>
                  </a:lnTo>
                  <a:lnTo>
                    <a:pt x="626" y="791"/>
                  </a:lnTo>
                  <a:lnTo>
                    <a:pt x="647" y="789"/>
                  </a:lnTo>
                  <a:lnTo>
                    <a:pt x="671" y="784"/>
                  </a:lnTo>
                  <a:lnTo>
                    <a:pt x="690" y="780"/>
                  </a:lnTo>
                  <a:lnTo>
                    <a:pt x="711" y="775"/>
                  </a:lnTo>
                  <a:lnTo>
                    <a:pt x="730" y="765"/>
                  </a:lnTo>
                  <a:lnTo>
                    <a:pt x="751" y="756"/>
                  </a:lnTo>
                  <a:lnTo>
                    <a:pt x="768" y="744"/>
                  </a:lnTo>
                  <a:lnTo>
                    <a:pt x="770" y="744"/>
                  </a:lnTo>
                  <a:lnTo>
                    <a:pt x="777" y="742"/>
                  </a:lnTo>
                  <a:lnTo>
                    <a:pt x="779" y="739"/>
                  </a:lnTo>
                  <a:lnTo>
                    <a:pt x="784" y="739"/>
                  </a:lnTo>
                  <a:lnTo>
                    <a:pt x="784" y="739"/>
                  </a:lnTo>
                  <a:lnTo>
                    <a:pt x="787" y="739"/>
                  </a:lnTo>
                  <a:lnTo>
                    <a:pt x="787" y="739"/>
                  </a:lnTo>
                  <a:lnTo>
                    <a:pt x="789" y="742"/>
                  </a:lnTo>
                  <a:lnTo>
                    <a:pt x="794" y="7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2" name="Freeform 9"/>
            <p:cNvSpPr>
              <a:spLocks noEditPoints="1"/>
            </p:cNvSpPr>
            <p:nvPr/>
          </p:nvSpPr>
          <p:spPr bwMode="auto">
            <a:xfrm>
              <a:off x="2063340" y="3870158"/>
              <a:ext cx="81418" cy="59992"/>
            </a:xfrm>
            <a:custGeom>
              <a:avLst/>
              <a:gdLst/>
              <a:ahLst/>
              <a:cxnLst>
                <a:cxn ang="0">
                  <a:pos x="494" y="810"/>
                </a:cxn>
                <a:cxn ang="0">
                  <a:pos x="316" y="791"/>
                </a:cxn>
                <a:cxn ang="0">
                  <a:pos x="189" y="808"/>
                </a:cxn>
                <a:cxn ang="0">
                  <a:pos x="99" y="773"/>
                </a:cxn>
                <a:cxn ang="0">
                  <a:pos x="28" y="692"/>
                </a:cxn>
                <a:cxn ang="0">
                  <a:pos x="2" y="621"/>
                </a:cxn>
                <a:cxn ang="0">
                  <a:pos x="14" y="510"/>
                </a:cxn>
                <a:cxn ang="0">
                  <a:pos x="92" y="406"/>
                </a:cxn>
                <a:cxn ang="0">
                  <a:pos x="203" y="307"/>
                </a:cxn>
                <a:cxn ang="0">
                  <a:pos x="260" y="177"/>
                </a:cxn>
                <a:cxn ang="0">
                  <a:pos x="342" y="87"/>
                </a:cxn>
                <a:cxn ang="0">
                  <a:pos x="453" y="26"/>
                </a:cxn>
                <a:cxn ang="0">
                  <a:pos x="600" y="0"/>
                </a:cxn>
                <a:cxn ang="0">
                  <a:pos x="735" y="24"/>
                </a:cxn>
                <a:cxn ang="0">
                  <a:pos x="895" y="128"/>
                </a:cxn>
                <a:cxn ang="0">
                  <a:pos x="1009" y="234"/>
                </a:cxn>
                <a:cxn ang="0">
                  <a:pos x="1094" y="269"/>
                </a:cxn>
                <a:cxn ang="0">
                  <a:pos x="1183" y="347"/>
                </a:cxn>
                <a:cxn ang="0">
                  <a:pos x="1233" y="456"/>
                </a:cxn>
                <a:cxn ang="0">
                  <a:pos x="1235" y="586"/>
                </a:cxn>
                <a:cxn ang="0">
                  <a:pos x="1190" y="692"/>
                </a:cxn>
                <a:cxn ang="0">
                  <a:pos x="1087" y="789"/>
                </a:cxn>
                <a:cxn ang="0">
                  <a:pos x="976" y="822"/>
                </a:cxn>
                <a:cxn ang="0">
                  <a:pos x="848" y="808"/>
                </a:cxn>
                <a:cxn ang="0">
                  <a:pos x="690" y="815"/>
                </a:cxn>
                <a:cxn ang="0">
                  <a:pos x="810" y="754"/>
                </a:cxn>
                <a:cxn ang="0">
                  <a:pos x="945" y="791"/>
                </a:cxn>
                <a:cxn ang="0">
                  <a:pos x="1035" y="775"/>
                </a:cxn>
                <a:cxn ang="0">
                  <a:pos x="1113" y="730"/>
                </a:cxn>
                <a:cxn ang="0">
                  <a:pos x="1176" y="652"/>
                </a:cxn>
                <a:cxn ang="0">
                  <a:pos x="1207" y="539"/>
                </a:cxn>
                <a:cxn ang="0">
                  <a:pos x="1186" y="423"/>
                </a:cxn>
                <a:cxn ang="0">
                  <a:pos x="1101" y="314"/>
                </a:cxn>
                <a:cxn ang="0">
                  <a:pos x="1023" y="274"/>
                </a:cxn>
                <a:cxn ang="0">
                  <a:pos x="881" y="269"/>
                </a:cxn>
                <a:cxn ang="0">
                  <a:pos x="772" y="326"/>
                </a:cxn>
                <a:cxn ang="0">
                  <a:pos x="720" y="376"/>
                </a:cxn>
                <a:cxn ang="0">
                  <a:pos x="701" y="366"/>
                </a:cxn>
                <a:cxn ang="0">
                  <a:pos x="723" y="326"/>
                </a:cxn>
                <a:cxn ang="0">
                  <a:pos x="822" y="253"/>
                </a:cxn>
                <a:cxn ang="0">
                  <a:pos x="862" y="139"/>
                </a:cxn>
                <a:cxn ang="0">
                  <a:pos x="690" y="45"/>
                </a:cxn>
                <a:cxn ang="0">
                  <a:pos x="501" y="47"/>
                </a:cxn>
                <a:cxn ang="0">
                  <a:pos x="359" y="118"/>
                </a:cxn>
                <a:cxn ang="0">
                  <a:pos x="262" y="239"/>
                </a:cxn>
                <a:cxn ang="0">
                  <a:pos x="267" y="366"/>
                </a:cxn>
                <a:cxn ang="0">
                  <a:pos x="345" y="397"/>
                </a:cxn>
                <a:cxn ang="0">
                  <a:pos x="352" y="418"/>
                </a:cxn>
                <a:cxn ang="0">
                  <a:pos x="333" y="428"/>
                </a:cxn>
                <a:cxn ang="0">
                  <a:pos x="265" y="399"/>
                </a:cxn>
                <a:cxn ang="0">
                  <a:pos x="149" y="411"/>
                </a:cxn>
                <a:cxn ang="0">
                  <a:pos x="57" y="496"/>
                </a:cxn>
                <a:cxn ang="0">
                  <a:pos x="38" y="626"/>
                </a:cxn>
                <a:cxn ang="0">
                  <a:pos x="104" y="735"/>
                </a:cxn>
                <a:cxn ang="0">
                  <a:pos x="224" y="777"/>
                </a:cxn>
                <a:cxn ang="0">
                  <a:pos x="350" y="730"/>
                </a:cxn>
                <a:cxn ang="0">
                  <a:pos x="383" y="713"/>
                </a:cxn>
                <a:cxn ang="0">
                  <a:pos x="489" y="773"/>
                </a:cxn>
                <a:cxn ang="0">
                  <a:pos x="647" y="789"/>
                </a:cxn>
                <a:cxn ang="0">
                  <a:pos x="770" y="744"/>
                </a:cxn>
                <a:cxn ang="0">
                  <a:pos x="789" y="742"/>
                </a:cxn>
              </a:cxnLst>
              <a:rect l="0" t="0" r="r" b="b"/>
              <a:pathLst>
                <a:path w="1240" h="825">
                  <a:moveTo>
                    <a:pt x="586" y="825"/>
                  </a:moveTo>
                  <a:lnTo>
                    <a:pt x="574" y="825"/>
                  </a:lnTo>
                  <a:lnTo>
                    <a:pt x="546" y="820"/>
                  </a:lnTo>
                  <a:lnTo>
                    <a:pt x="534" y="817"/>
                  </a:lnTo>
                  <a:lnTo>
                    <a:pt x="520" y="815"/>
                  </a:lnTo>
                  <a:lnTo>
                    <a:pt x="505" y="813"/>
                  </a:lnTo>
                  <a:lnTo>
                    <a:pt x="494" y="810"/>
                  </a:lnTo>
                  <a:lnTo>
                    <a:pt x="456" y="796"/>
                  </a:lnTo>
                  <a:lnTo>
                    <a:pt x="444" y="789"/>
                  </a:lnTo>
                  <a:lnTo>
                    <a:pt x="418" y="777"/>
                  </a:lnTo>
                  <a:lnTo>
                    <a:pt x="378" y="751"/>
                  </a:lnTo>
                  <a:lnTo>
                    <a:pt x="347" y="775"/>
                  </a:lnTo>
                  <a:lnTo>
                    <a:pt x="333" y="784"/>
                  </a:lnTo>
                  <a:lnTo>
                    <a:pt x="316" y="791"/>
                  </a:lnTo>
                  <a:lnTo>
                    <a:pt x="298" y="799"/>
                  </a:lnTo>
                  <a:lnTo>
                    <a:pt x="281" y="803"/>
                  </a:lnTo>
                  <a:lnTo>
                    <a:pt x="262" y="808"/>
                  </a:lnTo>
                  <a:lnTo>
                    <a:pt x="243" y="810"/>
                  </a:lnTo>
                  <a:lnTo>
                    <a:pt x="224" y="813"/>
                  </a:lnTo>
                  <a:lnTo>
                    <a:pt x="201" y="810"/>
                  </a:lnTo>
                  <a:lnTo>
                    <a:pt x="189" y="808"/>
                  </a:lnTo>
                  <a:lnTo>
                    <a:pt x="179" y="808"/>
                  </a:lnTo>
                  <a:lnTo>
                    <a:pt x="146" y="799"/>
                  </a:lnTo>
                  <a:lnTo>
                    <a:pt x="139" y="794"/>
                  </a:lnTo>
                  <a:lnTo>
                    <a:pt x="128" y="789"/>
                  </a:lnTo>
                  <a:lnTo>
                    <a:pt x="118" y="784"/>
                  </a:lnTo>
                  <a:lnTo>
                    <a:pt x="109" y="780"/>
                  </a:lnTo>
                  <a:lnTo>
                    <a:pt x="99" y="773"/>
                  </a:lnTo>
                  <a:lnTo>
                    <a:pt x="92" y="768"/>
                  </a:lnTo>
                  <a:lnTo>
                    <a:pt x="73" y="754"/>
                  </a:lnTo>
                  <a:lnTo>
                    <a:pt x="59" y="737"/>
                  </a:lnTo>
                  <a:lnTo>
                    <a:pt x="52" y="730"/>
                  </a:lnTo>
                  <a:lnTo>
                    <a:pt x="45" y="721"/>
                  </a:lnTo>
                  <a:lnTo>
                    <a:pt x="38" y="713"/>
                  </a:lnTo>
                  <a:lnTo>
                    <a:pt x="28" y="692"/>
                  </a:lnTo>
                  <a:lnTo>
                    <a:pt x="24" y="683"/>
                  </a:lnTo>
                  <a:lnTo>
                    <a:pt x="19" y="673"/>
                  </a:lnTo>
                  <a:lnTo>
                    <a:pt x="14" y="664"/>
                  </a:lnTo>
                  <a:lnTo>
                    <a:pt x="9" y="654"/>
                  </a:lnTo>
                  <a:lnTo>
                    <a:pt x="7" y="643"/>
                  </a:lnTo>
                  <a:lnTo>
                    <a:pt x="5" y="633"/>
                  </a:lnTo>
                  <a:lnTo>
                    <a:pt x="2" y="621"/>
                  </a:lnTo>
                  <a:lnTo>
                    <a:pt x="2" y="610"/>
                  </a:lnTo>
                  <a:lnTo>
                    <a:pt x="0" y="598"/>
                  </a:lnTo>
                  <a:lnTo>
                    <a:pt x="0" y="586"/>
                  </a:lnTo>
                  <a:lnTo>
                    <a:pt x="2" y="567"/>
                  </a:lnTo>
                  <a:lnTo>
                    <a:pt x="5" y="548"/>
                  </a:lnTo>
                  <a:lnTo>
                    <a:pt x="7" y="529"/>
                  </a:lnTo>
                  <a:lnTo>
                    <a:pt x="14" y="510"/>
                  </a:lnTo>
                  <a:lnTo>
                    <a:pt x="21" y="494"/>
                  </a:lnTo>
                  <a:lnTo>
                    <a:pt x="28" y="477"/>
                  </a:lnTo>
                  <a:lnTo>
                    <a:pt x="40" y="461"/>
                  </a:lnTo>
                  <a:lnTo>
                    <a:pt x="50" y="444"/>
                  </a:lnTo>
                  <a:lnTo>
                    <a:pt x="61" y="432"/>
                  </a:lnTo>
                  <a:lnTo>
                    <a:pt x="76" y="418"/>
                  </a:lnTo>
                  <a:lnTo>
                    <a:pt x="92" y="406"/>
                  </a:lnTo>
                  <a:lnTo>
                    <a:pt x="106" y="395"/>
                  </a:lnTo>
                  <a:lnTo>
                    <a:pt x="120" y="387"/>
                  </a:lnTo>
                  <a:lnTo>
                    <a:pt x="139" y="378"/>
                  </a:lnTo>
                  <a:lnTo>
                    <a:pt x="156" y="371"/>
                  </a:lnTo>
                  <a:lnTo>
                    <a:pt x="194" y="364"/>
                  </a:lnTo>
                  <a:lnTo>
                    <a:pt x="198" y="326"/>
                  </a:lnTo>
                  <a:lnTo>
                    <a:pt x="203" y="307"/>
                  </a:lnTo>
                  <a:lnTo>
                    <a:pt x="208" y="291"/>
                  </a:lnTo>
                  <a:lnTo>
                    <a:pt x="213" y="274"/>
                  </a:lnTo>
                  <a:lnTo>
                    <a:pt x="217" y="255"/>
                  </a:lnTo>
                  <a:lnTo>
                    <a:pt x="224" y="239"/>
                  </a:lnTo>
                  <a:lnTo>
                    <a:pt x="241" y="206"/>
                  </a:lnTo>
                  <a:lnTo>
                    <a:pt x="250" y="191"/>
                  </a:lnTo>
                  <a:lnTo>
                    <a:pt x="260" y="177"/>
                  </a:lnTo>
                  <a:lnTo>
                    <a:pt x="269" y="163"/>
                  </a:lnTo>
                  <a:lnTo>
                    <a:pt x="281" y="149"/>
                  </a:lnTo>
                  <a:lnTo>
                    <a:pt x="293" y="135"/>
                  </a:lnTo>
                  <a:lnTo>
                    <a:pt x="305" y="121"/>
                  </a:lnTo>
                  <a:lnTo>
                    <a:pt x="316" y="109"/>
                  </a:lnTo>
                  <a:lnTo>
                    <a:pt x="331" y="97"/>
                  </a:lnTo>
                  <a:lnTo>
                    <a:pt x="342" y="87"/>
                  </a:lnTo>
                  <a:lnTo>
                    <a:pt x="357" y="76"/>
                  </a:lnTo>
                  <a:lnTo>
                    <a:pt x="373" y="66"/>
                  </a:lnTo>
                  <a:lnTo>
                    <a:pt x="387" y="57"/>
                  </a:lnTo>
                  <a:lnTo>
                    <a:pt x="404" y="47"/>
                  </a:lnTo>
                  <a:lnTo>
                    <a:pt x="420" y="40"/>
                  </a:lnTo>
                  <a:lnTo>
                    <a:pt x="435" y="33"/>
                  </a:lnTo>
                  <a:lnTo>
                    <a:pt x="453" y="26"/>
                  </a:lnTo>
                  <a:lnTo>
                    <a:pt x="470" y="19"/>
                  </a:lnTo>
                  <a:lnTo>
                    <a:pt x="487" y="14"/>
                  </a:lnTo>
                  <a:lnTo>
                    <a:pt x="505" y="9"/>
                  </a:lnTo>
                  <a:lnTo>
                    <a:pt x="524" y="7"/>
                  </a:lnTo>
                  <a:lnTo>
                    <a:pt x="543" y="2"/>
                  </a:lnTo>
                  <a:lnTo>
                    <a:pt x="560" y="0"/>
                  </a:lnTo>
                  <a:lnTo>
                    <a:pt x="600" y="0"/>
                  </a:lnTo>
                  <a:lnTo>
                    <a:pt x="614" y="0"/>
                  </a:lnTo>
                  <a:lnTo>
                    <a:pt x="628" y="0"/>
                  </a:lnTo>
                  <a:lnTo>
                    <a:pt x="642" y="2"/>
                  </a:lnTo>
                  <a:lnTo>
                    <a:pt x="654" y="2"/>
                  </a:lnTo>
                  <a:lnTo>
                    <a:pt x="683" y="7"/>
                  </a:lnTo>
                  <a:lnTo>
                    <a:pt x="709" y="14"/>
                  </a:lnTo>
                  <a:lnTo>
                    <a:pt x="735" y="24"/>
                  </a:lnTo>
                  <a:lnTo>
                    <a:pt x="761" y="33"/>
                  </a:lnTo>
                  <a:lnTo>
                    <a:pt x="787" y="45"/>
                  </a:lnTo>
                  <a:lnTo>
                    <a:pt x="810" y="59"/>
                  </a:lnTo>
                  <a:lnTo>
                    <a:pt x="834" y="73"/>
                  </a:lnTo>
                  <a:lnTo>
                    <a:pt x="855" y="90"/>
                  </a:lnTo>
                  <a:lnTo>
                    <a:pt x="876" y="106"/>
                  </a:lnTo>
                  <a:lnTo>
                    <a:pt x="895" y="128"/>
                  </a:lnTo>
                  <a:lnTo>
                    <a:pt x="914" y="147"/>
                  </a:lnTo>
                  <a:lnTo>
                    <a:pt x="931" y="170"/>
                  </a:lnTo>
                  <a:lnTo>
                    <a:pt x="947" y="191"/>
                  </a:lnTo>
                  <a:lnTo>
                    <a:pt x="954" y="203"/>
                  </a:lnTo>
                  <a:lnTo>
                    <a:pt x="968" y="229"/>
                  </a:lnTo>
                  <a:lnTo>
                    <a:pt x="994" y="232"/>
                  </a:lnTo>
                  <a:lnTo>
                    <a:pt x="1009" y="234"/>
                  </a:lnTo>
                  <a:lnTo>
                    <a:pt x="1023" y="239"/>
                  </a:lnTo>
                  <a:lnTo>
                    <a:pt x="1035" y="241"/>
                  </a:lnTo>
                  <a:lnTo>
                    <a:pt x="1046" y="246"/>
                  </a:lnTo>
                  <a:lnTo>
                    <a:pt x="1058" y="250"/>
                  </a:lnTo>
                  <a:lnTo>
                    <a:pt x="1070" y="255"/>
                  </a:lnTo>
                  <a:lnTo>
                    <a:pt x="1082" y="262"/>
                  </a:lnTo>
                  <a:lnTo>
                    <a:pt x="1094" y="269"/>
                  </a:lnTo>
                  <a:lnTo>
                    <a:pt x="1117" y="284"/>
                  </a:lnTo>
                  <a:lnTo>
                    <a:pt x="1127" y="291"/>
                  </a:lnTo>
                  <a:lnTo>
                    <a:pt x="1136" y="298"/>
                  </a:lnTo>
                  <a:lnTo>
                    <a:pt x="1148" y="310"/>
                  </a:lnTo>
                  <a:lnTo>
                    <a:pt x="1157" y="317"/>
                  </a:lnTo>
                  <a:lnTo>
                    <a:pt x="1164" y="328"/>
                  </a:lnTo>
                  <a:lnTo>
                    <a:pt x="1183" y="347"/>
                  </a:lnTo>
                  <a:lnTo>
                    <a:pt x="1190" y="359"/>
                  </a:lnTo>
                  <a:lnTo>
                    <a:pt x="1198" y="371"/>
                  </a:lnTo>
                  <a:lnTo>
                    <a:pt x="1209" y="392"/>
                  </a:lnTo>
                  <a:lnTo>
                    <a:pt x="1221" y="418"/>
                  </a:lnTo>
                  <a:lnTo>
                    <a:pt x="1226" y="430"/>
                  </a:lnTo>
                  <a:lnTo>
                    <a:pt x="1228" y="444"/>
                  </a:lnTo>
                  <a:lnTo>
                    <a:pt x="1233" y="456"/>
                  </a:lnTo>
                  <a:lnTo>
                    <a:pt x="1235" y="470"/>
                  </a:lnTo>
                  <a:lnTo>
                    <a:pt x="1238" y="484"/>
                  </a:lnTo>
                  <a:lnTo>
                    <a:pt x="1240" y="513"/>
                  </a:lnTo>
                  <a:lnTo>
                    <a:pt x="1240" y="524"/>
                  </a:lnTo>
                  <a:lnTo>
                    <a:pt x="1240" y="558"/>
                  </a:lnTo>
                  <a:lnTo>
                    <a:pt x="1238" y="572"/>
                  </a:lnTo>
                  <a:lnTo>
                    <a:pt x="1235" y="586"/>
                  </a:lnTo>
                  <a:lnTo>
                    <a:pt x="1231" y="600"/>
                  </a:lnTo>
                  <a:lnTo>
                    <a:pt x="1228" y="614"/>
                  </a:lnTo>
                  <a:lnTo>
                    <a:pt x="1224" y="628"/>
                  </a:lnTo>
                  <a:lnTo>
                    <a:pt x="1219" y="640"/>
                  </a:lnTo>
                  <a:lnTo>
                    <a:pt x="1205" y="669"/>
                  </a:lnTo>
                  <a:lnTo>
                    <a:pt x="1198" y="680"/>
                  </a:lnTo>
                  <a:lnTo>
                    <a:pt x="1190" y="692"/>
                  </a:lnTo>
                  <a:lnTo>
                    <a:pt x="1174" y="716"/>
                  </a:lnTo>
                  <a:lnTo>
                    <a:pt x="1164" y="728"/>
                  </a:lnTo>
                  <a:lnTo>
                    <a:pt x="1143" y="747"/>
                  </a:lnTo>
                  <a:lnTo>
                    <a:pt x="1134" y="756"/>
                  </a:lnTo>
                  <a:lnTo>
                    <a:pt x="1110" y="775"/>
                  </a:lnTo>
                  <a:lnTo>
                    <a:pt x="1098" y="782"/>
                  </a:lnTo>
                  <a:lnTo>
                    <a:pt x="1087" y="789"/>
                  </a:lnTo>
                  <a:lnTo>
                    <a:pt x="1058" y="801"/>
                  </a:lnTo>
                  <a:lnTo>
                    <a:pt x="1046" y="806"/>
                  </a:lnTo>
                  <a:lnTo>
                    <a:pt x="1032" y="810"/>
                  </a:lnTo>
                  <a:lnTo>
                    <a:pt x="1018" y="815"/>
                  </a:lnTo>
                  <a:lnTo>
                    <a:pt x="1004" y="817"/>
                  </a:lnTo>
                  <a:lnTo>
                    <a:pt x="990" y="822"/>
                  </a:lnTo>
                  <a:lnTo>
                    <a:pt x="976" y="822"/>
                  </a:lnTo>
                  <a:lnTo>
                    <a:pt x="959" y="825"/>
                  </a:lnTo>
                  <a:lnTo>
                    <a:pt x="945" y="825"/>
                  </a:lnTo>
                  <a:lnTo>
                    <a:pt x="924" y="825"/>
                  </a:lnTo>
                  <a:lnTo>
                    <a:pt x="905" y="822"/>
                  </a:lnTo>
                  <a:lnTo>
                    <a:pt x="886" y="820"/>
                  </a:lnTo>
                  <a:lnTo>
                    <a:pt x="867" y="815"/>
                  </a:lnTo>
                  <a:lnTo>
                    <a:pt x="848" y="808"/>
                  </a:lnTo>
                  <a:lnTo>
                    <a:pt x="831" y="803"/>
                  </a:lnTo>
                  <a:lnTo>
                    <a:pt x="813" y="794"/>
                  </a:lnTo>
                  <a:lnTo>
                    <a:pt x="782" y="777"/>
                  </a:lnTo>
                  <a:lnTo>
                    <a:pt x="749" y="794"/>
                  </a:lnTo>
                  <a:lnTo>
                    <a:pt x="730" y="803"/>
                  </a:lnTo>
                  <a:lnTo>
                    <a:pt x="711" y="810"/>
                  </a:lnTo>
                  <a:lnTo>
                    <a:pt x="690" y="815"/>
                  </a:lnTo>
                  <a:lnTo>
                    <a:pt x="671" y="820"/>
                  </a:lnTo>
                  <a:lnTo>
                    <a:pt x="650" y="822"/>
                  </a:lnTo>
                  <a:lnTo>
                    <a:pt x="624" y="825"/>
                  </a:lnTo>
                  <a:lnTo>
                    <a:pt x="600" y="825"/>
                  </a:lnTo>
                  <a:lnTo>
                    <a:pt x="586" y="825"/>
                  </a:lnTo>
                  <a:close/>
                  <a:moveTo>
                    <a:pt x="794" y="744"/>
                  </a:moveTo>
                  <a:lnTo>
                    <a:pt x="810" y="754"/>
                  </a:lnTo>
                  <a:lnTo>
                    <a:pt x="829" y="763"/>
                  </a:lnTo>
                  <a:lnTo>
                    <a:pt x="846" y="773"/>
                  </a:lnTo>
                  <a:lnTo>
                    <a:pt x="864" y="777"/>
                  </a:lnTo>
                  <a:lnTo>
                    <a:pt x="883" y="784"/>
                  </a:lnTo>
                  <a:lnTo>
                    <a:pt x="905" y="787"/>
                  </a:lnTo>
                  <a:lnTo>
                    <a:pt x="924" y="789"/>
                  </a:lnTo>
                  <a:lnTo>
                    <a:pt x="945" y="791"/>
                  </a:lnTo>
                  <a:lnTo>
                    <a:pt x="957" y="791"/>
                  </a:lnTo>
                  <a:lnTo>
                    <a:pt x="971" y="789"/>
                  </a:lnTo>
                  <a:lnTo>
                    <a:pt x="985" y="787"/>
                  </a:lnTo>
                  <a:lnTo>
                    <a:pt x="997" y="784"/>
                  </a:lnTo>
                  <a:lnTo>
                    <a:pt x="1009" y="782"/>
                  </a:lnTo>
                  <a:lnTo>
                    <a:pt x="1023" y="780"/>
                  </a:lnTo>
                  <a:lnTo>
                    <a:pt x="1035" y="775"/>
                  </a:lnTo>
                  <a:lnTo>
                    <a:pt x="1046" y="770"/>
                  </a:lnTo>
                  <a:lnTo>
                    <a:pt x="1058" y="765"/>
                  </a:lnTo>
                  <a:lnTo>
                    <a:pt x="1070" y="758"/>
                  </a:lnTo>
                  <a:lnTo>
                    <a:pt x="1079" y="754"/>
                  </a:lnTo>
                  <a:lnTo>
                    <a:pt x="1091" y="744"/>
                  </a:lnTo>
                  <a:lnTo>
                    <a:pt x="1103" y="737"/>
                  </a:lnTo>
                  <a:lnTo>
                    <a:pt x="1113" y="730"/>
                  </a:lnTo>
                  <a:lnTo>
                    <a:pt x="1120" y="723"/>
                  </a:lnTo>
                  <a:lnTo>
                    <a:pt x="1138" y="704"/>
                  </a:lnTo>
                  <a:lnTo>
                    <a:pt x="1148" y="695"/>
                  </a:lnTo>
                  <a:lnTo>
                    <a:pt x="1155" y="685"/>
                  </a:lnTo>
                  <a:lnTo>
                    <a:pt x="1162" y="673"/>
                  </a:lnTo>
                  <a:lnTo>
                    <a:pt x="1169" y="664"/>
                  </a:lnTo>
                  <a:lnTo>
                    <a:pt x="1176" y="652"/>
                  </a:lnTo>
                  <a:lnTo>
                    <a:pt x="1181" y="640"/>
                  </a:lnTo>
                  <a:lnTo>
                    <a:pt x="1186" y="628"/>
                  </a:lnTo>
                  <a:lnTo>
                    <a:pt x="1190" y="617"/>
                  </a:lnTo>
                  <a:lnTo>
                    <a:pt x="1200" y="593"/>
                  </a:lnTo>
                  <a:lnTo>
                    <a:pt x="1205" y="567"/>
                  </a:lnTo>
                  <a:lnTo>
                    <a:pt x="1207" y="553"/>
                  </a:lnTo>
                  <a:lnTo>
                    <a:pt x="1207" y="539"/>
                  </a:lnTo>
                  <a:lnTo>
                    <a:pt x="1207" y="513"/>
                  </a:lnTo>
                  <a:lnTo>
                    <a:pt x="1207" y="499"/>
                  </a:lnTo>
                  <a:lnTo>
                    <a:pt x="1205" y="484"/>
                  </a:lnTo>
                  <a:lnTo>
                    <a:pt x="1202" y="473"/>
                  </a:lnTo>
                  <a:lnTo>
                    <a:pt x="1200" y="461"/>
                  </a:lnTo>
                  <a:lnTo>
                    <a:pt x="1190" y="435"/>
                  </a:lnTo>
                  <a:lnTo>
                    <a:pt x="1186" y="423"/>
                  </a:lnTo>
                  <a:lnTo>
                    <a:pt x="1176" y="399"/>
                  </a:lnTo>
                  <a:lnTo>
                    <a:pt x="1169" y="387"/>
                  </a:lnTo>
                  <a:lnTo>
                    <a:pt x="1162" y="378"/>
                  </a:lnTo>
                  <a:lnTo>
                    <a:pt x="1148" y="357"/>
                  </a:lnTo>
                  <a:lnTo>
                    <a:pt x="1129" y="338"/>
                  </a:lnTo>
                  <a:lnTo>
                    <a:pt x="1113" y="321"/>
                  </a:lnTo>
                  <a:lnTo>
                    <a:pt x="1101" y="314"/>
                  </a:lnTo>
                  <a:lnTo>
                    <a:pt x="1091" y="307"/>
                  </a:lnTo>
                  <a:lnTo>
                    <a:pt x="1079" y="300"/>
                  </a:lnTo>
                  <a:lnTo>
                    <a:pt x="1070" y="293"/>
                  </a:lnTo>
                  <a:lnTo>
                    <a:pt x="1058" y="288"/>
                  </a:lnTo>
                  <a:lnTo>
                    <a:pt x="1046" y="281"/>
                  </a:lnTo>
                  <a:lnTo>
                    <a:pt x="1035" y="276"/>
                  </a:lnTo>
                  <a:lnTo>
                    <a:pt x="1023" y="274"/>
                  </a:lnTo>
                  <a:lnTo>
                    <a:pt x="1009" y="269"/>
                  </a:lnTo>
                  <a:lnTo>
                    <a:pt x="997" y="267"/>
                  </a:lnTo>
                  <a:lnTo>
                    <a:pt x="971" y="262"/>
                  </a:lnTo>
                  <a:lnTo>
                    <a:pt x="945" y="260"/>
                  </a:lnTo>
                  <a:lnTo>
                    <a:pt x="914" y="262"/>
                  </a:lnTo>
                  <a:lnTo>
                    <a:pt x="898" y="265"/>
                  </a:lnTo>
                  <a:lnTo>
                    <a:pt x="881" y="269"/>
                  </a:lnTo>
                  <a:lnTo>
                    <a:pt x="867" y="274"/>
                  </a:lnTo>
                  <a:lnTo>
                    <a:pt x="853" y="279"/>
                  </a:lnTo>
                  <a:lnTo>
                    <a:pt x="838" y="284"/>
                  </a:lnTo>
                  <a:lnTo>
                    <a:pt x="824" y="291"/>
                  </a:lnTo>
                  <a:lnTo>
                    <a:pt x="798" y="305"/>
                  </a:lnTo>
                  <a:lnTo>
                    <a:pt x="787" y="314"/>
                  </a:lnTo>
                  <a:lnTo>
                    <a:pt x="772" y="326"/>
                  </a:lnTo>
                  <a:lnTo>
                    <a:pt x="751" y="345"/>
                  </a:lnTo>
                  <a:lnTo>
                    <a:pt x="742" y="357"/>
                  </a:lnTo>
                  <a:lnTo>
                    <a:pt x="735" y="369"/>
                  </a:lnTo>
                  <a:lnTo>
                    <a:pt x="730" y="371"/>
                  </a:lnTo>
                  <a:lnTo>
                    <a:pt x="725" y="373"/>
                  </a:lnTo>
                  <a:lnTo>
                    <a:pt x="723" y="376"/>
                  </a:lnTo>
                  <a:lnTo>
                    <a:pt x="720" y="376"/>
                  </a:lnTo>
                  <a:lnTo>
                    <a:pt x="718" y="376"/>
                  </a:lnTo>
                  <a:lnTo>
                    <a:pt x="716" y="376"/>
                  </a:lnTo>
                  <a:lnTo>
                    <a:pt x="711" y="373"/>
                  </a:lnTo>
                  <a:lnTo>
                    <a:pt x="709" y="373"/>
                  </a:lnTo>
                  <a:lnTo>
                    <a:pt x="706" y="371"/>
                  </a:lnTo>
                  <a:lnTo>
                    <a:pt x="704" y="369"/>
                  </a:lnTo>
                  <a:lnTo>
                    <a:pt x="701" y="366"/>
                  </a:lnTo>
                  <a:lnTo>
                    <a:pt x="701" y="361"/>
                  </a:lnTo>
                  <a:lnTo>
                    <a:pt x="701" y="359"/>
                  </a:lnTo>
                  <a:lnTo>
                    <a:pt x="701" y="357"/>
                  </a:lnTo>
                  <a:lnTo>
                    <a:pt x="704" y="352"/>
                  </a:lnTo>
                  <a:lnTo>
                    <a:pt x="706" y="347"/>
                  </a:lnTo>
                  <a:lnTo>
                    <a:pt x="713" y="338"/>
                  </a:lnTo>
                  <a:lnTo>
                    <a:pt x="723" y="326"/>
                  </a:lnTo>
                  <a:lnTo>
                    <a:pt x="732" y="317"/>
                  </a:lnTo>
                  <a:lnTo>
                    <a:pt x="742" y="307"/>
                  </a:lnTo>
                  <a:lnTo>
                    <a:pt x="753" y="298"/>
                  </a:lnTo>
                  <a:lnTo>
                    <a:pt x="775" y="281"/>
                  </a:lnTo>
                  <a:lnTo>
                    <a:pt x="798" y="267"/>
                  </a:lnTo>
                  <a:lnTo>
                    <a:pt x="810" y="260"/>
                  </a:lnTo>
                  <a:lnTo>
                    <a:pt x="822" y="253"/>
                  </a:lnTo>
                  <a:lnTo>
                    <a:pt x="834" y="248"/>
                  </a:lnTo>
                  <a:lnTo>
                    <a:pt x="848" y="243"/>
                  </a:lnTo>
                  <a:lnTo>
                    <a:pt x="874" y="236"/>
                  </a:lnTo>
                  <a:lnTo>
                    <a:pt x="931" y="227"/>
                  </a:lnTo>
                  <a:lnTo>
                    <a:pt x="890" y="172"/>
                  </a:lnTo>
                  <a:lnTo>
                    <a:pt x="876" y="156"/>
                  </a:lnTo>
                  <a:lnTo>
                    <a:pt x="862" y="139"/>
                  </a:lnTo>
                  <a:lnTo>
                    <a:pt x="846" y="125"/>
                  </a:lnTo>
                  <a:lnTo>
                    <a:pt x="827" y="111"/>
                  </a:lnTo>
                  <a:lnTo>
                    <a:pt x="810" y="99"/>
                  </a:lnTo>
                  <a:lnTo>
                    <a:pt x="791" y="87"/>
                  </a:lnTo>
                  <a:lnTo>
                    <a:pt x="770" y="76"/>
                  </a:lnTo>
                  <a:lnTo>
                    <a:pt x="732" y="57"/>
                  </a:lnTo>
                  <a:lnTo>
                    <a:pt x="690" y="45"/>
                  </a:lnTo>
                  <a:lnTo>
                    <a:pt x="666" y="40"/>
                  </a:lnTo>
                  <a:lnTo>
                    <a:pt x="645" y="35"/>
                  </a:lnTo>
                  <a:lnTo>
                    <a:pt x="621" y="35"/>
                  </a:lnTo>
                  <a:lnTo>
                    <a:pt x="600" y="33"/>
                  </a:lnTo>
                  <a:lnTo>
                    <a:pt x="564" y="35"/>
                  </a:lnTo>
                  <a:lnTo>
                    <a:pt x="534" y="38"/>
                  </a:lnTo>
                  <a:lnTo>
                    <a:pt x="501" y="47"/>
                  </a:lnTo>
                  <a:lnTo>
                    <a:pt x="470" y="54"/>
                  </a:lnTo>
                  <a:lnTo>
                    <a:pt x="453" y="61"/>
                  </a:lnTo>
                  <a:lnTo>
                    <a:pt x="439" y="69"/>
                  </a:lnTo>
                  <a:lnTo>
                    <a:pt x="425" y="73"/>
                  </a:lnTo>
                  <a:lnTo>
                    <a:pt x="411" y="83"/>
                  </a:lnTo>
                  <a:lnTo>
                    <a:pt x="397" y="90"/>
                  </a:lnTo>
                  <a:lnTo>
                    <a:pt x="359" y="118"/>
                  </a:lnTo>
                  <a:lnTo>
                    <a:pt x="347" y="128"/>
                  </a:lnTo>
                  <a:lnTo>
                    <a:pt x="335" y="139"/>
                  </a:lnTo>
                  <a:lnTo>
                    <a:pt x="324" y="151"/>
                  </a:lnTo>
                  <a:lnTo>
                    <a:pt x="295" y="184"/>
                  </a:lnTo>
                  <a:lnTo>
                    <a:pt x="286" y="198"/>
                  </a:lnTo>
                  <a:lnTo>
                    <a:pt x="276" y="213"/>
                  </a:lnTo>
                  <a:lnTo>
                    <a:pt x="262" y="239"/>
                  </a:lnTo>
                  <a:lnTo>
                    <a:pt x="255" y="255"/>
                  </a:lnTo>
                  <a:lnTo>
                    <a:pt x="248" y="269"/>
                  </a:lnTo>
                  <a:lnTo>
                    <a:pt x="243" y="286"/>
                  </a:lnTo>
                  <a:lnTo>
                    <a:pt x="239" y="300"/>
                  </a:lnTo>
                  <a:lnTo>
                    <a:pt x="234" y="317"/>
                  </a:lnTo>
                  <a:lnTo>
                    <a:pt x="227" y="359"/>
                  </a:lnTo>
                  <a:lnTo>
                    <a:pt x="267" y="366"/>
                  </a:lnTo>
                  <a:lnTo>
                    <a:pt x="279" y="369"/>
                  </a:lnTo>
                  <a:lnTo>
                    <a:pt x="290" y="371"/>
                  </a:lnTo>
                  <a:lnTo>
                    <a:pt x="302" y="376"/>
                  </a:lnTo>
                  <a:lnTo>
                    <a:pt x="314" y="380"/>
                  </a:lnTo>
                  <a:lnTo>
                    <a:pt x="324" y="385"/>
                  </a:lnTo>
                  <a:lnTo>
                    <a:pt x="335" y="392"/>
                  </a:lnTo>
                  <a:lnTo>
                    <a:pt x="345" y="397"/>
                  </a:lnTo>
                  <a:lnTo>
                    <a:pt x="347" y="399"/>
                  </a:lnTo>
                  <a:lnTo>
                    <a:pt x="350" y="402"/>
                  </a:lnTo>
                  <a:lnTo>
                    <a:pt x="352" y="406"/>
                  </a:lnTo>
                  <a:lnTo>
                    <a:pt x="352" y="409"/>
                  </a:lnTo>
                  <a:lnTo>
                    <a:pt x="352" y="411"/>
                  </a:lnTo>
                  <a:lnTo>
                    <a:pt x="352" y="416"/>
                  </a:lnTo>
                  <a:lnTo>
                    <a:pt x="352" y="418"/>
                  </a:lnTo>
                  <a:lnTo>
                    <a:pt x="350" y="421"/>
                  </a:lnTo>
                  <a:lnTo>
                    <a:pt x="347" y="423"/>
                  </a:lnTo>
                  <a:lnTo>
                    <a:pt x="345" y="425"/>
                  </a:lnTo>
                  <a:lnTo>
                    <a:pt x="342" y="428"/>
                  </a:lnTo>
                  <a:lnTo>
                    <a:pt x="340" y="428"/>
                  </a:lnTo>
                  <a:lnTo>
                    <a:pt x="338" y="428"/>
                  </a:lnTo>
                  <a:lnTo>
                    <a:pt x="333" y="428"/>
                  </a:lnTo>
                  <a:lnTo>
                    <a:pt x="328" y="428"/>
                  </a:lnTo>
                  <a:lnTo>
                    <a:pt x="326" y="425"/>
                  </a:lnTo>
                  <a:lnTo>
                    <a:pt x="314" y="418"/>
                  </a:lnTo>
                  <a:lnTo>
                    <a:pt x="305" y="413"/>
                  </a:lnTo>
                  <a:lnTo>
                    <a:pt x="290" y="406"/>
                  </a:lnTo>
                  <a:lnTo>
                    <a:pt x="276" y="404"/>
                  </a:lnTo>
                  <a:lnTo>
                    <a:pt x="265" y="399"/>
                  </a:lnTo>
                  <a:lnTo>
                    <a:pt x="250" y="397"/>
                  </a:lnTo>
                  <a:lnTo>
                    <a:pt x="236" y="397"/>
                  </a:lnTo>
                  <a:lnTo>
                    <a:pt x="224" y="395"/>
                  </a:lnTo>
                  <a:lnTo>
                    <a:pt x="205" y="397"/>
                  </a:lnTo>
                  <a:lnTo>
                    <a:pt x="187" y="399"/>
                  </a:lnTo>
                  <a:lnTo>
                    <a:pt x="168" y="404"/>
                  </a:lnTo>
                  <a:lnTo>
                    <a:pt x="149" y="411"/>
                  </a:lnTo>
                  <a:lnTo>
                    <a:pt x="135" y="418"/>
                  </a:lnTo>
                  <a:lnTo>
                    <a:pt x="118" y="428"/>
                  </a:lnTo>
                  <a:lnTo>
                    <a:pt x="104" y="439"/>
                  </a:lnTo>
                  <a:lnTo>
                    <a:pt x="90" y="451"/>
                  </a:lnTo>
                  <a:lnTo>
                    <a:pt x="78" y="465"/>
                  </a:lnTo>
                  <a:lnTo>
                    <a:pt x="66" y="480"/>
                  </a:lnTo>
                  <a:lnTo>
                    <a:pt x="57" y="496"/>
                  </a:lnTo>
                  <a:lnTo>
                    <a:pt x="50" y="513"/>
                  </a:lnTo>
                  <a:lnTo>
                    <a:pt x="42" y="532"/>
                  </a:lnTo>
                  <a:lnTo>
                    <a:pt x="38" y="548"/>
                  </a:lnTo>
                  <a:lnTo>
                    <a:pt x="35" y="567"/>
                  </a:lnTo>
                  <a:lnTo>
                    <a:pt x="33" y="586"/>
                  </a:lnTo>
                  <a:lnTo>
                    <a:pt x="35" y="607"/>
                  </a:lnTo>
                  <a:lnTo>
                    <a:pt x="38" y="626"/>
                  </a:lnTo>
                  <a:lnTo>
                    <a:pt x="42" y="643"/>
                  </a:lnTo>
                  <a:lnTo>
                    <a:pt x="50" y="662"/>
                  </a:lnTo>
                  <a:lnTo>
                    <a:pt x="57" y="678"/>
                  </a:lnTo>
                  <a:lnTo>
                    <a:pt x="66" y="695"/>
                  </a:lnTo>
                  <a:lnTo>
                    <a:pt x="78" y="709"/>
                  </a:lnTo>
                  <a:lnTo>
                    <a:pt x="90" y="721"/>
                  </a:lnTo>
                  <a:lnTo>
                    <a:pt x="104" y="735"/>
                  </a:lnTo>
                  <a:lnTo>
                    <a:pt x="118" y="744"/>
                  </a:lnTo>
                  <a:lnTo>
                    <a:pt x="132" y="754"/>
                  </a:lnTo>
                  <a:lnTo>
                    <a:pt x="151" y="763"/>
                  </a:lnTo>
                  <a:lnTo>
                    <a:pt x="168" y="768"/>
                  </a:lnTo>
                  <a:lnTo>
                    <a:pt x="187" y="775"/>
                  </a:lnTo>
                  <a:lnTo>
                    <a:pt x="205" y="777"/>
                  </a:lnTo>
                  <a:lnTo>
                    <a:pt x="224" y="777"/>
                  </a:lnTo>
                  <a:lnTo>
                    <a:pt x="243" y="777"/>
                  </a:lnTo>
                  <a:lnTo>
                    <a:pt x="265" y="775"/>
                  </a:lnTo>
                  <a:lnTo>
                    <a:pt x="283" y="768"/>
                  </a:lnTo>
                  <a:lnTo>
                    <a:pt x="300" y="761"/>
                  </a:lnTo>
                  <a:lnTo>
                    <a:pt x="316" y="754"/>
                  </a:lnTo>
                  <a:lnTo>
                    <a:pt x="333" y="742"/>
                  </a:lnTo>
                  <a:lnTo>
                    <a:pt x="350" y="730"/>
                  </a:lnTo>
                  <a:lnTo>
                    <a:pt x="364" y="716"/>
                  </a:lnTo>
                  <a:lnTo>
                    <a:pt x="368" y="713"/>
                  </a:lnTo>
                  <a:lnTo>
                    <a:pt x="371" y="713"/>
                  </a:lnTo>
                  <a:lnTo>
                    <a:pt x="378" y="711"/>
                  </a:lnTo>
                  <a:lnTo>
                    <a:pt x="380" y="711"/>
                  </a:lnTo>
                  <a:lnTo>
                    <a:pt x="380" y="713"/>
                  </a:lnTo>
                  <a:lnTo>
                    <a:pt x="383" y="713"/>
                  </a:lnTo>
                  <a:lnTo>
                    <a:pt x="387" y="716"/>
                  </a:lnTo>
                  <a:lnTo>
                    <a:pt x="411" y="732"/>
                  </a:lnTo>
                  <a:lnTo>
                    <a:pt x="437" y="747"/>
                  </a:lnTo>
                  <a:lnTo>
                    <a:pt x="449" y="756"/>
                  </a:lnTo>
                  <a:lnTo>
                    <a:pt x="463" y="761"/>
                  </a:lnTo>
                  <a:lnTo>
                    <a:pt x="477" y="768"/>
                  </a:lnTo>
                  <a:lnTo>
                    <a:pt x="489" y="773"/>
                  </a:lnTo>
                  <a:lnTo>
                    <a:pt x="503" y="777"/>
                  </a:lnTo>
                  <a:lnTo>
                    <a:pt x="517" y="780"/>
                  </a:lnTo>
                  <a:lnTo>
                    <a:pt x="543" y="787"/>
                  </a:lnTo>
                  <a:lnTo>
                    <a:pt x="572" y="789"/>
                  </a:lnTo>
                  <a:lnTo>
                    <a:pt x="586" y="791"/>
                  </a:lnTo>
                  <a:lnTo>
                    <a:pt x="626" y="791"/>
                  </a:lnTo>
                  <a:lnTo>
                    <a:pt x="647" y="789"/>
                  </a:lnTo>
                  <a:lnTo>
                    <a:pt x="671" y="784"/>
                  </a:lnTo>
                  <a:lnTo>
                    <a:pt x="690" y="780"/>
                  </a:lnTo>
                  <a:lnTo>
                    <a:pt x="711" y="775"/>
                  </a:lnTo>
                  <a:lnTo>
                    <a:pt x="730" y="765"/>
                  </a:lnTo>
                  <a:lnTo>
                    <a:pt x="751" y="756"/>
                  </a:lnTo>
                  <a:lnTo>
                    <a:pt x="768" y="744"/>
                  </a:lnTo>
                  <a:lnTo>
                    <a:pt x="770" y="744"/>
                  </a:lnTo>
                  <a:lnTo>
                    <a:pt x="777" y="742"/>
                  </a:lnTo>
                  <a:lnTo>
                    <a:pt x="779" y="739"/>
                  </a:lnTo>
                  <a:lnTo>
                    <a:pt x="784" y="739"/>
                  </a:lnTo>
                  <a:lnTo>
                    <a:pt x="784" y="739"/>
                  </a:lnTo>
                  <a:lnTo>
                    <a:pt x="787" y="739"/>
                  </a:lnTo>
                  <a:lnTo>
                    <a:pt x="787" y="739"/>
                  </a:lnTo>
                  <a:lnTo>
                    <a:pt x="789" y="742"/>
                  </a:lnTo>
                  <a:lnTo>
                    <a:pt x="794" y="7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3" name="Freeform 9"/>
            <p:cNvSpPr>
              <a:spLocks noEditPoints="1"/>
            </p:cNvSpPr>
            <p:nvPr/>
          </p:nvSpPr>
          <p:spPr bwMode="auto">
            <a:xfrm>
              <a:off x="2063340" y="4118696"/>
              <a:ext cx="81418" cy="59992"/>
            </a:xfrm>
            <a:custGeom>
              <a:avLst/>
              <a:gdLst/>
              <a:ahLst/>
              <a:cxnLst>
                <a:cxn ang="0">
                  <a:pos x="494" y="810"/>
                </a:cxn>
                <a:cxn ang="0">
                  <a:pos x="316" y="791"/>
                </a:cxn>
                <a:cxn ang="0">
                  <a:pos x="189" y="808"/>
                </a:cxn>
                <a:cxn ang="0">
                  <a:pos x="99" y="773"/>
                </a:cxn>
                <a:cxn ang="0">
                  <a:pos x="28" y="692"/>
                </a:cxn>
                <a:cxn ang="0">
                  <a:pos x="2" y="621"/>
                </a:cxn>
                <a:cxn ang="0">
                  <a:pos x="14" y="510"/>
                </a:cxn>
                <a:cxn ang="0">
                  <a:pos x="92" y="406"/>
                </a:cxn>
                <a:cxn ang="0">
                  <a:pos x="203" y="307"/>
                </a:cxn>
                <a:cxn ang="0">
                  <a:pos x="260" y="177"/>
                </a:cxn>
                <a:cxn ang="0">
                  <a:pos x="342" y="87"/>
                </a:cxn>
                <a:cxn ang="0">
                  <a:pos x="453" y="26"/>
                </a:cxn>
                <a:cxn ang="0">
                  <a:pos x="600" y="0"/>
                </a:cxn>
                <a:cxn ang="0">
                  <a:pos x="735" y="24"/>
                </a:cxn>
                <a:cxn ang="0">
                  <a:pos x="895" y="128"/>
                </a:cxn>
                <a:cxn ang="0">
                  <a:pos x="1009" y="234"/>
                </a:cxn>
                <a:cxn ang="0">
                  <a:pos x="1094" y="269"/>
                </a:cxn>
                <a:cxn ang="0">
                  <a:pos x="1183" y="347"/>
                </a:cxn>
                <a:cxn ang="0">
                  <a:pos x="1233" y="456"/>
                </a:cxn>
                <a:cxn ang="0">
                  <a:pos x="1235" y="586"/>
                </a:cxn>
                <a:cxn ang="0">
                  <a:pos x="1190" y="692"/>
                </a:cxn>
                <a:cxn ang="0">
                  <a:pos x="1087" y="789"/>
                </a:cxn>
                <a:cxn ang="0">
                  <a:pos x="976" y="822"/>
                </a:cxn>
                <a:cxn ang="0">
                  <a:pos x="848" y="808"/>
                </a:cxn>
                <a:cxn ang="0">
                  <a:pos x="690" y="815"/>
                </a:cxn>
                <a:cxn ang="0">
                  <a:pos x="810" y="754"/>
                </a:cxn>
                <a:cxn ang="0">
                  <a:pos x="945" y="791"/>
                </a:cxn>
                <a:cxn ang="0">
                  <a:pos x="1035" y="775"/>
                </a:cxn>
                <a:cxn ang="0">
                  <a:pos x="1113" y="730"/>
                </a:cxn>
                <a:cxn ang="0">
                  <a:pos x="1176" y="652"/>
                </a:cxn>
                <a:cxn ang="0">
                  <a:pos x="1207" y="539"/>
                </a:cxn>
                <a:cxn ang="0">
                  <a:pos x="1186" y="423"/>
                </a:cxn>
                <a:cxn ang="0">
                  <a:pos x="1101" y="314"/>
                </a:cxn>
                <a:cxn ang="0">
                  <a:pos x="1023" y="274"/>
                </a:cxn>
                <a:cxn ang="0">
                  <a:pos x="881" y="269"/>
                </a:cxn>
                <a:cxn ang="0">
                  <a:pos x="772" y="326"/>
                </a:cxn>
                <a:cxn ang="0">
                  <a:pos x="720" y="376"/>
                </a:cxn>
                <a:cxn ang="0">
                  <a:pos x="701" y="366"/>
                </a:cxn>
                <a:cxn ang="0">
                  <a:pos x="723" y="326"/>
                </a:cxn>
                <a:cxn ang="0">
                  <a:pos x="822" y="253"/>
                </a:cxn>
                <a:cxn ang="0">
                  <a:pos x="862" y="139"/>
                </a:cxn>
                <a:cxn ang="0">
                  <a:pos x="690" y="45"/>
                </a:cxn>
                <a:cxn ang="0">
                  <a:pos x="501" y="47"/>
                </a:cxn>
                <a:cxn ang="0">
                  <a:pos x="359" y="118"/>
                </a:cxn>
                <a:cxn ang="0">
                  <a:pos x="262" y="239"/>
                </a:cxn>
                <a:cxn ang="0">
                  <a:pos x="267" y="366"/>
                </a:cxn>
                <a:cxn ang="0">
                  <a:pos x="345" y="397"/>
                </a:cxn>
                <a:cxn ang="0">
                  <a:pos x="352" y="418"/>
                </a:cxn>
                <a:cxn ang="0">
                  <a:pos x="333" y="428"/>
                </a:cxn>
                <a:cxn ang="0">
                  <a:pos x="265" y="399"/>
                </a:cxn>
                <a:cxn ang="0">
                  <a:pos x="149" y="411"/>
                </a:cxn>
                <a:cxn ang="0">
                  <a:pos x="57" y="496"/>
                </a:cxn>
                <a:cxn ang="0">
                  <a:pos x="38" y="626"/>
                </a:cxn>
                <a:cxn ang="0">
                  <a:pos x="104" y="735"/>
                </a:cxn>
                <a:cxn ang="0">
                  <a:pos x="224" y="777"/>
                </a:cxn>
                <a:cxn ang="0">
                  <a:pos x="350" y="730"/>
                </a:cxn>
                <a:cxn ang="0">
                  <a:pos x="383" y="713"/>
                </a:cxn>
                <a:cxn ang="0">
                  <a:pos x="489" y="773"/>
                </a:cxn>
                <a:cxn ang="0">
                  <a:pos x="647" y="789"/>
                </a:cxn>
                <a:cxn ang="0">
                  <a:pos x="770" y="744"/>
                </a:cxn>
                <a:cxn ang="0">
                  <a:pos x="789" y="742"/>
                </a:cxn>
              </a:cxnLst>
              <a:rect l="0" t="0" r="r" b="b"/>
              <a:pathLst>
                <a:path w="1240" h="825">
                  <a:moveTo>
                    <a:pt x="586" y="825"/>
                  </a:moveTo>
                  <a:lnTo>
                    <a:pt x="574" y="825"/>
                  </a:lnTo>
                  <a:lnTo>
                    <a:pt x="546" y="820"/>
                  </a:lnTo>
                  <a:lnTo>
                    <a:pt x="534" y="817"/>
                  </a:lnTo>
                  <a:lnTo>
                    <a:pt x="520" y="815"/>
                  </a:lnTo>
                  <a:lnTo>
                    <a:pt x="505" y="813"/>
                  </a:lnTo>
                  <a:lnTo>
                    <a:pt x="494" y="810"/>
                  </a:lnTo>
                  <a:lnTo>
                    <a:pt x="456" y="796"/>
                  </a:lnTo>
                  <a:lnTo>
                    <a:pt x="444" y="789"/>
                  </a:lnTo>
                  <a:lnTo>
                    <a:pt x="418" y="777"/>
                  </a:lnTo>
                  <a:lnTo>
                    <a:pt x="378" y="751"/>
                  </a:lnTo>
                  <a:lnTo>
                    <a:pt x="347" y="775"/>
                  </a:lnTo>
                  <a:lnTo>
                    <a:pt x="333" y="784"/>
                  </a:lnTo>
                  <a:lnTo>
                    <a:pt x="316" y="791"/>
                  </a:lnTo>
                  <a:lnTo>
                    <a:pt x="298" y="799"/>
                  </a:lnTo>
                  <a:lnTo>
                    <a:pt x="281" y="803"/>
                  </a:lnTo>
                  <a:lnTo>
                    <a:pt x="262" y="808"/>
                  </a:lnTo>
                  <a:lnTo>
                    <a:pt x="243" y="810"/>
                  </a:lnTo>
                  <a:lnTo>
                    <a:pt x="224" y="813"/>
                  </a:lnTo>
                  <a:lnTo>
                    <a:pt x="201" y="810"/>
                  </a:lnTo>
                  <a:lnTo>
                    <a:pt x="189" y="808"/>
                  </a:lnTo>
                  <a:lnTo>
                    <a:pt x="179" y="808"/>
                  </a:lnTo>
                  <a:lnTo>
                    <a:pt x="146" y="799"/>
                  </a:lnTo>
                  <a:lnTo>
                    <a:pt x="139" y="794"/>
                  </a:lnTo>
                  <a:lnTo>
                    <a:pt x="128" y="789"/>
                  </a:lnTo>
                  <a:lnTo>
                    <a:pt x="118" y="784"/>
                  </a:lnTo>
                  <a:lnTo>
                    <a:pt x="109" y="780"/>
                  </a:lnTo>
                  <a:lnTo>
                    <a:pt x="99" y="773"/>
                  </a:lnTo>
                  <a:lnTo>
                    <a:pt x="92" y="768"/>
                  </a:lnTo>
                  <a:lnTo>
                    <a:pt x="73" y="754"/>
                  </a:lnTo>
                  <a:lnTo>
                    <a:pt x="59" y="737"/>
                  </a:lnTo>
                  <a:lnTo>
                    <a:pt x="52" y="730"/>
                  </a:lnTo>
                  <a:lnTo>
                    <a:pt x="45" y="721"/>
                  </a:lnTo>
                  <a:lnTo>
                    <a:pt x="38" y="713"/>
                  </a:lnTo>
                  <a:lnTo>
                    <a:pt x="28" y="692"/>
                  </a:lnTo>
                  <a:lnTo>
                    <a:pt x="24" y="683"/>
                  </a:lnTo>
                  <a:lnTo>
                    <a:pt x="19" y="673"/>
                  </a:lnTo>
                  <a:lnTo>
                    <a:pt x="14" y="664"/>
                  </a:lnTo>
                  <a:lnTo>
                    <a:pt x="9" y="654"/>
                  </a:lnTo>
                  <a:lnTo>
                    <a:pt x="7" y="643"/>
                  </a:lnTo>
                  <a:lnTo>
                    <a:pt x="5" y="633"/>
                  </a:lnTo>
                  <a:lnTo>
                    <a:pt x="2" y="621"/>
                  </a:lnTo>
                  <a:lnTo>
                    <a:pt x="2" y="610"/>
                  </a:lnTo>
                  <a:lnTo>
                    <a:pt x="0" y="598"/>
                  </a:lnTo>
                  <a:lnTo>
                    <a:pt x="0" y="586"/>
                  </a:lnTo>
                  <a:lnTo>
                    <a:pt x="2" y="567"/>
                  </a:lnTo>
                  <a:lnTo>
                    <a:pt x="5" y="548"/>
                  </a:lnTo>
                  <a:lnTo>
                    <a:pt x="7" y="529"/>
                  </a:lnTo>
                  <a:lnTo>
                    <a:pt x="14" y="510"/>
                  </a:lnTo>
                  <a:lnTo>
                    <a:pt x="21" y="494"/>
                  </a:lnTo>
                  <a:lnTo>
                    <a:pt x="28" y="477"/>
                  </a:lnTo>
                  <a:lnTo>
                    <a:pt x="40" y="461"/>
                  </a:lnTo>
                  <a:lnTo>
                    <a:pt x="50" y="444"/>
                  </a:lnTo>
                  <a:lnTo>
                    <a:pt x="61" y="432"/>
                  </a:lnTo>
                  <a:lnTo>
                    <a:pt x="76" y="418"/>
                  </a:lnTo>
                  <a:lnTo>
                    <a:pt x="92" y="406"/>
                  </a:lnTo>
                  <a:lnTo>
                    <a:pt x="106" y="395"/>
                  </a:lnTo>
                  <a:lnTo>
                    <a:pt x="120" y="387"/>
                  </a:lnTo>
                  <a:lnTo>
                    <a:pt x="139" y="378"/>
                  </a:lnTo>
                  <a:lnTo>
                    <a:pt x="156" y="371"/>
                  </a:lnTo>
                  <a:lnTo>
                    <a:pt x="194" y="364"/>
                  </a:lnTo>
                  <a:lnTo>
                    <a:pt x="198" y="326"/>
                  </a:lnTo>
                  <a:lnTo>
                    <a:pt x="203" y="307"/>
                  </a:lnTo>
                  <a:lnTo>
                    <a:pt x="208" y="291"/>
                  </a:lnTo>
                  <a:lnTo>
                    <a:pt x="213" y="274"/>
                  </a:lnTo>
                  <a:lnTo>
                    <a:pt x="217" y="255"/>
                  </a:lnTo>
                  <a:lnTo>
                    <a:pt x="224" y="239"/>
                  </a:lnTo>
                  <a:lnTo>
                    <a:pt x="241" y="206"/>
                  </a:lnTo>
                  <a:lnTo>
                    <a:pt x="250" y="191"/>
                  </a:lnTo>
                  <a:lnTo>
                    <a:pt x="260" y="177"/>
                  </a:lnTo>
                  <a:lnTo>
                    <a:pt x="269" y="163"/>
                  </a:lnTo>
                  <a:lnTo>
                    <a:pt x="281" y="149"/>
                  </a:lnTo>
                  <a:lnTo>
                    <a:pt x="293" y="135"/>
                  </a:lnTo>
                  <a:lnTo>
                    <a:pt x="305" y="121"/>
                  </a:lnTo>
                  <a:lnTo>
                    <a:pt x="316" y="109"/>
                  </a:lnTo>
                  <a:lnTo>
                    <a:pt x="331" y="97"/>
                  </a:lnTo>
                  <a:lnTo>
                    <a:pt x="342" y="87"/>
                  </a:lnTo>
                  <a:lnTo>
                    <a:pt x="357" y="76"/>
                  </a:lnTo>
                  <a:lnTo>
                    <a:pt x="373" y="66"/>
                  </a:lnTo>
                  <a:lnTo>
                    <a:pt x="387" y="57"/>
                  </a:lnTo>
                  <a:lnTo>
                    <a:pt x="404" y="47"/>
                  </a:lnTo>
                  <a:lnTo>
                    <a:pt x="420" y="40"/>
                  </a:lnTo>
                  <a:lnTo>
                    <a:pt x="435" y="33"/>
                  </a:lnTo>
                  <a:lnTo>
                    <a:pt x="453" y="26"/>
                  </a:lnTo>
                  <a:lnTo>
                    <a:pt x="470" y="19"/>
                  </a:lnTo>
                  <a:lnTo>
                    <a:pt x="487" y="14"/>
                  </a:lnTo>
                  <a:lnTo>
                    <a:pt x="505" y="9"/>
                  </a:lnTo>
                  <a:lnTo>
                    <a:pt x="524" y="7"/>
                  </a:lnTo>
                  <a:lnTo>
                    <a:pt x="543" y="2"/>
                  </a:lnTo>
                  <a:lnTo>
                    <a:pt x="560" y="0"/>
                  </a:lnTo>
                  <a:lnTo>
                    <a:pt x="600" y="0"/>
                  </a:lnTo>
                  <a:lnTo>
                    <a:pt x="614" y="0"/>
                  </a:lnTo>
                  <a:lnTo>
                    <a:pt x="628" y="0"/>
                  </a:lnTo>
                  <a:lnTo>
                    <a:pt x="642" y="2"/>
                  </a:lnTo>
                  <a:lnTo>
                    <a:pt x="654" y="2"/>
                  </a:lnTo>
                  <a:lnTo>
                    <a:pt x="683" y="7"/>
                  </a:lnTo>
                  <a:lnTo>
                    <a:pt x="709" y="14"/>
                  </a:lnTo>
                  <a:lnTo>
                    <a:pt x="735" y="24"/>
                  </a:lnTo>
                  <a:lnTo>
                    <a:pt x="761" y="33"/>
                  </a:lnTo>
                  <a:lnTo>
                    <a:pt x="787" y="45"/>
                  </a:lnTo>
                  <a:lnTo>
                    <a:pt x="810" y="59"/>
                  </a:lnTo>
                  <a:lnTo>
                    <a:pt x="834" y="73"/>
                  </a:lnTo>
                  <a:lnTo>
                    <a:pt x="855" y="90"/>
                  </a:lnTo>
                  <a:lnTo>
                    <a:pt x="876" y="106"/>
                  </a:lnTo>
                  <a:lnTo>
                    <a:pt x="895" y="128"/>
                  </a:lnTo>
                  <a:lnTo>
                    <a:pt x="914" y="147"/>
                  </a:lnTo>
                  <a:lnTo>
                    <a:pt x="931" y="170"/>
                  </a:lnTo>
                  <a:lnTo>
                    <a:pt x="947" y="191"/>
                  </a:lnTo>
                  <a:lnTo>
                    <a:pt x="954" y="203"/>
                  </a:lnTo>
                  <a:lnTo>
                    <a:pt x="968" y="229"/>
                  </a:lnTo>
                  <a:lnTo>
                    <a:pt x="994" y="232"/>
                  </a:lnTo>
                  <a:lnTo>
                    <a:pt x="1009" y="234"/>
                  </a:lnTo>
                  <a:lnTo>
                    <a:pt x="1023" y="239"/>
                  </a:lnTo>
                  <a:lnTo>
                    <a:pt x="1035" y="241"/>
                  </a:lnTo>
                  <a:lnTo>
                    <a:pt x="1046" y="246"/>
                  </a:lnTo>
                  <a:lnTo>
                    <a:pt x="1058" y="250"/>
                  </a:lnTo>
                  <a:lnTo>
                    <a:pt x="1070" y="255"/>
                  </a:lnTo>
                  <a:lnTo>
                    <a:pt x="1082" y="262"/>
                  </a:lnTo>
                  <a:lnTo>
                    <a:pt x="1094" y="269"/>
                  </a:lnTo>
                  <a:lnTo>
                    <a:pt x="1117" y="284"/>
                  </a:lnTo>
                  <a:lnTo>
                    <a:pt x="1127" y="291"/>
                  </a:lnTo>
                  <a:lnTo>
                    <a:pt x="1136" y="298"/>
                  </a:lnTo>
                  <a:lnTo>
                    <a:pt x="1148" y="310"/>
                  </a:lnTo>
                  <a:lnTo>
                    <a:pt x="1157" y="317"/>
                  </a:lnTo>
                  <a:lnTo>
                    <a:pt x="1164" y="328"/>
                  </a:lnTo>
                  <a:lnTo>
                    <a:pt x="1183" y="347"/>
                  </a:lnTo>
                  <a:lnTo>
                    <a:pt x="1190" y="359"/>
                  </a:lnTo>
                  <a:lnTo>
                    <a:pt x="1198" y="371"/>
                  </a:lnTo>
                  <a:lnTo>
                    <a:pt x="1209" y="392"/>
                  </a:lnTo>
                  <a:lnTo>
                    <a:pt x="1221" y="418"/>
                  </a:lnTo>
                  <a:lnTo>
                    <a:pt x="1226" y="430"/>
                  </a:lnTo>
                  <a:lnTo>
                    <a:pt x="1228" y="444"/>
                  </a:lnTo>
                  <a:lnTo>
                    <a:pt x="1233" y="456"/>
                  </a:lnTo>
                  <a:lnTo>
                    <a:pt x="1235" y="470"/>
                  </a:lnTo>
                  <a:lnTo>
                    <a:pt x="1238" y="484"/>
                  </a:lnTo>
                  <a:lnTo>
                    <a:pt x="1240" y="513"/>
                  </a:lnTo>
                  <a:lnTo>
                    <a:pt x="1240" y="524"/>
                  </a:lnTo>
                  <a:lnTo>
                    <a:pt x="1240" y="558"/>
                  </a:lnTo>
                  <a:lnTo>
                    <a:pt x="1238" y="572"/>
                  </a:lnTo>
                  <a:lnTo>
                    <a:pt x="1235" y="586"/>
                  </a:lnTo>
                  <a:lnTo>
                    <a:pt x="1231" y="600"/>
                  </a:lnTo>
                  <a:lnTo>
                    <a:pt x="1228" y="614"/>
                  </a:lnTo>
                  <a:lnTo>
                    <a:pt x="1224" y="628"/>
                  </a:lnTo>
                  <a:lnTo>
                    <a:pt x="1219" y="640"/>
                  </a:lnTo>
                  <a:lnTo>
                    <a:pt x="1205" y="669"/>
                  </a:lnTo>
                  <a:lnTo>
                    <a:pt x="1198" y="680"/>
                  </a:lnTo>
                  <a:lnTo>
                    <a:pt x="1190" y="692"/>
                  </a:lnTo>
                  <a:lnTo>
                    <a:pt x="1174" y="716"/>
                  </a:lnTo>
                  <a:lnTo>
                    <a:pt x="1164" y="728"/>
                  </a:lnTo>
                  <a:lnTo>
                    <a:pt x="1143" y="747"/>
                  </a:lnTo>
                  <a:lnTo>
                    <a:pt x="1134" y="756"/>
                  </a:lnTo>
                  <a:lnTo>
                    <a:pt x="1110" y="775"/>
                  </a:lnTo>
                  <a:lnTo>
                    <a:pt x="1098" y="782"/>
                  </a:lnTo>
                  <a:lnTo>
                    <a:pt x="1087" y="789"/>
                  </a:lnTo>
                  <a:lnTo>
                    <a:pt x="1058" y="801"/>
                  </a:lnTo>
                  <a:lnTo>
                    <a:pt x="1046" y="806"/>
                  </a:lnTo>
                  <a:lnTo>
                    <a:pt x="1032" y="810"/>
                  </a:lnTo>
                  <a:lnTo>
                    <a:pt x="1018" y="815"/>
                  </a:lnTo>
                  <a:lnTo>
                    <a:pt x="1004" y="817"/>
                  </a:lnTo>
                  <a:lnTo>
                    <a:pt x="990" y="822"/>
                  </a:lnTo>
                  <a:lnTo>
                    <a:pt x="976" y="822"/>
                  </a:lnTo>
                  <a:lnTo>
                    <a:pt x="959" y="825"/>
                  </a:lnTo>
                  <a:lnTo>
                    <a:pt x="945" y="825"/>
                  </a:lnTo>
                  <a:lnTo>
                    <a:pt x="924" y="825"/>
                  </a:lnTo>
                  <a:lnTo>
                    <a:pt x="905" y="822"/>
                  </a:lnTo>
                  <a:lnTo>
                    <a:pt x="886" y="820"/>
                  </a:lnTo>
                  <a:lnTo>
                    <a:pt x="867" y="815"/>
                  </a:lnTo>
                  <a:lnTo>
                    <a:pt x="848" y="808"/>
                  </a:lnTo>
                  <a:lnTo>
                    <a:pt x="831" y="803"/>
                  </a:lnTo>
                  <a:lnTo>
                    <a:pt x="813" y="794"/>
                  </a:lnTo>
                  <a:lnTo>
                    <a:pt x="782" y="777"/>
                  </a:lnTo>
                  <a:lnTo>
                    <a:pt x="749" y="794"/>
                  </a:lnTo>
                  <a:lnTo>
                    <a:pt x="730" y="803"/>
                  </a:lnTo>
                  <a:lnTo>
                    <a:pt x="711" y="810"/>
                  </a:lnTo>
                  <a:lnTo>
                    <a:pt x="690" y="815"/>
                  </a:lnTo>
                  <a:lnTo>
                    <a:pt x="671" y="820"/>
                  </a:lnTo>
                  <a:lnTo>
                    <a:pt x="650" y="822"/>
                  </a:lnTo>
                  <a:lnTo>
                    <a:pt x="624" y="825"/>
                  </a:lnTo>
                  <a:lnTo>
                    <a:pt x="600" y="825"/>
                  </a:lnTo>
                  <a:lnTo>
                    <a:pt x="586" y="825"/>
                  </a:lnTo>
                  <a:close/>
                  <a:moveTo>
                    <a:pt x="794" y="744"/>
                  </a:moveTo>
                  <a:lnTo>
                    <a:pt x="810" y="754"/>
                  </a:lnTo>
                  <a:lnTo>
                    <a:pt x="829" y="763"/>
                  </a:lnTo>
                  <a:lnTo>
                    <a:pt x="846" y="773"/>
                  </a:lnTo>
                  <a:lnTo>
                    <a:pt x="864" y="777"/>
                  </a:lnTo>
                  <a:lnTo>
                    <a:pt x="883" y="784"/>
                  </a:lnTo>
                  <a:lnTo>
                    <a:pt x="905" y="787"/>
                  </a:lnTo>
                  <a:lnTo>
                    <a:pt x="924" y="789"/>
                  </a:lnTo>
                  <a:lnTo>
                    <a:pt x="945" y="791"/>
                  </a:lnTo>
                  <a:lnTo>
                    <a:pt x="957" y="791"/>
                  </a:lnTo>
                  <a:lnTo>
                    <a:pt x="971" y="789"/>
                  </a:lnTo>
                  <a:lnTo>
                    <a:pt x="985" y="787"/>
                  </a:lnTo>
                  <a:lnTo>
                    <a:pt x="997" y="784"/>
                  </a:lnTo>
                  <a:lnTo>
                    <a:pt x="1009" y="782"/>
                  </a:lnTo>
                  <a:lnTo>
                    <a:pt x="1023" y="780"/>
                  </a:lnTo>
                  <a:lnTo>
                    <a:pt x="1035" y="775"/>
                  </a:lnTo>
                  <a:lnTo>
                    <a:pt x="1046" y="770"/>
                  </a:lnTo>
                  <a:lnTo>
                    <a:pt x="1058" y="765"/>
                  </a:lnTo>
                  <a:lnTo>
                    <a:pt x="1070" y="758"/>
                  </a:lnTo>
                  <a:lnTo>
                    <a:pt x="1079" y="754"/>
                  </a:lnTo>
                  <a:lnTo>
                    <a:pt x="1091" y="744"/>
                  </a:lnTo>
                  <a:lnTo>
                    <a:pt x="1103" y="737"/>
                  </a:lnTo>
                  <a:lnTo>
                    <a:pt x="1113" y="730"/>
                  </a:lnTo>
                  <a:lnTo>
                    <a:pt x="1120" y="723"/>
                  </a:lnTo>
                  <a:lnTo>
                    <a:pt x="1138" y="704"/>
                  </a:lnTo>
                  <a:lnTo>
                    <a:pt x="1148" y="695"/>
                  </a:lnTo>
                  <a:lnTo>
                    <a:pt x="1155" y="685"/>
                  </a:lnTo>
                  <a:lnTo>
                    <a:pt x="1162" y="673"/>
                  </a:lnTo>
                  <a:lnTo>
                    <a:pt x="1169" y="664"/>
                  </a:lnTo>
                  <a:lnTo>
                    <a:pt x="1176" y="652"/>
                  </a:lnTo>
                  <a:lnTo>
                    <a:pt x="1181" y="640"/>
                  </a:lnTo>
                  <a:lnTo>
                    <a:pt x="1186" y="628"/>
                  </a:lnTo>
                  <a:lnTo>
                    <a:pt x="1190" y="617"/>
                  </a:lnTo>
                  <a:lnTo>
                    <a:pt x="1200" y="593"/>
                  </a:lnTo>
                  <a:lnTo>
                    <a:pt x="1205" y="567"/>
                  </a:lnTo>
                  <a:lnTo>
                    <a:pt x="1207" y="553"/>
                  </a:lnTo>
                  <a:lnTo>
                    <a:pt x="1207" y="539"/>
                  </a:lnTo>
                  <a:lnTo>
                    <a:pt x="1207" y="513"/>
                  </a:lnTo>
                  <a:lnTo>
                    <a:pt x="1207" y="499"/>
                  </a:lnTo>
                  <a:lnTo>
                    <a:pt x="1205" y="484"/>
                  </a:lnTo>
                  <a:lnTo>
                    <a:pt x="1202" y="473"/>
                  </a:lnTo>
                  <a:lnTo>
                    <a:pt x="1200" y="461"/>
                  </a:lnTo>
                  <a:lnTo>
                    <a:pt x="1190" y="435"/>
                  </a:lnTo>
                  <a:lnTo>
                    <a:pt x="1186" y="423"/>
                  </a:lnTo>
                  <a:lnTo>
                    <a:pt x="1176" y="399"/>
                  </a:lnTo>
                  <a:lnTo>
                    <a:pt x="1169" y="387"/>
                  </a:lnTo>
                  <a:lnTo>
                    <a:pt x="1162" y="378"/>
                  </a:lnTo>
                  <a:lnTo>
                    <a:pt x="1148" y="357"/>
                  </a:lnTo>
                  <a:lnTo>
                    <a:pt x="1129" y="338"/>
                  </a:lnTo>
                  <a:lnTo>
                    <a:pt x="1113" y="321"/>
                  </a:lnTo>
                  <a:lnTo>
                    <a:pt x="1101" y="314"/>
                  </a:lnTo>
                  <a:lnTo>
                    <a:pt x="1091" y="307"/>
                  </a:lnTo>
                  <a:lnTo>
                    <a:pt x="1079" y="300"/>
                  </a:lnTo>
                  <a:lnTo>
                    <a:pt x="1070" y="293"/>
                  </a:lnTo>
                  <a:lnTo>
                    <a:pt x="1058" y="288"/>
                  </a:lnTo>
                  <a:lnTo>
                    <a:pt x="1046" y="281"/>
                  </a:lnTo>
                  <a:lnTo>
                    <a:pt x="1035" y="276"/>
                  </a:lnTo>
                  <a:lnTo>
                    <a:pt x="1023" y="274"/>
                  </a:lnTo>
                  <a:lnTo>
                    <a:pt x="1009" y="269"/>
                  </a:lnTo>
                  <a:lnTo>
                    <a:pt x="997" y="267"/>
                  </a:lnTo>
                  <a:lnTo>
                    <a:pt x="971" y="262"/>
                  </a:lnTo>
                  <a:lnTo>
                    <a:pt x="945" y="260"/>
                  </a:lnTo>
                  <a:lnTo>
                    <a:pt x="914" y="262"/>
                  </a:lnTo>
                  <a:lnTo>
                    <a:pt x="898" y="265"/>
                  </a:lnTo>
                  <a:lnTo>
                    <a:pt x="881" y="269"/>
                  </a:lnTo>
                  <a:lnTo>
                    <a:pt x="867" y="274"/>
                  </a:lnTo>
                  <a:lnTo>
                    <a:pt x="853" y="279"/>
                  </a:lnTo>
                  <a:lnTo>
                    <a:pt x="838" y="284"/>
                  </a:lnTo>
                  <a:lnTo>
                    <a:pt x="824" y="291"/>
                  </a:lnTo>
                  <a:lnTo>
                    <a:pt x="798" y="305"/>
                  </a:lnTo>
                  <a:lnTo>
                    <a:pt x="787" y="314"/>
                  </a:lnTo>
                  <a:lnTo>
                    <a:pt x="772" y="326"/>
                  </a:lnTo>
                  <a:lnTo>
                    <a:pt x="751" y="345"/>
                  </a:lnTo>
                  <a:lnTo>
                    <a:pt x="742" y="357"/>
                  </a:lnTo>
                  <a:lnTo>
                    <a:pt x="735" y="369"/>
                  </a:lnTo>
                  <a:lnTo>
                    <a:pt x="730" y="371"/>
                  </a:lnTo>
                  <a:lnTo>
                    <a:pt x="725" y="373"/>
                  </a:lnTo>
                  <a:lnTo>
                    <a:pt x="723" y="376"/>
                  </a:lnTo>
                  <a:lnTo>
                    <a:pt x="720" y="376"/>
                  </a:lnTo>
                  <a:lnTo>
                    <a:pt x="718" y="376"/>
                  </a:lnTo>
                  <a:lnTo>
                    <a:pt x="716" y="376"/>
                  </a:lnTo>
                  <a:lnTo>
                    <a:pt x="711" y="373"/>
                  </a:lnTo>
                  <a:lnTo>
                    <a:pt x="709" y="373"/>
                  </a:lnTo>
                  <a:lnTo>
                    <a:pt x="706" y="371"/>
                  </a:lnTo>
                  <a:lnTo>
                    <a:pt x="704" y="369"/>
                  </a:lnTo>
                  <a:lnTo>
                    <a:pt x="701" y="366"/>
                  </a:lnTo>
                  <a:lnTo>
                    <a:pt x="701" y="361"/>
                  </a:lnTo>
                  <a:lnTo>
                    <a:pt x="701" y="359"/>
                  </a:lnTo>
                  <a:lnTo>
                    <a:pt x="701" y="357"/>
                  </a:lnTo>
                  <a:lnTo>
                    <a:pt x="704" y="352"/>
                  </a:lnTo>
                  <a:lnTo>
                    <a:pt x="706" y="347"/>
                  </a:lnTo>
                  <a:lnTo>
                    <a:pt x="713" y="338"/>
                  </a:lnTo>
                  <a:lnTo>
                    <a:pt x="723" y="326"/>
                  </a:lnTo>
                  <a:lnTo>
                    <a:pt x="732" y="317"/>
                  </a:lnTo>
                  <a:lnTo>
                    <a:pt x="742" y="307"/>
                  </a:lnTo>
                  <a:lnTo>
                    <a:pt x="753" y="298"/>
                  </a:lnTo>
                  <a:lnTo>
                    <a:pt x="775" y="281"/>
                  </a:lnTo>
                  <a:lnTo>
                    <a:pt x="798" y="267"/>
                  </a:lnTo>
                  <a:lnTo>
                    <a:pt x="810" y="260"/>
                  </a:lnTo>
                  <a:lnTo>
                    <a:pt x="822" y="253"/>
                  </a:lnTo>
                  <a:lnTo>
                    <a:pt x="834" y="248"/>
                  </a:lnTo>
                  <a:lnTo>
                    <a:pt x="848" y="243"/>
                  </a:lnTo>
                  <a:lnTo>
                    <a:pt x="874" y="236"/>
                  </a:lnTo>
                  <a:lnTo>
                    <a:pt x="931" y="227"/>
                  </a:lnTo>
                  <a:lnTo>
                    <a:pt x="890" y="172"/>
                  </a:lnTo>
                  <a:lnTo>
                    <a:pt x="876" y="156"/>
                  </a:lnTo>
                  <a:lnTo>
                    <a:pt x="862" y="139"/>
                  </a:lnTo>
                  <a:lnTo>
                    <a:pt x="846" y="125"/>
                  </a:lnTo>
                  <a:lnTo>
                    <a:pt x="827" y="111"/>
                  </a:lnTo>
                  <a:lnTo>
                    <a:pt x="810" y="99"/>
                  </a:lnTo>
                  <a:lnTo>
                    <a:pt x="791" y="87"/>
                  </a:lnTo>
                  <a:lnTo>
                    <a:pt x="770" y="76"/>
                  </a:lnTo>
                  <a:lnTo>
                    <a:pt x="732" y="57"/>
                  </a:lnTo>
                  <a:lnTo>
                    <a:pt x="690" y="45"/>
                  </a:lnTo>
                  <a:lnTo>
                    <a:pt x="666" y="40"/>
                  </a:lnTo>
                  <a:lnTo>
                    <a:pt x="645" y="35"/>
                  </a:lnTo>
                  <a:lnTo>
                    <a:pt x="621" y="35"/>
                  </a:lnTo>
                  <a:lnTo>
                    <a:pt x="600" y="33"/>
                  </a:lnTo>
                  <a:lnTo>
                    <a:pt x="564" y="35"/>
                  </a:lnTo>
                  <a:lnTo>
                    <a:pt x="534" y="38"/>
                  </a:lnTo>
                  <a:lnTo>
                    <a:pt x="501" y="47"/>
                  </a:lnTo>
                  <a:lnTo>
                    <a:pt x="470" y="54"/>
                  </a:lnTo>
                  <a:lnTo>
                    <a:pt x="453" y="61"/>
                  </a:lnTo>
                  <a:lnTo>
                    <a:pt x="439" y="69"/>
                  </a:lnTo>
                  <a:lnTo>
                    <a:pt x="425" y="73"/>
                  </a:lnTo>
                  <a:lnTo>
                    <a:pt x="411" y="83"/>
                  </a:lnTo>
                  <a:lnTo>
                    <a:pt x="397" y="90"/>
                  </a:lnTo>
                  <a:lnTo>
                    <a:pt x="359" y="118"/>
                  </a:lnTo>
                  <a:lnTo>
                    <a:pt x="347" y="128"/>
                  </a:lnTo>
                  <a:lnTo>
                    <a:pt x="335" y="139"/>
                  </a:lnTo>
                  <a:lnTo>
                    <a:pt x="324" y="151"/>
                  </a:lnTo>
                  <a:lnTo>
                    <a:pt x="295" y="184"/>
                  </a:lnTo>
                  <a:lnTo>
                    <a:pt x="286" y="198"/>
                  </a:lnTo>
                  <a:lnTo>
                    <a:pt x="276" y="213"/>
                  </a:lnTo>
                  <a:lnTo>
                    <a:pt x="262" y="239"/>
                  </a:lnTo>
                  <a:lnTo>
                    <a:pt x="255" y="255"/>
                  </a:lnTo>
                  <a:lnTo>
                    <a:pt x="248" y="269"/>
                  </a:lnTo>
                  <a:lnTo>
                    <a:pt x="243" y="286"/>
                  </a:lnTo>
                  <a:lnTo>
                    <a:pt x="239" y="300"/>
                  </a:lnTo>
                  <a:lnTo>
                    <a:pt x="234" y="317"/>
                  </a:lnTo>
                  <a:lnTo>
                    <a:pt x="227" y="359"/>
                  </a:lnTo>
                  <a:lnTo>
                    <a:pt x="267" y="366"/>
                  </a:lnTo>
                  <a:lnTo>
                    <a:pt x="279" y="369"/>
                  </a:lnTo>
                  <a:lnTo>
                    <a:pt x="290" y="371"/>
                  </a:lnTo>
                  <a:lnTo>
                    <a:pt x="302" y="376"/>
                  </a:lnTo>
                  <a:lnTo>
                    <a:pt x="314" y="380"/>
                  </a:lnTo>
                  <a:lnTo>
                    <a:pt x="324" y="385"/>
                  </a:lnTo>
                  <a:lnTo>
                    <a:pt x="335" y="392"/>
                  </a:lnTo>
                  <a:lnTo>
                    <a:pt x="345" y="397"/>
                  </a:lnTo>
                  <a:lnTo>
                    <a:pt x="347" y="399"/>
                  </a:lnTo>
                  <a:lnTo>
                    <a:pt x="350" y="402"/>
                  </a:lnTo>
                  <a:lnTo>
                    <a:pt x="352" y="406"/>
                  </a:lnTo>
                  <a:lnTo>
                    <a:pt x="352" y="409"/>
                  </a:lnTo>
                  <a:lnTo>
                    <a:pt x="352" y="411"/>
                  </a:lnTo>
                  <a:lnTo>
                    <a:pt x="352" y="416"/>
                  </a:lnTo>
                  <a:lnTo>
                    <a:pt x="352" y="418"/>
                  </a:lnTo>
                  <a:lnTo>
                    <a:pt x="350" y="421"/>
                  </a:lnTo>
                  <a:lnTo>
                    <a:pt x="347" y="423"/>
                  </a:lnTo>
                  <a:lnTo>
                    <a:pt x="345" y="425"/>
                  </a:lnTo>
                  <a:lnTo>
                    <a:pt x="342" y="428"/>
                  </a:lnTo>
                  <a:lnTo>
                    <a:pt x="340" y="428"/>
                  </a:lnTo>
                  <a:lnTo>
                    <a:pt x="338" y="428"/>
                  </a:lnTo>
                  <a:lnTo>
                    <a:pt x="333" y="428"/>
                  </a:lnTo>
                  <a:lnTo>
                    <a:pt x="328" y="428"/>
                  </a:lnTo>
                  <a:lnTo>
                    <a:pt x="326" y="425"/>
                  </a:lnTo>
                  <a:lnTo>
                    <a:pt x="314" y="418"/>
                  </a:lnTo>
                  <a:lnTo>
                    <a:pt x="305" y="413"/>
                  </a:lnTo>
                  <a:lnTo>
                    <a:pt x="290" y="406"/>
                  </a:lnTo>
                  <a:lnTo>
                    <a:pt x="276" y="404"/>
                  </a:lnTo>
                  <a:lnTo>
                    <a:pt x="265" y="399"/>
                  </a:lnTo>
                  <a:lnTo>
                    <a:pt x="250" y="397"/>
                  </a:lnTo>
                  <a:lnTo>
                    <a:pt x="236" y="397"/>
                  </a:lnTo>
                  <a:lnTo>
                    <a:pt x="224" y="395"/>
                  </a:lnTo>
                  <a:lnTo>
                    <a:pt x="205" y="397"/>
                  </a:lnTo>
                  <a:lnTo>
                    <a:pt x="187" y="399"/>
                  </a:lnTo>
                  <a:lnTo>
                    <a:pt x="168" y="404"/>
                  </a:lnTo>
                  <a:lnTo>
                    <a:pt x="149" y="411"/>
                  </a:lnTo>
                  <a:lnTo>
                    <a:pt x="135" y="418"/>
                  </a:lnTo>
                  <a:lnTo>
                    <a:pt x="118" y="428"/>
                  </a:lnTo>
                  <a:lnTo>
                    <a:pt x="104" y="439"/>
                  </a:lnTo>
                  <a:lnTo>
                    <a:pt x="90" y="451"/>
                  </a:lnTo>
                  <a:lnTo>
                    <a:pt x="78" y="465"/>
                  </a:lnTo>
                  <a:lnTo>
                    <a:pt x="66" y="480"/>
                  </a:lnTo>
                  <a:lnTo>
                    <a:pt x="57" y="496"/>
                  </a:lnTo>
                  <a:lnTo>
                    <a:pt x="50" y="513"/>
                  </a:lnTo>
                  <a:lnTo>
                    <a:pt x="42" y="532"/>
                  </a:lnTo>
                  <a:lnTo>
                    <a:pt x="38" y="548"/>
                  </a:lnTo>
                  <a:lnTo>
                    <a:pt x="35" y="567"/>
                  </a:lnTo>
                  <a:lnTo>
                    <a:pt x="33" y="586"/>
                  </a:lnTo>
                  <a:lnTo>
                    <a:pt x="35" y="607"/>
                  </a:lnTo>
                  <a:lnTo>
                    <a:pt x="38" y="626"/>
                  </a:lnTo>
                  <a:lnTo>
                    <a:pt x="42" y="643"/>
                  </a:lnTo>
                  <a:lnTo>
                    <a:pt x="50" y="662"/>
                  </a:lnTo>
                  <a:lnTo>
                    <a:pt x="57" y="678"/>
                  </a:lnTo>
                  <a:lnTo>
                    <a:pt x="66" y="695"/>
                  </a:lnTo>
                  <a:lnTo>
                    <a:pt x="78" y="709"/>
                  </a:lnTo>
                  <a:lnTo>
                    <a:pt x="90" y="721"/>
                  </a:lnTo>
                  <a:lnTo>
                    <a:pt x="104" y="735"/>
                  </a:lnTo>
                  <a:lnTo>
                    <a:pt x="118" y="744"/>
                  </a:lnTo>
                  <a:lnTo>
                    <a:pt x="132" y="754"/>
                  </a:lnTo>
                  <a:lnTo>
                    <a:pt x="151" y="763"/>
                  </a:lnTo>
                  <a:lnTo>
                    <a:pt x="168" y="768"/>
                  </a:lnTo>
                  <a:lnTo>
                    <a:pt x="187" y="775"/>
                  </a:lnTo>
                  <a:lnTo>
                    <a:pt x="205" y="777"/>
                  </a:lnTo>
                  <a:lnTo>
                    <a:pt x="224" y="777"/>
                  </a:lnTo>
                  <a:lnTo>
                    <a:pt x="243" y="777"/>
                  </a:lnTo>
                  <a:lnTo>
                    <a:pt x="265" y="775"/>
                  </a:lnTo>
                  <a:lnTo>
                    <a:pt x="283" y="768"/>
                  </a:lnTo>
                  <a:lnTo>
                    <a:pt x="300" y="761"/>
                  </a:lnTo>
                  <a:lnTo>
                    <a:pt x="316" y="754"/>
                  </a:lnTo>
                  <a:lnTo>
                    <a:pt x="333" y="742"/>
                  </a:lnTo>
                  <a:lnTo>
                    <a:pt x="350" y="730"/>
                  </a:lnTo>
                  <a:lnTo>
                    <a:pt x="364" y="716"/>
                  </a:lnTo>
                  <a:lnTo>
                    <a:pt x="368" y="713"/>
                  </a:lnTo>
                  <a:lnTo>
                    <a:pt x="371" y="713"/>
                  </a:lnTo>
                  <a:lnTo>
                    <a:pt x="378" y="711"/>
                  </a:lnTo>
                  <a:lnTo>
                    <a:pt x="380" y="711"/>
                  </a:lnTo>
                  <a:lnTo>
                    <a:pt x="380" y="713"/>
                  </a:lnTo>
                  <a:lnTo>
                    <a:pt x="383" y="713"/>
                  </a:lnTo>
                  <a:lnTo>
                    <a:pt x="387" y="716"/>
                  </a:lnTo>
                  <a:lnTo>
                    <a:pt x="411" y="732"/>
                  </a:lnTo>
                  <a:lnTo>
                    <a:pt x="437" y="747"/>
                  </a:lnTo>
                  <a:lnTo>
                    <a:pt x="449" y="756"/>
                  </a:lnTo>
                  <a:lnTo>
                    <a:pt x="463" y="761"/>
                  </a:lnTo>
                  <a:lnTo>
                    <a:pt x="477" y="768"/>
                  </a:lnTo>
                  <a:lnTo>
                    <a:pt x="489" y="773"/>
                  </a:lnTo>
                  <a:lnTo>
                    <a:pt x="503" y="777"/>
                  </a:lnTo>
                  <a:lnTo>
                    <a:pt x="517" y="780"/>
                  </a:lnTo>
                  <a:lnTo>
                    <a:pt x="543" y="787"/>
                  </a:lnTo>
                  <a:lnTo>
                    <a:pt x="572" y="789"/>
                  </a:lnTo>
                  <a:lnTo>
                    <a:pt x="586" y="791"/>
                  </a:lnTo>
                  <a:lnTo>
                    <a:pt x="626" y="791"/>
                  </a:lnTo>
                  <a:lnTo>
                    <a:pt x="647" y="789"/>
                  </a:lnTo>
                  <a:lnTo>
                    <a:pt x="671" y="784"/>
                  </a:lnTo>
                  <a:lnTo>
                    <a:pt x="690" y="780"/>
                  </a:lnTo>
                  <a:lnTo>
                    <a:pt x="711" y="775"/>
                  </a:lnTo>
                  <a:lnTo>
                    <a:pt x="730" y="765"/>
                  </a:lnTo>
                  <a:lnTo>
                    <a:pt x="751" y="756"/>
                  </a:lnTo>
                  <a:lnTo>
                    <a:pt x="768" y="744"/>
                  </a:lnTo>
                  <a:lnTo>
                    <a:pt x="770" y="744"/>
                  </a:lnTo>
                  <a:lnTo>
                    <a:pt x="777" y="742"/>
                  </a:lnTo>
                  <a:lnTo>
                    <a:pt x="779" y="739"/>
                  </a:lnTo>
                  <a:lnTo>
                    <a:pt x="784" y="739"/>
                  </a:lnTo>
                  <a:lnTo>
                    <a:pt x="784" y="739"/>
                  </a:lnTo>
                  <a:lnTo>
                    <a:pt x="787" y="739"/>
                  </a:lnTo>
                  <a:lnTo>
                    <a:pt x="787" y="739"/>
                  </a:lnTo>
                  <a:lnTo>
                    <a:pt x="789" y="742"/>
                  </a:lnTo>
                  <a:lnTo>
                    <a:pt x="794" y="7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4" name="Freeform 9"/>
            <p:cNvSpPr>
              <a:spLocks/>
            </p:cNvSpPr>
            <p:nvPr/>
          </p:nvSpPr>
          <p:spPr bwMode="auto">
            <a:xfrm>
              <a:off x="574969" y="3650190"/>
              <a:ext cx="1449804" cy="18568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9" y="49"/>
                </a:cxn>
                <a:cxn ang="0">
                  <a:pos x="352" y="1"/>
                </a:cxn>
              </a:cxnLst>
              <a:rect l="0" t="0" r="r" b="b"/>
              <a:pathLst>
                <a:path w="352" h="53">
                  <a:moveTo>
                    <a:pt x="0" y="0"/>
                  </a:moveTo>
                  <a:cubicBezTo>
                    <a:pt x="12" y="7"/>
                    <a:pt x="93" y="53"/>
                    <a:pt x="169" y="49"/>
                  </a:cubicBezTo>
                  <a:cubicBezTo>
                    <a:pt x="227" y="47"/>
                    <a:pt x="285" y="36"/>
                    <a:pt x="352" y="1"/>
                  </a:cubicBezTo>
                </a:path>
              </a:pathLst>
            </a:custGeom>
            <a:ln>
              <a:solidFill>
                <a:schemeClr val="tx2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5" name="Freeform 14"/>
            <p:cNvSpPr>
              <a:spLocks/>
            </p:cNvSpPr>
            <p:nvPr/>
          </p:nvSpPr>
          <p:spPr bwMode="auto">
            <a:xfrm>
              <a:off x="575483" y="3872750"/>
              <a:ext cx="1449751" cy="45792"/>
            </a:xfrm>
            <a:custGeom>
              <a:avLst/>
              <a:gdLst/>
              <a:ahLst/>
              <a:cxnLst>
                <a:cxn ang="0">
                  <a:pos x="352" y="0"/>
                </a:cxn>
                <a:cxn ang="0">
                  <a:pos x="169" y="13"/>
                </a:cxn>
                <a:cxn ang="0">
                  <a:pos x="0" y="0"/>
                </a:cxn>
              </a:cxnLst>
              <a:rect l="0" t="0" r="r" b="b"/>
              <a:pathLst>
                <a:path w="352" h="13">
                  <a:moveTo>
                    <a:pt x="352" y="0"/>
                  </a:moveTo>
                  <a:cubicBezTo>
                    <a:pt x="301" y="12"/>
                    <a:pt x="245" y="13"/>
                    <a:pt x="169" y="13"/>
                  </a:cubicBezTo>
                  <a:cubicBezTo>
                    <a:pt x="114" y="12"/>
                    <a:pt x="57" y="9"/>
                    <a:pt x="0" y="0"/>
                  </a:cubicBezTo>
                </a:path>
              </a:pathLst>
            </a:custGeom>
            <a:ln>
              <a:gradFill>
                <a:gsLst>
                  <a:gs pos="0">
                    <a:schemeClr val="accent1">
                      <a:tint val="66000"/>
                      <a:satMod val="160000"/>
                    </a:schemeClr>
                  </a:gs>
                  <a:gs pos="50000">
                    <a:schemeClr val="accent1">
                      <a:tint val="44500"/>
                      <a:satMod val="160000"/>
                      <a:alpha val="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</a:gsLst>
                <a:lin ang="10800000" scaled="0"/>
              </a:gra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256" name="Picture 120"/>
            <p:cNvPicPr>
              <a:picLocks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6347" y="3790171"/>
              <a:ext cx="834173" cy="2442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7" name="Picture 2" descr="C:\Users\y00122952\Desktop\oculus-rift2-512.png"/>
            <p:cNvPicPr>
              <a:picLocks noChangeAspect="1" noChangeArrowheads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bg2">
                  <a:shade val="45000"/>
                  <a:satMod val="135000"/>
                </a:schemeClr>
                <a:prstClr val="white"/>
              </a:duotone>
              <a:lum bright="100000"/>
            </a:blip>
            <a:srcRect/>
            <a:stretch>
              <a:fillRect/>
            </a:stretch>
          </p:blipFill>
          <p:spPr bwMode="auto">
            <a:xfrm>
              <a:off x="456811" y="3585323"/>
              <a:ext cx="92426" cy="102019"/>
            </a:xfrm>
            <a:prstGeom prst="rect">
              <a:avLst/>
            </a:prstGeom>
            <a:noFill/>
          </p:spPr>
        </p:pic>
        <p:grpSp>
          <p:nvGrpSpPr>
            <p:cNvPr id="258" name="组合 58"/>
            <p:cNvGrpSpPr>
              <a:grpSpLocks noChangeAspect="1"/>
            </p:cNvGrpSpPr>
            <p:nvPr/>
          </p:nvGrpSpPr>
          <p:grpSpPr>
            <a:xfrm>
              <a:off x="465750" y="3864067"/>
              <a:ext cx="80399" cy="54095"/>
              <a:chOff x="6780213" y="3627438"/>
              <a:chExt cx="398463" cy="242887"/>
            </a:xfrm>
            <a:solidFill>
              <a:schemeClr val="bg1"/>
            </a:solidFill>
          </p:grpSpPr>
          <p:sp>
            <p:nvSpPr>
              <p:cNvPr id="259" name="Freeform 4021"/>
              <p:cNvSpPr>
                <a:spLocks noEditPoints="1"/>
              </p:cNvSpPr>
              <p:nvPr/>
            </p:nvSpPr>
            <p:spPr bwMode="auto">
              <a:xfrm>
                <a:off x="6826251" y="3781425"/>
                <a:ext cx="93663" cy="88900"/>
              </a:xfrm>
              <a:custGeom>
                <a:avLst/>
                <a:gdLst>
                  <a:gd name="T0" fmla="*/ 0 w 25"/>
                  <a:gd name="T1" fmla="*/ 12 h 24"/>
                  <a:gd name="T2" fmla="*/ 12 w 25"/>
                  <a:gd name="T3" fmla="*/ 24 h 24"/>
                  <a:gd name="T4" fmla="*/ 25 w 25"/>
                  <a:gd name="T5" fmla="*/ 12 h 24"/>
                  <a:gd name="T6" fmla="*/ 12 w 25"/>
                  <a:gd name="T7" fmla="*/ 0 h 24"/>
                  <a:gd name="T8" fmla="*/ 0 w 25"/>
                  <a:gd name="T9" fmla="*/ 12 h 24"/>
                  <a:gd name="T10" fmla="*/ 9 w 25"/>
                  <a:gd name="T11" fmla="*/ 12 h 24"/>
                  <a:gd name="T12" fmla="*/ 12 w 25"/>
                  <a:gd name="T13" fmla="*/ 9 h 24"/>
                  <a:gd name="T14" fmla="*/ 16 w 25"/>
                  <a:gd name="T15" fmla="*/ 12 h 24"/>
                  <a:gd name="T16" fmla="*/ 12 w 25"/>
                  <a:gd name="T17" fmla="*/ 16 h 24"/>
                  <a:gd name="T18" fmla="*/ 9 w 25"/>
                  <a:gd name="T1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24">
                    <a:moveTo>
                      <a:pt x="0" y="12"/>
                    </a:moveTo>
                    <a:cubicBezTo>
                      <a:pt x="0" y="19"/>
                      <a:pt x="6" y="24"/>
                      <a:pt x="12" y="24"/>
                    </a:cubicBezTo>
                    <a:cubicBezTo>
                      <a:pt x="19" y="24"/>
                      <a:pt x="25" y="19"/>
                      <a:pt x="25" y="12"/>
                    </a:cubicBezTo>
                    <a:cubicBezTo>
                      <a:pt x="25" y="5"/>
                      <a:pt x="19" y="0"/>
                      <a:pt x="12" y="0"/>
                    </a:cubicBezTo>
                    <a:cubicBezTo>
                      <a:pt x="6" y="0"/>
                      <a:pt x="0" y="5"/>
                      <a:pt x="0" y="12"/>
                    </a:cubicBezTo>
                    <a:close/>
                    <a:moveTo>
                      <a:pt x="9" y="12"/>
                    </a:moveTo>
                    <a:cubicBezTo>
                      <a:pt x="9" y="10"/>
                      <a:pt x="10" y="9"/>
                      <a:pt x="12" y="9"/>
                    </a:cubicBezTo>
                    <a:cubicBezTo>
                      <a:pt x="14" y="9"/>
                      <a:pt x="16" y="10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10" y="16"/>
                      <a:pt x="9" y="14"/>
                      <a:pt x="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82232" tIns="41115" rIns="82232" bIns="41115"/>
              <a:lstStyle/>
              <a:p>
                <a:pPr defTabSz="1096932">
                  <a:defRPr/>
                </a:pPr>
                <a:endParaRPr lang="zh-CN" altLang="en-US" sz="1619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0" name="Freeform 4022"/>
              <p:cNvSpPr>
                <a:spLocks noEditPoints="1"/>
              </p:cNvSpPr>
              <p:nvPr/>
            </p:nvSpPr>
            <p:spPr bwMode="auto">
              <a:xfrm>
                <a:off x="6780213" y="3627438"/>
                <a:ext cx="398463" cy="195262"/>
              </a:xfrm>
              <a:custGeom>
                <a:avLst/>
                <a:gdLst>
                  <a:gd name="T0" fmla="*/ 5 w 106"/>
                  <a:gd name="T1" fmla="*/ 47 h 52"/>
                  <a:gd name="T2" fmla="*/ 9 w 106"/>
                  <a:gd name="T3" fmla="*/ 50 h 52"/>
                  <a:gd name="T4" fmla="*/ 25 w 106"/>
                  <a:gd name="T5" fmla="*/ 37 h 52"/>
                  <a:gd name="T6" fmla="*/ 40 w 106"/>
                  <a:gd name="T7" fmla="*/ 50 h 52"/>
                  <a:gd name="T8" fmla="*/ 69 w 106"/>
                  <a:gd name="T9" fmla="*/ 50 h 52"/>
                  <a:gd name="T10" fmla="*/ 84 w 106"/>
                  <a:gd name="T11" fmla="*/ 37 h 52"/>
                  <a:gd name="T12" fmla="*/ 100 w 106"/>
                  <a:gd name="T13" fmla="*/ 51 h 52"/>
                  <a:gd name="T14" fmla="*/ 106 w 106"/>
                  <a:gd name="T15" fmla="*/ 45 h 52"/>
                  <a:gd name="T16" fmla="*/ 83 w 106"/>
                  <a:gd name="T17" fmla="*/ 7 h 52"/>
                  <a:gd name="T18" fmla="*/ 32 w 106"/>
                  <a:gd name="T19" fmla="*/ 21 h 52"/>
                  <a:gd name="T20" fmla="*/ 5 w 106"/>
                  <a:gd name="T21" fmla="*/ 47 h 52"/>
                  <a:gd name="T22" fmla="*/ 72 w 106"/>
                  <a:gd name="T23" fmla="*/ 22 h 52"/>
                  <a:gd name="T24" fmla="*/ 72 w 106"/>
                  <a:gd name="T25" fmla="*/ 9 h 52"/>
                  <a:gd name="T26" fmla="*/ 96 w 106"/>
                  <a:gd name="T27" fmla="*/ 22 h 52"/>
                  <a:gd name="T28" fmla="*/ 72 w 106"/>
                  <a:gd name="T29" fmla="*/ 22 h 52"/>
                  <a:gd name="T30" fmla="*/ 40 w 106"/>
                  <a:gd name="T31" fmla="*/ 22 h 52"/>
                  <a:gd name="T32" fmla="*/ 62 w 106"/>
                  <a:gd name="T33" fmla="*/ 9 h 52"/>
                  <a:gd name="T34" fmla="*/ 68 w 106"/>
                  <a:gd name="T35" fmla="*/ 9 h 52"/>
                  <a:gd name="T36" fmla="*/ 68 w 106"/>
                  <a:gd name="T37" fmla="*/ 22 h 52"/>
                  <a:gd name="T38" fmla="*/ 40 w 106"/>
                  <a:gd name="T39" fmla="*/ 2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6" h="52">
                    <a:moveTo>
                      <a:pt x="5" y="47"/>
                    </a:moveTo>
                    <a:cubicBezTo>
                      <a:pt x="5" y="48"/>
                      <a:pt x="5" y="50"/>
                      <a:pt x="9" y="50"/>
                    </a:cubicBezTo>
                    <a:cubicBezTo>
                      <a:pt x="10" y="43"/>
                      <a:pt x="17" y="37"/>
                      <a:pt x="25" y="37"/>
                    </a:cubicBezTo>
                    <a:cubicBezTo>
                      <a:pt x="32" y="37"/>
                      <a:pt x="39" y="43"/>
                      <a:pt x="40" y="50"/>
                    </a:cubicBezTo>
                    <a:cubicBezTo>
                      <a:pt x="69" y="50"/>
                      <a:pt x="69" y="50"/>
                      <a:pt x="69" y="50"/>
                    </a:cubicBezTo>
                    <a:cubicBezTo>
                      <a:pt x="70" y="43"/>
                      <a:pt x="76" y="37"/>
                      <a:pt x="84" y="37"/>
                    </a:cubicBezTo>
                    <a:cubicBezTo>
                      <a:pt x="92" y="37"/>
                      <a:pt x="99" y="43"/>
                      <a:pt x="100" y="51"/>
                    </a:cubicBezTo>
                    <a:cubicBezTo>
                      <a:pt x="102" y="51"/>
                      <a:pt x="106" y="52"/>
                      <a:pt x="106" y="45"/>
                    </a:cubicBezTo>
                    <a:cubicBezTo>
                      <a:pt x="106" y="37"/>
                      <a:pt x="106" y="13"/>
                      <a:pt x="83" y="7"/>
                    </a:cubicBezTo>
                    <a:cubicBezTo>
                      <a:pt x="60" y="0"/>
                      <a:pt x="41" y="6"/>
                      <a:pt x="32" y="21"/>
                    </a:cubicBezTo>
                    <a:cubicBezTo>
                      <a:pt x="32" y="21"/>
                      <a:pt x="0" y="26"/>
                      <a:pt x="5" y="47"/>
                    </a:cubicBezTo>
                    <a:close/>
                    <a:moveTo>
                      <a:pt x="72" y="22"/>
                    </a:moveTo>
                    <a:cubicBezTo>
                      <a:pt x="72" y="9"/>
                      <a:pt x="72" y="9"/>
                      <a:pt x="72" y="9"/>
                    </a:cubicBezTo>
                    <a:cubicBezTo>
                      <a:pt x="83" y="10"/>
                      <a:pt x="92" y="14"/>
                      <a:pt x="96" y="22"/>
                    </a:cubicBezTo>
                    <a:lnTo>
                      <a:pt x="72" y="22"/>
                    </a:lnTo>
                    <a:close/>
                    <a:moveTo>
                      <a:pt x="40" y="22"/>
                    </a:moveTo>
                    <a:cubicBezTo>
                      <a:pt x="40" y="22"/>
                      <a:pt x="45" y="9"/>
                      <a:pt x="62" y="9"/>
                    </a:cubicBezTo>
                    <a:cubicBezTo>
                      <a:pt x="64" y="9"/>
                      <a:pt x="66" y="9"/>
                      <a:pt x="68" y="9"/>
                    </a:cubicBezTo>
                    <a:cubicBezTo>
                      <a:pt x="68" y="22"/>
                      <a:pt x="68" y="22"/>
                      <a:pt x="68" y="22"/>
                    </a:cubicBezTo>
                    <a:lnTo>
                      <a:pt x="40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82232" tIns="41115" rIns="82232" bIns="41115"/>
              <a:lstStyle/>
              <a:p>
                <a:pPr defTabSz="1096932">
                  <a:defRPr/>
                </a:pPr>
                <a:endParaRPr lang="zh-CN" altLang="en-US" sz="1619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0" name="Freeform 4025"/>
              <p:cNvSpPr>
                <a:spLocks noEditPoints="1"/>
              </p:cNvSpPr>
              <p:nvPr/>
            </p:nvSpPr>
            <p:spPr bwMode="auto">
              <a:xfrm>
                <a:off x="7050088" y="3781425"/>
                <a:ext cx="95250" cy="88900"/>
              </a:xfrm>
              <a:custGeom>
                <a:avLst/>
                <a:gdLst>
                  <a:gd name="T0" fmla="*/ 0 w 25"/>
                  <a:gd name="T1" fmla="*/ 12 h 24"/>
                  <a:gd name="T2" fmla="*/ 12 w 25"/>
                  <a:gd name="T3" fmla="*/ 24 h 24"/>
                  <a:gd name="T4" fmla="*/ 25 w 25"/>
                  <a:gd name="T5" fmla="*/ 12 h 24"/>
                  <a:gd name="T6" fmla="*/ 12 w 25"/>
                  <a:gd name="T7" fmla="*/ 0 h 24"/>
                  <a:gd name="T8" fmla="*/ 0 w 25"/>
                  <a:gd name="T9" fmla="*/ 12 h 24"/>
                  <a:gd name="T10" fmla="*/ 9 w 25"/>
                  <a:gd name="T11" fmla="*/ 12 h 24"/>
                  <a:gd name="T12" fmla="*/ 12 w 25"/>
                  <a:gd name="T13" fmla="*/ 9 h 24"/>
                  <a:gd name="T14" fmla="*/ 16 w 25"/>
                  <a:gd name="T15" fmla="*/ 12 h 24"/>
                  <a:gd name="T16" fmla="*/ 12 w 25"/>
                  <a:gd name="T17" fmla="*/ 16 h 24"/>
                  <a:gd name="T18" fmla="*/ 9 w 25"/>
                  <a:gd name="T1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24">
                    <a:moveTo>
                      <a:pt x="0" y="12"/>
                    </a:moveTo>
                    <a:cubicBezTo>
                      <a:pt x="0" y="19"/>
                      <a:pt x="6" y="24"/>
                      <a:pt x="12" y="24"/>
                    </a:cubicBezTo>
                    <a:cubicBezTo>
                      <a:pt x="19" y="24"/>
                      <a:pt x="25" y="19"/>
                      <a:pt x="25" y="12"/>
                    </a:cubicBezTo>
                    <a:cubicBezTo>
                      <a:pt x="25" y="5"/>
                      <a:pt x="19" y="0"/>
                      <a:pt x="12" y="0"/>
                    </a:cubicBezTo>
                    <a:cubicBezTo>
                      <a:pt x="6" y="0"/>
                      <a:pt x="0" y="5"/>
                      <a:pt x="0" y="12"/>
                    </a:cubicBezTo>
                    <a:close/>
                    <a:moveTo>
                      <a:pt x="9" y="12"/>
                    </a:moveTo>
                    <a:cubicBezTo>
                      <a:pt x="9" y="10"/>
                      <a:pt x="10" y="9"/>
                      <a:pt x="12" y="9"/>
                    </a:cubicBezTo>
                    <a:cubicBezTo>
                      <a:pt x="14" y="9"/>
                      <a:pt x="16" y="10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10" y="16"/>
                      <a:pt x="9" y="14"/>
                      <a:pt x="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82232" tIns="41115" rIns="82232" bIns="41115"/>
              <a:lstStyle/>
              <a:p>
                <a:pPr defTabSz="1096932">
                  <a:defRPr/>
                </a:pPr>
                <a:endParaRPr lang="zh-CN" altLang="en-US" sz="1619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3" name="Freeform 13"/>
            <p:cNvSpPr>
              <a:spLocks/>
            </p:cNvSpPr>
            <p:nvPr/>
          </p:nvSpPr>
          <p:spPr bwMode="auto">
            <a:xfrm rot="17987352">
              <a:off x="472841" y="3859446"/>
              <a:ext cx="19998" cy="7142"/>
            </a:xfrm>
            <a:custGeom>
              <a:avLst/>
              <a:gdLst>
                <a:gd name="T0" fmla="*/ 16 w 142"/>
                <a:gd name="T1" fmla="*/ 53 h 54"/>
                <a:gd name="T2" fmla="*/ 6 w 142"/>
                <a:gd name="T3" fmla="*/ 48 h 54"/>
                <a:gd name="T4" fmla="*/ 6 w 142"/>
                <a:gd name="T5" fmla="*/ 27 h 54"/>
                <a:gd name="T6" fmla="*/ 71 w 142"/>
                <a:gd name="T7" fmla="*/ 0 h 54"/>
                <a:gd name="T8" fmla="*/ 71 w 142"/>
                <a:gd name="T9" fmla="*/ 0 h 54"/>
                <a:gd name="T10" fmla="*/ 136 w 142"/>
                <a:gd name="T11" fmla="*/ 26 h 54"/>
                <a:gd name="T12" fmla="*/ 136 w 142"/>
                <a:gd name="T13" fmla="*/ 48 h 54"/>
                <a:gd name="T14" fmla="*/ 114 w 142"/>
                <a:gd name="T15" fmla="*/ 48 h 54"/>
                <a:gd name="T16" fmla="*/ 71 w 142"/>
                <a:gd name="T17" fmla="*/ 30 h 54"/>
                <a:gd name="T18" fmla="*/ 71 w 142"/>
                <a:gd name="T19" fmla="*/ 30 h 54"/>
                <a:gd name="T20" fmla="*/ 27 w 142"/>
                <a:gd name="T21" fmla="*/ 48 h 54"/>
                <a:gd name="T22" fmla="*/ 16 w 142"/>
                <a:gd name="T23" fmla="*/ 5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54">
                  <a:moveTo>
                    <a:pt x="16" y="53"/>
                  </a:moveTo>
                  <a:cubicBezTo>
                    <a:pt x="13" y="53"/>
                    <a:pt x="9" y="51"/>
                    <a:pt x="6" y="48"/>
                  </a:cubicBezTo>
                  <a:cubicBezTo>
                    <a:pt x="0" y="42"/>
                    <a:pt x="0" y="33"/>
                    <a:pt x="6" y="27"/>
                  </a:cubicBezTo>
                  <a:cubicBezTo>
                    <a:pt x="23" y="9"/>
                    <a:pt x="46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95" y="0"/>
                    <a:pt x="118" y="9"/>
                    <a:pt x="136" y="26"/>
                  </a:cubicBezTo>
                  <a:cubicBezTo>
                    <a:pt x="142" y="32"/>
                    <a:pt x="142" y="42"/>
                    <a:pt x="136" y="48"/>
                  </a:cubicBezTo>
                  <a:cubicBezTo>
                    <a:pt x="130" y="54"/>
                    <a:pt x="120" y="54"/>
                    <a:pt x="114" y="48"/>
                  </a:cubicBezTo>
                  <a:cubicBezTo>
                    <a:pt x="102" y="37"/>
                    <a:pt x="87" y="30"/>
                    <a:pt x="71" y="30"/>
                  </a:cubicBezTo>
                  <a:cubicBezTo>
                    <a:pt x="71" y="30"/>
                    <a:pt x="71" y="30"/>
                    <a:pt x="71" y="30"/>
                  </a:cubicBezTo>
                  <a:cubicBezTo>
                    <a:pt x="54" y="30"/>
                    <a:pt x="39" y="37"/>
                    <a:pt x="27" y="48"/>
                  </a:cubicBezTo>
                  <a:cubicBezTo>
                    <a:pt x="24" y="51"/>
                    <a:pt x="20" y="53"/>
                    <a:pt x="16" y="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4" name="Freeform 14"/>
            <p:cNvSpPr>
              <a:spLocks/>
            </p:cNvSpPr>
            <p:nvPr/>
          </p:nvSpPr>
          <p:spPr bwMode="auto">
            <a:xfrm rot="17987352">
              <a:off x="462843" y="3856590"/>
              <a:ext cx="29995" cy="8570"/>
            </a:xfrm>
            <a:custGeom>
              <a:avLst/>
              <a:gdLst>
                <a:gd name="T0" fmla="*/ 17 w 207"/>
                <a:gd name="T1" fmla="*/ 66 h 68"/>
                <a:gd name="T2" fmla="*/ 6 w 207"/>
                <a:gd name="T3" fmla="*/ 62 h 68"/>
                <a:gd name="T4" fmla="*/ 6 w 207"/>
                <a:gd name="T5" fmla="*/ 40 h 68"/>
                <a:gd name="T6" fmla="*/ 104 w 207"/>
                <a:gd name="T7" fmla="*/ 0 h 68"/>
                <a:gd name="T8" fmla="*/ 104 w 207"/>
                <a:gd name="T9" fmla="*/ 0 h 68"/>
                <a:gd name="T10" fmla="*/ 201 w 207"/>
                <a:gd name="T11" fmla="*/ 40 h 68"/>
                <a:gd name="T12" fmla="*/ 201 w 207"/>
                <a:gd name="T13" fmla="*/ 62 h 68"/>
                <a:gd name="T14" fmla="*/ 180 w 207"/>
                <a:gd name="T15" fmla="*/ 62 h 68"/>
                <a:gd name="T16" fmla="*/ 104 w 207"/>
                <a:gd name="T17" fmla="*/ 30 h 68"/>
                <a:gd name="T18" fmla="*/ 104 w 207"/>
                <a:gd name="T19" fmla="*/ 30 h 68"/>
                <a:gd name="T20" fmla="*/ 28 w 207"/>
                <a:gd name="T21" fmla="*/ 62 h 68"/>
                <a:gd name="T22" fmla="*/ 17 w 207"/>
                <a:gd name="T23" fmla="*/ 6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7" h="68">
                  <a:moveTo>
                    <a:pt x="17" y="66"/>
                  </a:moveTo>
                  <a:cubicBezTo>
                    <a:pt x="13" y="66"/>
                    <a:pt x="9" y="65"/>
                    <a:pt x="6" y="62"/>
                  </a:cubicBezTo>
                  <a:cubicBezTo>
                    <a:pt x="0" y="56"/>
                    <a:pt x="0" y="46"/>
                    <a:pt x="6" y="40"/>
                  </a:cubicBezTo>
                  <a:cubicBezTo>
                    <a:pt x="32" y="14"/>
                    <a:pt x="67" y="0"/>
                    <a:pt x="10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41" y="0"/>
                    <a:pt x="175" y="14"/>
                    <a:pt x="201" y="40"/>
                  </a:cubicBezTo>
                  <a:cubicBezTo>
                    <a:pt x="207" y="46"/>
                    <a:pt x="207" y="56"/>
                    <a:pt x="201" y="62"/>
                  </a:cubicBezTo>
                  <a:cubicBezTo>
                    <a:pt x="195" y="68"/>
                    <a:pt x="186" y="68"/>
                    <a:pt x="180" y="62"/>
                  </a:cubicBezTo>
                  <a:cubicBezTo>
                    <a:pt x="159" y="41"/>
                    <a:pt x="132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75" y="30"/>
                    <a:pt x="48" y="41"/>
                    <a:pt x="28" y="62"/>
                  </a:cubicBezTo>
                  <a:cubicBezTo>
                    <a:pt x="25" y="65"/>
                    <a:pt x="21" y="66"/>
                    <a:pt x="17" y="6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5" name="Freeform 662"/>
            <p:cNvSpPr>
              <a:spLocks/>
            </p:cNvSpPr>
            <p:nvPr/>
          </p:nvSpPr>
          <p:spPr bwMode="auto">
            <a:xfrm rot="17987352">
              <a:off x="452843" y="3850876"/>
              <a:ext cx="39994" cy="12856"/>
            </a:xfrm>
            <a:custGeom>
              <a:avLst/>
              <a:gdLst>
                <a:gd name="T0" fmla="*/ 16 w 272"/>
                <a:gd name="T1" fmla="*/ 98 h 99"/>
                <a:gd name="T2" fmla="*/ 6 w 272"/>
                <a:gd name="T3" fmla="*/ 93 h 99"/>
                <a:gd name="T4" fmla="*/ 6 w 272"/>
                <a:gd name="T5" fmla="*/ 72 h 99"/>
                <a:gd name="T6" fmla="*/ 266 w 272"/>
                <a:gd name="T7" fmla="*/ 71 h 99"/>
                <a:gd name="T8" fmla="*/ 266 w 272"/>
                <a:gd name="T9" fmla="*/ 93 h 99"/>
                <a:gd name="T10" fmla="*/ 244 w 272"/>
                <a:gd name="T11" fmla="*/ 93 h 99"/>
                <a:gd name="T12" fmla="*/ 27 w 272"/>
                <a:gd name="T13" fmla="*/ 93 h 99"/>
                <a:gd name="T14" fmla="*/ 16 w 272"/>
                <a:gd name="T15" fmla="*/ 9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2" h="99">
                  <a:moveTo>
                    <a:pt x="16" y="98"/>
                  </a:moveTo>
                  <a:cubicBezTo>
                    <a:pt x="12" y="98"/>
                    <a:pt x="9" y="96"/>
                    <a:pt x="6" y="93"/>
                  </a:cubicBezTo>
                  <a:cubicBezTo>
                    <a:pt x="0" y="87"/>
                    <a:pt x="0" y="78"/>
                    <a:pt x="6" y="72"/>
                  </a:cubicBezTo>
                  <a:cubicBezTo>
                    <a:pt x="77" y="0"/>
                    <a:pt x="194" y="0"/>
                    <a:pt x="266" y="71"/>
                  </a:cubicBezTo>
                  <a:cubicBezTo>
                    <a:pt x="272" y="77"/>
                    <a:pt x="272" y="87"/>
                    <a:pt x="266" y="93"/>
                  </a:cubicBezTo>
                  <a:cubicBezTo>
                    <a:pt x="260" y="99"/>
                    <a:pt x="250" y="99"/>
                    <a:pt x="244" y="93"/>
                  </a:cubicBezTo>
                  <a:cubicBezTo>
                    <a:pt x="184" y="33"/>
                    <a:pt x="87" y="33"/>
                    <a:pt x="27" y="93"/>
                  </a:cubicBezTo>
                  <a:cubicBezTo>
                    <a:pt x="24" y="96"/>
                    <a:pt x="20" y="98"/>
                    <a:pt x="16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6" name="Freeform 663"/>
            <p:cNvSpPr>
              <a:spLocks/>
            </p:cNvSpPr>
            <p:nvPr/>
          </p:nvSpPr>
          <p:spPr bwMode="auto">
            <a:xfrm rot="17987352">
              <a:off x="485697" y="3863732"/>
              <a:ext cx="9998" cy="8570"/>
            </a:xfrm>
            <a:custGeom>
              <a:avLst/>
              <a:gdLst>
                <a:gd name="T0" fmla="*/ 55 w 67"/>
                <a:gd name="T1" fmla="*/ 12 h 67"/>
                <a:gd name="T2" fmla="*/ 55 w 67"/>
                <a:gd name="T3" fmla="*/ 55 h 67"/>
                <a:gd name="T4" fmla="*/ 12 w 67"/>
                <a:gd name="T5" fmla="*/ 55 h 67"/>
                <a:gd name="T6" fmla="*/ 12 w 67"/>
                <a:gd name="T7" fmla="*/ 12 h 67"/>
                <a:gd name="T8" fmla="*/ 55 w 67"/>
                <a:gd name="T9" fmla="*/ 1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55" y="12"/>
                  </a:moveTo>
                  <a:cubicBezTo>
                    <a:pt x="67" y="24"/>
                    <a:pt x="67" y="43"/>
                    <a:pt x="55" y="55"/>
                  </a:cubicBezTo>
                  <a:cubicBezTo>
                    <a:pt x="43" y="67"/>
                    <a:pt x="24" y="67"/>
                    <a:pt x="12" y="55"/>
                  </a:cubicBezTo>
                  <a:cubicBezTo>
                    <a:pt x="0" y="43"/>
                    <a:pt x="0" y="24"/>
                    <a:pt x="12" y="12"/>
                  </a:cubicBezTo>
                  <a:cubicBezTo>
                    <a:pt x="24" y="0"/>
                    <a:pt x="43" y="0"/>
                    <a:pt x="55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7" name="Freeform 664"/>
            <p:cNvSpPr>
              <a:spLocks/>
            </p:cNvSpPr>
            <p:nvPr/>
          </p:nvSpPr>
          <p:spPr bwMode="auto">
            <a:xfrm rot="17987352">
              <a:off x="492123" y="3858732"/>
              <a:ext cx="4286" cy="4286"/>
            </a:xfrm>
            <a:custGeom>
              <a:avLst/>
              <a:gdLst>
                <a:gd name="T0" fmla="*/ 11 w 26"/>
                <a:gd name="T1" fmla="*/ 1 h 39"/>
                <a:gd name="T2" fmla="*/ 0 w 26"/>
                <a:gd name="T3" fmla="*/ 17 h 39"/>
                <a:gd name="T4" fmla="*/ 2 w 26"/>
                <a:gd name="T5" fmla="*/ 18 h 39"/>
                <a:gd name="T6" fmla="*/ 6 w 26"/>
                <a:gd name="T7" fmla="*/ 18 h 39"/>
                <a:gd name="T8" fmla="*/ 6 w 26"/>
                <a:gd name="T9" fmla="*/ 38 h 39"/>
                <a:gd name="T10" fmla="*/ 7 w 26"/>
                <a:gd name="T11" fmla="*/ 39 h 39"/>
                <a:gd name="T12" fmla="*/ 18 w 26"/>
                <a:gd name="T13" fmla="*/ 39 h 39"/>
                <a:gd name="T14" fmla="*/ 20 w 26"/>
                <a:gd name="T15" fmla="*/ 38 h 39"/>
                <a:gd name="T16" fmla="*/ 20 w 26"/>
                <a:gd name="T17" fmla="*/ 18 h 39"/>
                <a:gd name="T18" fmla="*/ 24 w 26"/>
                <a:gd name="T19" fmla="*/ 18 h 39"/>
                <a:gd name="T20" fmla="*/ 26 w 26"/>
                <a:gd name="T21" fmla="*/ 17 h 39"/>
                <a:gd name="T22" fmla="*/ 14 w 26"/>
                <a:gd name="T23" fmla="*/ 1 h 39"/>
                <a:gd name="T24" fmla="*/ 13 w 26"/>
                <a:gd name="T25" fmla="*/ 0 h 39"/>
                <a:gd name="T26" fmla="*/ 11 w 26"/>
                <a:gd name="T27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" h="39">
                  <a:moveTo>
                    <a:pt x="11" y="1"/>
                  </a:moveTo>
                  <a:cubicBezTo>
                    <a:pt x="11" y="1"/>
                    <a:pt x="0" y="16"/>
                    <a:pt x="0" y="17"/>
                  </a:cubicBezTo>
                  <a:cubicBezTo>
                    <a:pt x="0" y="18"/>
                    <a:pt x="1" y="18"/>
                    <a:pt x="2" y="18"/>
                  </a:cubicBezTo>
                  <a:cubicBezTo>
                    <a:pt x="2" y="18"/>
                    <a:pt x="3" y="18"/>
                    <a:pt x="6" y="1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9"/>
                    <a:pt x="6" y="39"/>
                    <a:pt x="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9" y="39"/>
                    <a:pt x="20" y="39"/>
                    <a:pt x="20" y="3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2" y="18"/>
                    <a:pt x="24" y="18"/>
                    <a:pt x="24" y="18"/>
                  </a:cubicBezTo>
                  <a:cubicBezTo>
                    <a:pt x="25" y="18"/>
                    <a:pt x="26" y="18"/>
                    <a:pt x="26" y="17"/>
                  </a:cubicBezTo>
                  <a:cubicBezTo>
                    <a:pt x="26" y="16"/>
                    <a:pt x="15" y="1"/>
                    <a:pt x="14" y="1"/>
                  </a:cubicBezTo>
                  <a:cubicBezTo>
                    <a:pt x="14" y="0"/>
                    <a:pt x="14" y="0"/>
                    <a:pt x="13" y="0"/>
                  </a:cubicBezTo>
                  <a:cubicBezTo>
                    <a:pt x="12" y="0"/>
                    <a:pt x="12" y="0"/>
                    <a:pt x="1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8" name="Freeform 665"/>
            <p:cNvSpPr>
              <a:spLocks/>
            </p:cNvSpPr>
            <p:nvPr/>
          </p:nvSpPr>
          <p:spPr bwMode="auto">
            <a:xfrm rot="17987352">
              <a:off x="484981" y="3871588"/>
              <a:ext cx="2857" cy="5715"/>
            </a:xfrm>
            <a:custGeom>
              <a:avLst/>
              <a:gdLst>
                <a:gd name="T0" fmla="*/ 14 w 25"/>
                <a:gd name="T1" fmla="*/ 38 h 39"/>
                <a:gd name="T2" fmla="*/ 25 w 25"/>
                <a:gd name="T3" fmla="*/ 22 h 39"/>
                <a:gd name="T4" fmla="*/ 24 w 25"/>
                <a:gd name="T5" fmla="*/ 21 h 39"/>
                <a:gd name="T6" fmla="*/ 20 w 25"/>
                <a:gd name="T7" fmla="*/ 21 h 39"/>
                <a:gd name="T8" fmla="*/ 20 w 25"/>
                <a:gd name="T9" fmla="*/ 1 h 39"/>
                <a:gd name="T10" fmla="*/ 18 w 25"/>
                <a:gd name="T11" fmla="*/ 0 h 39"/>
                <a:gd name="T12" fmla="*/ 7 w 25"/>
                <a:gd name="T13" fmla="*/ 0 h 39"/>
                <a:gd name="T14" fmla="*/ 5 w 25"/>
                <a:gd name="T15" fmla="*/ 1 h 39"/>
                <a:gd name="T16" fmla="*/ 5 w 25"/>
                <a:gd name="T17" fmla="*/ 21 h 39"/>
                <a:gd name="T18" fmla="*/ 1 w 25"/>
                <a:gd name="T19" fmla="*/ 21 h 39"/>
                <a:gd name="T20" fmla="*/ 0 w 25"/>
                <a:gd name="T21" fmla="*/ 22 h 39"/>
                <a:gd name="T22" fmla="*/ 11 w 25"/>
                <a:gd name="T23" fmla="*/ 38 h 39"/>
                <a:gd name="T24" fmla="*/ 12 w 25"/>
                <a:gd name="T25" fmla="*/ 39 h 39"/>
                <a:gd name="T26" fmla="*/ 14 w 25"/>
                <a:gd name="T2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9">
                  <a:moveTo>
                    <a:pt x="14" y="38"/>
                  </a:moveTo>
                  <a:cubicBezTo>
                    <a:pt x="14" y="38"/>
                    <a:pt x="25" y="23"/>
                    <a:pt x="25" y="22"/>
                  </a:cubicBezTo>
                  <a:cubicBezTo>
                    <a:pt x="25" y="21"/>
                    <a:pt x="25" y="21"/>
                    <a:pt x="24" y="21"/>
                  </a:cubicBezTo>
                  <a:cubicBezTo>
                    <a:pt x="24" y="21"/>
                    <a:pt x="22" y="21"/>
                    <a:pt x="20" y="2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3" y="21"/>
                    <a:pt x="1" y="21"/>
                    <a:pt x="1" y="21"/>
                  </a:cubicBezTo>
                  <a:cubicBezTo>
                    <a:pt x="0" y="21"/>
                    <a:pt x="0" y="21"/>
                    <a:pt x="0" y="22"/>
                  </a:cubicBezTo>
                  <a:cubicBezTo>
                    <a:pt x="0" y="23"/>
                    <a:pt x="11" y="38"/>
                    <a:pt x="11" y="38"/>
                  </a:cubicBezTo>
                  <a:cubicBezTo>
                    <a:pt x="11" y="39"/>
                    <a:pt x="12" y="39"/>
                    <a:pt x="12" y="39"/>
                  </a:cubicBezTo>
                  <a:cubicBezTo>
                    <a:pt x="13" y="39"/>
                    <a:pt x="14" y="39"/>
                    <a:pt x="14" y="3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9" name="Freeform 127"/>
            <p:cNvSpPr>
              <a:spLocks noEditPoints="1"/>
            </p:cNvSpPr>
            <p:nvPr/>
          </p:nvSpPr>
          <p:spPr bwMode="auto">
            <a:xfrm>
              <a:off x="464985" y="4102985"/>
              <a:ext cx="85702" cy="61419"/>
            </a:xfrm>
            <a:custGeom>
              <a:avLst/>
              <a:gdLst>
                <a:gd name="T0" fmla="*/ 188 w 210"/>
                <a:gd name="T1" fmla="*/ 56 h 136"/>
                <a:gd name="T2" fmla="*/ 160 w 210"/>
                <a:gd name="T3" fmla="*/ 51 h 136"/>
                <a:gd name="T4" fmla="*/ 162 w 210"/>
                <a:gd name="T5" fmla="*/ 34 h 136"/>
                <a:gd name="T6" fmla="*/ 162 w 210"/>
                <a:gd name="T7" fmla="*/ 17 h 136"/>
                <a:gd name="T8" fmla="*/ 132 w 210"/>
                <a:gd name="T9" fmla="*/ 26 h 136"/>
                <a:gd name="T10" fmla="*/ 146 w 210"/>
                <a:gd name="T11" fmla="*/ 32 h 136"/>
                <a:gd name="T12" fmla="*/ 66 w 210"/>
                <a:gd name="T13" fmla="*/ 23 h 136"/>
                <a:gd name="T14" fmla="*/ 96 w 210"/>
                <a:gd name="T15" fmla="*/ 3 h 136"/>
                <a:gd name="T16" fmla="*/ 66 w 210"/>
                <a:gd name="T17" fmla="*/ 14 h 136"/>
                <a:gd name="T18" fmla="*/ 25 w 210"/>
                <a:gd name="T19" fmla="*/ 26 h 136"/>
                <a:gd name="T20" fmla="*/ 34 w 210"/>
                <a:gd name="T21" fmla="*/ 51 h 136"/>
                <a:gd name="T22" fmla="*/ 52 w 210"/>
                <a:gd name="T23" fmla="*/ 50 h 136"/>
                <a:gd name="T24" fmla="*/ 40 w 210"/>
                <a:gd name="T25" fmla="*/ 55 h 136"/>
                <a:gd name="T26" fmla="*/ 40 w 210"/>
                <a:gd name="T27" fmla="*/ 136 h 136"/>
                <a:gd name="T28" fmla="*/ 56 w 210"/>
                <a:gd name="T29" fmla="*/ 58 h 136"/>
                <a:gd name="T30" fmla="*/ 97 w 210"/>
                <a:gd name="T31" fmla="*/ 86 h 136"/>
                <a:gd name="T32" fmla="*/ 101 w 210"/>
                <a:gd name="T33" fmla="*/ 99 h 136"/>
                <a:gd name="T34" fmla="*/ 96 w 210"/>
                <a:gd name="T35" fmla="*/ 105 h 136"/>
                <a:gd name="T36" fmla="*/ 91 w 210"/>
                <a:gd name="T37" fmla="*/ 104 h 136"/>
                <a:gd name="T38" fmla="*/ 94 w 210"/>
                <a:gd name="T39" fmla="*/ 108 h 136"/>
                <a:gd name="T40" fmla="*/ 102 w 210"/>
                <a:gd name="T41" fmla="*/ 113 h 136"/>
                <a:gd name="T42" fmla="*/ 104 w 210"/>
                <a:gd name="T43" fmla="*/ 101 h 136"/>
                <a:gd name="T44" fmla="*/ 121 w 210"/>
                <a:gd name="T45" fmla="*/ 98 h 136"/>
                <a:gd name="T46" fmla="*/ 170 w 210"/>
                <a:gd name="T47" fmla="*/ 136 h 136"/>
                <a:gd name="T48" fmla="*/ 187 w 210"/>
                <a:gd name="T49" fmla="*/ 59 h 136"/>
                <a:gd name="T50" fmla="*/ 167 w 210"/>
                <a:gd name="T51" fmla="*/ 71 h 136"/>
                <a:gd name="T52" fmla="*/ 167 w 210"/>
                <a:gd name="T53" fmla="*/ 61 h 136"/>
                <a:gd name="T54" fmla="*/ 153 w 210"/>
                <a:gd name="T55" fmla="*/ 59 h 136"/>
                <a:gd name="T56" fmla="*/ 148 w 210"/>
                <a:gd name="T57" fmla="*/ 46 h 136"/>
                <a:gd name="T58" fmla="*/ 167 w 210"/>
                <a:gd name="T59" fmla="*/ 91 h 136"/>
                <a:gd name="T60" fmla="*/ 136 w 210"/>
                <a:gd name="T61" fmla="*/ 92 h 136"/>
                <a:gd name="T62" fmla="*/ 48 w 210"/>
                <a:gd name="T63" fmla="*/ 46 h 136"/>
                <a:gd name="T64" fmla="*/ 30 w 210"/>
                <a:gd name="T65" fmla="*/ 39 h 136"/>
                <a:gd name="T66" fmla="*/ 38 w 210"/>
                <a:gd name="T67" fmla="*/ 35 h 136"/>
                <a:gd name="T68" fmla="*/ 53 w 210"/>
                <a:gd name="T69" fmla="*/ 38 h 136"/>
                <a:gd name="T70" fmla="*/ 48 w 210"/>
                <a:gd name="T71" fmla="*/ 46 h 136"/>
                <a:gd name="T72" fmla="*/ 40 w 210"/>
                <a:gd name="T73" fmla="*/ 129 h 136"/>
                <a:gd name="T74" fmla="*/ 40 w 210"/>
                <a:gd name="T75" fmla="*/ 61 h 136"/>
                <a:gd name="T76" fmla="*/ 36 w 210"/>
                <a:gd name="T77" fmla="*/ 96 h 136"/>
                <a:gd name="T78" fmla="*/ 55 w 210"/>
                <a:gd name="T79" fmla="*/ 65 h 136"/>
                <a:gd name="T80" fmla="*/ 56 w 210"/>
                <a:gd name="T81" fmla="*/ 30 h 136"/>
                <a:gd name="T82" fmla="*/ 30 w 210"/>
                <a:gd name="T83" fmla="*/ 26 h 136"/>
                <a:gd name="T84" fmla="*/ 62 w 210"/>
                <a:gd name="T85" fmla="*/ 19 h 136"/>
                <a:gd name="T86" fmla="*/ 60 w 210"/>
                <a:gd name="T87" fmla="*/ 36 h 136"/>
                <a:gd name="T88" fmla="*/ 110 w 210"/>
                <a:gd name="T89" fmla="*/ 74 h 136"/>
                <a:gd name="T90" fmla="*/ 60 w 210"/>
                <a:gd name="T91" fmla="*/ 36 h 136"/>
                <a:gd name="T92" fmla="*/ 124 w 210"/>
                <a:gd name="T93" fmla="*/ 92 h 136"/>
                <a:gd name="T94" fmla="*/ 122 w 210"/>
                <a:gd name="T95" fmla="*/ 80 h 136"/>
                <a:gd name="T96" fmla="*/ 130 w 210"/>
                <a:gd name="T97" fmla="*/ 92 h 136"/>
                <a:gd name="T98" fmla="*/ 136 w 210"/>
                <a:gd name="T99" fmla="*/ 98 h 136"/>
                <a:gd name="T100" fmla="*/ 176 w 210"/>
                <a:gd name="T101" fmla="*/ 94 h 136"/>
                <a:gd name="T102" fmla="*/ 176 w 210"/>
                <a:gd name="T103" fmla="*/ 62 h 136"/>
                <a:gd name="T104" fmla="*/ 170 w 210"/>
                <a:gd name="T105" fmla="*/ 129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0" h="136">
                  <a:moveTo>
                    <a:pt x="187" y="59"/>
                  </a:moveTo>
                  <a:cubicBezTo>
                    <a:pt x="188" y="58"/>
                    <a:pt x="188" y="57"/>
                    <a:pt x="188" y="56"/>
                  </a:cubicBezTo>
                  <a:cubicBezTo>
                    <a:pt x="188" y="53"/>
                    <a:pt x="186" y="51"/>
                    <a:pt x="184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62" y="34"/>
                    <a:pt x="162" y="34"/>
                    <a:pt x="162" y="34"/>
                  </a:cubicBezTo>
                  <a:cubicBezTo>
                    <a:pt x="165" y="34"/>
                    <a:pt x="167" y="28"/>
                    <a:pt x="167" y="26"/>
                  </a:cubicBezTo>
                  <a:cubicBezTo>
                    <a:pt x="167" y="23"/>
                    <a:pt x="165" y="17"/>
                    <a:pt x="162" y="17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5" y="20"/>
                    <a:pt x="132" y="23"/>
                    <a:pt x="132" y="26"/>
                  </a:cubicBezTo>
                  <a:cubicBezTo>
                    <a:pt x="132" y="28"/>
                    <a:pt x="135" y="31"/>
                    <a:pt x="137" y="31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94" y="66"/>
                    <a:pt x="71" y="31"/>
                    <a:pt x="66" y="23"/>
                  </a:cubicBezTo>
                  <a:cubicBezTo>
                    <a:pt x="71" y="17"/>
                    <a:pt x="83" y="9"/>
                    <a:pt x="92" y="7"/>
                  </a:cubicBezTo>
                  <a:cubicBezTo>
                    <a:pt x="95" y="6"/>
                    <a:pt x="96" y="6"/>
                    <a:pt x="96" y="3"/>
                  </a:cubicBezTo>
                  <a:cubicBezTo>
                    <a:pt x="96" y="0"/>
                    <a:pt x="93" y="0"/>
                    <a:pt x="93" y="0"/>
                  </a:cubicBezTo>
                  <a:cubicBezTo>
                    <a:pt x="81" y="3"/>
                    <a:pt x="72" y="8"/>
                    <a:pt x="66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0" y="14"/>
                    <a:pt x="25" y="19"/>
                    <a:pt x="25" y="26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45"/>
                    <a:pt x="28" y="51"/>
                    <a:pt x="34" y="51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49" y="51"/>
                    <a:pt x="50" y="50"/>
                    <a:pt x="52" y="50"/>
                  </a:cubicBezTo>
                  <a:cubicBezTo>
                    <a:pt x="51" y="52"/>
                    <a:pt x="51" y="54"/>
                    <a:pt x="50" y="56"/>
                  </a:cubicBezTo>
                  <a:cubicBezTo>
                    <a:pt x="47" y="55"/>
                    <a:pt x="44" y="55"/>
                    <a:pt x="40" y="55"/>
                  </a:cubicBezTo>
                  <a:cubicBezTo>
                    <a:pt x="18" y="55"/>
                    <a:pt x="0" y="73"/>
                    <a:pt x="0" y="95"/>
                  </a:cubicBezTo>
                  <a:cubicBezTo>
                    <a:pt x="0" y="117"/>
                    <a:pt x="18" y="136"/>
                    <a:pt x="40" y="136"/>
                  </a:cubicBezTo>
                  <a:cubicBezTo>
                    <a:pt x="63" y="136"/>
                    <a:pt x="81" y="117"/>
                    <a:pt x="81" y="95"/>
                  </a:cubicBezTo>
                  <a:cubicBezTo>
                    <a:pt x="81" y="79"/>
                    <a:pt x="71" y="65"/>
                    <a:pt x="56" y="58"/>
                  </a:cubicBezTo>
                  <a:cubicBezTo>
                    <a:pt x="57" y="55"/>
                    <a:pt x="58" y="50"/>
                    <a:pt x="58" y="46"/>
                  </a:cubicBezTo>
                  <a:cubicBezTo>
                    <a:pt x="65" y="55"/>
                    <a:pt x="81" y="73"/>
                    <a:pt x="97" y="86"/>
                  </a:cubicBezTo>
                  <a:cubicBezTo>
                    <a:pt x="96" y="87"/>
                    <a:pt x="96" y="88"/>
                    <a:pt x="96" y="88"/>
                  </a:cubicBezTo>
                  <a:cubicBezTo>
                    <a:pt x="96" y="93"/>
                    <a:pt x="98" y="96"/>
                    <a:pt x="101" y="99"/>
                  </a:cubicBezTo>
                  <a:cubicBezTo>
                    <a:pt x="99" y="102"/>
                    <a:pt x="99" y="102"/>
                    <a:pt x="99" y="102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98" y="108"/>
                    <a:pt x="98" y="108"/>
                    <a:pt x="98" y="108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106" y="102"/>
                    <a:pt x="108" y="103"/>
                    <a:pt x="111" y="103"/>
                  </a:cubicBezTo>
                  <a:cubicBezTo>
                    <a:pt x="114" y="103"/>
                    <a:pt x="118" y="101"/>
                    <a:pt x="121" y="98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31" y="119"/>
                    <a:pt x="148" y="136"/>
                    <a:pt x="170" y="136"/>
                  </a:cubicBezTo>
                  <a:cubicBezTo>
                    <a:pt x="192" y="136"/>
                    <a:pt x="210" y="117"/>
                    <a:pt x="210" y="95"/>
                  </a:cubicBezTo>
                  <a:cubicBezTo>
                    <a:pt x="210" y="79"/>
                    <a:pt x="201" y="66"/>
                    <a:pt x="187" y="59"/>
                  </a:cubicBezTo>
                  <a:moveTo>
                    <a:pt x="167" y="61"/>
                  </a:moveTo>
                  <a:cubicBezTo>
                    <a:pt x="167" y="71"/>
                    <a:pt x="167" y="71"/>
                    <a:pt x="167" y="71"/>
                  </a:cubicBezTo>
                  <a:cubicBezTo>
                    <a:pt x="163" y="62"/>
                    <a:pt x="163" y="62"/>
                    <a:pt x="163" y="62"/>
                  </a:cubicBezTo>
                  <a:cubicBezTo>
                    <a:pt x="164" y="62"/>
                    <a:pt x="166" y="61"/>
                    <a:pt x="167" y="61"/>
                  </a:cubicBezTo>
                  <a:moveTo>
                    <a:pt x="148" y="46"/>
                  </a:moveTo>
                  <a:cubicBezTo>
                    <a:pt x="153" y="59"/>
                    <a:pt x="153" y="59"/>
                    <a:pt x="153" y="59"/>
                  </a:cubicBezTo>
                  <a:cubicBezTo>
                    <a:pt x="148" y="61"/>
                    <a:pt x="144" y="64"/>
                    <a:pt x="141" y="67"/>
                  </a:cubicBezTo>
                  <a:lnTo>
                    <a:pt x="148" y="46"/>
                  </a:lnTo>
                  <a:close/>
                  <a:moveTo>
                    <a:pt x="156" y="64"/>
                  </a:moveTo>
                  <a:cubicBezTo>
                    <a:pt x="167" y="91"/>
                    <a:pt x="167" y="91"/>
                    <a:pt x="167" y="91"/>
                  </a:cubicBezTo>
                  <a:cubicBezTo>
                    <a:pt x="167" y="92"/>
                    <a:pt x="167" y="92"/>
                    <a:pt x="167" y="92"/>
                  </a:cubicBezTo>
                  <a:cubicBezTo>
                    <a:pt x="136" y="92"/>
                    <a:pt x="136" y="92"/>
                    <a:pt x="136" y="92"/>
                  </a:cubicBezTo>
                  <a:cubicBezTo>
                    <a:pt x="137" y="80"/>
                    <a:pt x="145" y="69"/>
                    <a:pt x="156" y="64"/>
                  </a:cubicBezTo>
                  <a:moveTo>
                    <a:pt x="48" y="46"/>
                  </a:moveTo>
                  <a:cubicBezTo>
                    <a:pt x="34" y="46"/>
                    <a:pt x="34" y="46"/>
                    <a:pt x="34" y="46"/>
                  </a:cubicBezTo>
                  <a:cubicBezTo>
                    <a:pt x="30" y="46"/>
                    <a:pt x="30" y="43"/>
                    <a:pt x="30" y="39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54" y="35"/>
                    <a:pt x="54" y="35"/>
                    <a:pt x="54" y="35"/>
                  </a:cubicBezTo>
                  <a:cubicBezTo>
                    <a:pt x="53" y="37"/>
                    <a:pt x="53" y="38"/>
                    <a:pt x="53" y="38"/>
                  </a:cubicBezTo>
                  <a:cubicBezTo>
                    <a:pt x="53" y="40"/>
                    <a:pt x="53" y="42"/>
                    <a:pt x="52" y="44"/>
                  </a:cubicBezTo>
                  <a:cubicBezTo>
                    <a:pt x="51" y="45"/>
                    <a:pt x="49" y="46"/>
                    <a:pt x="48" y="46"/>
                  </a:cubicBezTo>
                  <a:moveTo>
                    <a:pt x="74" y="95"/>
                  </a:moveTo>
                  <a:cubicBezTo>
                    <a:pt x="74" y="114"/>
                    <a:pt x="59" y="129"/>
                    <a:pt x="40" y="129"/>
                  </a:cubicBezTo>
                  <a:cubicBezTo>
                    <a:pt x="22" y="129"/>
                    <a:pt x="6" y="114"/>
                    <a:pt x="6" y="95"/>
                  </a:cubicBezTo>
                  <a:cubicBezTo>
                    <a:pt x="6" y="76"/>
                    <a:pt x="22" y="61"/>
                    <a:pt x="40" y="61"/>
                  </a:cubicBezTo>
                  <a:cubicBezTo>
                    <a:pt x="43" y="61"/>
                    <a:pt x="46" y="62"/>
                    <a:pt x="49" y="62"/>
                  </a:cubicBezTo>
                  <a:cubicBezTo>
                    <a:pt x="44" y="84"/>
                    <a:pt x="37" y="96"/>
                    <a:pt x="36" y="96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2" y="99"/>
                    <a:pt x="50" y="87"/>
                    <a:pt x="55" y="65"/>
                  </a:cubicBezTo>
                  <a:cubicBezTo>
                    <a:pt x="66" y="70"/>
                    <a:pt x="74" y="82"/>
                    <a:pt x="74" y="95"/>
                  </a:cubicBezTo>
                  <a:moveTo>
                    <a:pt x="56" y="3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2"/>
                    <a:pt x="33" y="19"/>
                    <a:pt x="36" y="19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59" y="23"/>
                    <a:pt x="57" y="27"/>
                    <a:pt x="56" y="30"/>
                  </a:cubicBezTo>
                  <a:moveTo>
                    <a:pt x="60" y="36"/>
                  </a:moveTo>
                  <a:cubicBezTo>
                    <a:pt x="60" y="35"/>
                    <a:pt x="61" y="32"/>
                    <a:pt x="63" y="29"/>
                  </a:cubicBezTo>
                  <a:cubicBezTo>
                    <a:pt x="69" y="39"/>
                    <a:pt x="85" y="61"/>
                    <a:pt x="110" y="74"/>
                  </a:cubicBezTo>
                  <a:cubicBezTo>
                    <a:pt x="105" y="75"/>
                    <a:pt x="102" y="77"/>
                    <a:pt x="99" y="80"/>
                  </a:cubicBezTo>
                  <a:cubicBezTo>
                    <a:pt x="84" y="66"/>
                    <a:pt x="67" y="46"/>
                    <a:pt x="60" y="36"/>
                  </a:cubicBezTo>
                  <a:moveTo>
                    <a:pt x="130" y="92"/>
                  </a:moveTo>
                  <a:cubicBezTo>
                    <a:pt x="124" y="92"/>
                    <a:pt x="124" y="92"/>
                    <a:pt x="124" y="92"/>
                  </a:cubicBezTo>
                  <a:cubicBezTo>
                    <a:pt x="124" y="91"/>
                    <a:pt x="125" y="90"/>
                    <a:pt x="125" y="88"/>
                  </a:cubicBezTo>
                  <a:cubicBezTo>
                    <a:pt x="125" y="85"/>
                    <a:pt x="124" y="82"/>
                    <a:pt x="122" y="80"/>
                  </a:cubicBezTo>
                  <a:cubicBezTo>
                    <a:pt x="125" y="81"/>
                    <a:pt x="128" y="82"/>
                    <a:pt x="131" y="83"/>
                  </a:cubicBezTo>
                  <a:cubicBezTo>
                    <a:pt x="130" y="86"/>
                    <a:pt x="130" y="89"/>
                    <a:pt x="130" y="92"/>
                  </a:cubicBezTo>
                  <a:moveTo>
                    <a:pt x="170" y="129"/>
                  </a:moveTo>
                  <a:cubicBezTo>
                    <a:pt x="152" y="129"/>
                    <a:pt x="137" y="116"/>
                    <a:pt x="136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62"/>
                    <a:pt x="176" y="62"/>
                    <a:pt x="176" y="62"/>
                  </a:cubicBezTo>
                  <a:cubicBezTo>
                    <a:pt x="192" y="65"/>
                    <a:pt x="204" y="79"/>
                    <a:pt x="204" y="95"/>
                  </a:cubicBezTo>
                  <a:cubicBezTo>
                    <a:pt x="204" y="114"/>
                    <a:pt x="188" y="129"/>
                    <a:pt x="170" y="12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0" name="Freeform 11"/>
            <p:cNvSpPr>
              <a:spLocks/>
            </p:cNvSpPr>
            <p:nvPr/>
          </p:nvSpPr>
          <p:spPr bwMode="auto">
            <a:xfrm>
              <a:off x="575483" y="4049186"/>
              <a:ext cx="1449751" cy="105566"/>
            </a:xfrm>
            <a:custGeom>
              <a:avLst/>
              <a:gdLst/>
              <a:ahLst/>
              <a:cxnLst>
                <a:cxn ang="0">
                  <a:pos x="352" y="30"/>
                </a:cxn>
                <a:cxn ang="0">
                  <a:pos x="169" y="0"/>
                </a:cxn>
                <a:cxn ang="0">
                  <a:pos x="0" y="30"/>
                </a:cxn>
              </a:cxnLst>
              <a:rect l="0" t="0" r="r" b="b"/>
              <a:pathLst>
                <a:path w="352" h="30">
                  <a:moveTo>
                    <a:pt x="352" y="30"/>
                  </a:moveTo>
                  <a:cubicBezTo>
                    <a:pt x="307" y="7"/>
                    <a:pt x="245" y="0"/>
                    <a:pt x="169" y="0"/>
                  </a:cubicBezTo>
                  <a:cubicBezTo>
                    <a:pt x="114" y="0"/>
                    <a:pt x="35" y="19"/>
                    <a:pt x="0" y="30"/>
                  </a:cubicBezTo>
                </a:path>
              </a:pathLst>
            </a:custGeom>
            <a:ln>
              <a:gradFill>
                <a:gsLst>
                  <a:gs pos="0">
                    <a:schemeClr val="accent1">
                      <a:tint val="66000"/>
                      <a:satMod val="160000"/>
                    </a:schemeClr>
                  </a:gs>
                  <a:gs pos="50000">
                    <a:schemeClr val="accent1">
                      <a:tint val="44500"/>
                      <a:satMod val="160000"/>
                      <a:alpha val="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</a:gsLst>
                <a:lin ang="10800000" scaled="0"/>
              </a:gra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2232" tIns="41115" rIns="82232" bIns="41115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1" name="Freeform 137"/>
            <p:cNvSpPr>
              <a:spLocks/>
            </p:cNvSpPr>
            <p:nvPr/>
          </p:nvSpPr>
          <p:spPr bwMode="auto">
            <a:xfrm>
              <a:off x="450701" y="4075845"/>
              <a:ext cx="107127" cy="118556"/>
            </a:xfrm>
            <a:custGeom>
              <a:avLst/>
              <a:gdLst/>
              <a:ahLst/>
              <a:cxnLst>
                <a:cxn ang="0">
                  <a:pos x="0" y="107"/>
                </a:cxn>
                <a:cxn ang="0">
                  <a:pos x="107" y="0"/>
                </a:cxn>
                <a:cxn ang="0">
                  <a:pos x="537" y="0"/>
                </a:cxn>
                <a:cxn ang="0">
                  <a:pos x="644" y="107"/>
                </a:cxn>
                <a:cxn ang="0">
                  <a:pos x="644" y="537"/>
                </a:cxn>
                <a:cxn ang="0">
                  <a:pos x="537" y="645"/>
                </a:cxn>
                <a:cxn ang="0">
                  <a:pos x="107" y="645"/>
                </a:cxn>
                <a:cxn ang="0">
                  <a:pos x="0" y="537"/>
                </a:cxn>
                <a:cxn ang="0">
                  <a:pos x="0" y="107"/>
                </a:cxn>
              </a:cxnLst>
              <a:rect l="0" t="0" r="r" b="b"/>
              <a:pathLst>
                <a:path w="644" h="645">
                  <a:moveTo>
                    <a:pt x="0" y="107"/>
                  </a:moveTo>
                  <a:cubicBezTo>
                    <a:pt x="0" y="48"/>
                    <a:pt x="48" y="0"/>
                    <a:pt x="107" y="0"/>
                  </a:cubicBezTo>
                  <a:cubicBezTo>
                    <a:pt x="537" y="0"/>
                    <a:pt x="537" y="0"/>
                    <a:pt x="537" y="0"/>
                  </a:cubicBezTo>
                  <a:cubicBezTo>
                    <a:pt x="596" y="0"/>
                    <a:pt x="644" y="48"/>
                    <a:pt x="644" y="107"/>
                  </a:cubicBezTo>
                  <a:cubicBezTo>
                    <a:pt x="644" y="537"/>
                    <a:pt x="644" y="537"/>
                    <a:pt x="644" y="537"/>
                  </a:cubicBezTo>
                  <a:cubicBezTo>
                    <a:pt x="644" y="597"/>
                    <a:pt x="596" y="645"/>
                    <a:pt x="537" y="645"/>
                  </a:cubicBezTo>
                  <a:cubicBezTo>
                    <a:pt x="107" y="645"/>
                    <a:pt x="107" y="645"/>
                    <a:pt x="107" y="645"/>
                  </a:cubicBezTo>
                  <a:cubicBezTo>
                    <a:pt x="48" y="645"/>
                    <a:pt x="0" y="597"/>
                    <a:pt x="0" y="537"/>
                  </a:cubicBezTo>
                  <a:lnTo>
                    <a:pt x="0" y="107"/>
                  </a:lnTo>
                  <a:close/>
                </a:path>
              </a:pathLst>
            </a:custGeom>
            <a:solidFill>
              <a:srgbClr val="0070C0">
                <a:alpha val="20784"/>
              </a:srgbClr>
            </a:solidFill>
            <a:ln w="9525" cap="flat">
              <a:solidFill>
                <a:srgbClr val="C6D9F1">
                  <a:alpha val="25882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2" name="Freeform 301"/>
            <p:cNvSpPr>
              <a:spLocks/>
            </p:cNvSpPr>
            <p:nvPr/>
          </p:nvSpPr>
          <p:spPr bwMode="auto">
            <a:xfrm>
              <a:off x="2049055" y="4088700"/>
              <a:ext cx="108557" cy="118555"/>
            </a:xfrm>
            <a:custGeom>
              <a:avLst/>
              <a:gdLst/>
              <a:ahLst/>
              <a:cxnLst>
                <a:cxn ang="0">
                  <a:pos x="0" y="107"/>
                </a:cxn>
                <a:cxn ang="0">
                  <a:pos x="107" y="0"/>
                </a:cxn>
                <a:cxn ang="0">
                  <a:pos x="537" y="0"/>
                </a:cxn>
                <a:cxn ang="0">
                  <a:pos x="644" y="107"/>
                </a:cxn>
                <a:cxn ang="0">
                  <a:pos x="644" y="537"/>
                </a:cxn>
                <a:cxn ang="0">
                  <a:pos x="537" y="645"/>
                </a:cxn>
                <a:cxn ang="0">
                  <a:pos x="107" y="645"/>
                </a:cxn>
                <a:cxn ang="0">
                  <a:pos x="0" y="537"/>
                </a:cxn>
                <a:cxn ang="0">
                  <a:pos x="0" y="107"/>
                </a:cxn>
              </a:cxnLst>
              <a:rect l="0" t="0" r="r" b="b"/>
              <a:pathLst>
                <a:path w="644" h="645">
                  <a:moveTo>
                    <a:pt x="0" y="107"/>
                  </a:moveTo>
                  <a:cubicBezTo>
                    <a:pt x="0" y="48"/>
                    <a:pt x="48" y="0"/>
                    <a:pt x="107" y="0"/>
                  </a:cubicBezTo>
                  <a:cubicBezTo>
                    <a:pt x="537" y="0"/>
                    <a:pt x="537" y="0"/>
                    <a:pt x="537" y="0"/>
                  </a:cubicBezTo>
                  <a:cubicBezTo>
                    <a:pt x="596" y="0"/>
                    <a:pt x="644" y="48"/>
                    <a:pt x="644" y="107"/>
                  </a:cubicBezTo>
                  <a:cubicBezTo>
                    <a:pt x="644" y="537"/>
                    <a:pt x="644" y="537"/>
                    <a:pt x="644" y="537"/>
                  </a:cubicBezTo>
                  <a:cubicBezTo>
                    <a:pt x="644" y="597"/>
                    <a:pt x="596" y="645"/>
                    <a:pt x="537" y="645"/>
                  </a:cubicBezTo>
                  <a:cubicBezTo>
                    <a:pt x="107" y="645"/>
                    <a:pt x="107" y="645"/>
                    <a:pt x="107" y="645"/>
                  </a:cubicBezTo>
                  <a:cubicBezTo>
                    <a:pt x="48" y="645"/>
                    <a:pt x="0" y="597"/>
                    <a:pt x="0" y="537"/>
                  </a:cubicBezTo>
                  <a:lnTo>
                    <a:pt x="0" y="107"/>
                  </a:lnTo>
                  <a:close/>
                </a:path>
              </a:pathLst>
            </a:custGeom>
            <a:solidFill>
              <a:srgbClr val="0070C0">
                <a:alpha val="20784"/>
              </a:srgbClr>
            </a:solidFill>
            <a:ln w="9525" cap="flat">
              <a:solidFill>
                <a:srgbClr val="C6D9F1">
                  <a:alpha val="25882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defTabSz="1096932">
                <a:defRPr/>
              </a:pPr>
              <a:endParaRPr lang="zh-CN" altLang="en-US" sz="161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304" name="Picture 1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5">
                  <a:shade val="45000"/>
                  <a:satMod val="135000"/>
                </a:schemeClr>
                <a:prstClr val="white"/>
              </a:duotone>
              <a:lum bright="18000" contrast="34000"/>
            </a:blip>
            <a:srcRect/>
            <a:stretch>
              <a:fillRect/>
            </a:stretch>
          </p:blipFill>
          <p:spPr bwMode="auto">
            <a:xfrm rot="14401994">
              <a:off x="1535280" y="3514106"/>
              <a:ext cx="210277" cy="1767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05" name="Picture 1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5">
                  <a:shade val="45000"/>
                  <a:satMod val="135000"/>
                </a:schemeClr>
                <a:prstClr val="white"/>
              </a:duotone>
              <a:lum bright="18000" contrast="34000"/>
            </a:blip>
            <a:srcRect/>
            <a:stretch>
              <a:fillRect/>
            </a:stretch>
          </p:blipFill>
          <p:spPr bwMode="auto">
            <a:xfrm rot="16200000">
              <a:off x="1212856" y="3577477"/>
              <a:ext cx="210277" cy="1767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06" name="Picture 1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5">
                  <a:shade val="45000"/>
                  <a:satMod val="135000"/>
                </a:schemeClr>
                <a:prstClr val="white"/>
              </a:duotone>
              <a:lum bright="18000" contrast="34000"/>
            </a:blip>
            <a:srcRect/>
            <a:stretch>
              <a:fillRect/>
            </a:stretch>
          </p:blipFill>
          <p:spPr bwMode="auto">
            <a:xfrm rot="18613250">
              <a:off x="921468" y="3505654"/>
              <a:ext cx="210277" cy="1767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7" name="Rectangle 872"/>
            <p:cNvSpPr>
              <a:spLocks noChangeArrowheads="1"/>
            </p:cNvSpPr>
            <p:nvPr/>
          </p:nvSpPr>
          <p:spPr bwMode="auto">
            <a:xfrm>
              <a:off x="2123331" y="3421648"/>
              <a:ext cx="631237" cy="269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buSzPct val="100000"/>
              </a:pPr>
              <a:r>
                <a:rPr lang="zh-CN" altLang="zh-CN" sz="810">
                  <a:solidFill>
                    <a:srgbClr val="000000"/>
                  </a:solidFill>
                  <a:latin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L=256 </a:t>
              </a:r>
            </a:p>
          </p:txBody>
        </p:sp>
        <p:sp>
          <p:nvSpPr>
            <p:cNvPr id="308" name="Rectangle 873"/>
            <p:cNvSpPr>
              <a:spLocks noChangeArrowheads="1"/>
            </p:cNvSpPr>
            <p:nvPr/>
          </p:nvSpPr>
          <p:spPr bwMode="auto">
            <a:xfrm>
              <a:off x="2133330" y="3154543"/>
              <a:ext cx="521941" cy="303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buSzPct val="100000"/>
              </a:pPr>
              <a:r>
                <a:rPr lang="zh-CN" altLang="zh-CN" sz="990">
                  <a:solidFill>
                    <a:srgbClr val="000000"/>
                  </a:solidFill>
                  <a:latin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e.g. </a:t>
              </a:r>
            </a:p>
          </p:txBody>
        </p:sp>
        <p:sp>
          <p:nvSpPr>
            <p:cNvPr id="309" name="Rectangle 874"/>
            <p:cNvSpPr>
              <a:spLocks noChangeArrowheads="1"/>
            </p:cNvSpPr>
            <p:nvPr/>
          </p:nvSpPr>
          <p:spPr bwMode="auto">
            <a:xfrm>
              <a:off x="2123331" y="3734462"/>
              <a:ext cx="631237" cy="269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buSzPct val="100000"/>
              </a:pPr>
              <a:r>
                <a:rPr lang="zh-CN" altLang="zh-CN" sz="810">
                  <a:solidFill>
                    <a:srgbClr val="000000"/>
                  </a:solidFill>
                  <a:latin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L=256 </a:t>
              </a:r>
            </a:p>
          </p:txBody>
        </p:sp>
        <p:sp>
          <p:nvSpPr>
            <p:cNvPr id="310" name="Rectangle 875"/>
            <p:cNvSpPr>
              <a:spLocks noChangeArrowheads="1"/>
            </p:cNvSpPr>
            <p:nvPr/>
          </p:nvSpPr>
          <p:spPr bwMode="auto">
            <a:xfrm>
              <a:off x="2123331" y="4031566"/>
              <a:ext cx="631237" cy="269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9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buSzPct val="100000"/>
              </a:pPr>
              <a:r>
                <a:rPr lang="zh-CN" altLang="zh-CN" sz="810">
                  <a:solidFill>
                    <a:srgbClr val="000000"/>
                  </a:solidFill>
                  <a:latin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L=128 </a:t>
              </a:r>
            </a:p>
          </p:txBody>
        </p:sp>
      </p:grpSp>
      <p:sp>
        <p:nvSpPr>
          <p:cNvPr id="311" name="Rectangle 633"/>
          <p:cNvSpPr>
            <a:spLocks noChangeArrowheads="1"/>
          </p:cNvSpPr>
          <p:nvPr/>
        </p:nvSpPr>
        <p:spPr bwMode="auto">
          <a:xfrm>
            <a:off x="834833" y="3085284"/>
            <a:ext cx="1605996" cy="285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822535">
              <a:lnSpc>
                <a:spcPct val="150000"/>
              </a:lnSpc>
              <a:buSzPct val="100000"/>
            </a:pPr>
            <a:r>
              <a:rPr lang="zh-CN" altLang="zh-CN" sz="1400" dirty="0">
                <a:solidFill>
                  <a:srgbClr val="262626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256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位加密算法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58" name="Rectangle 633"/>
          <p:cNvSpPr>
            <a:spLocks noChangeArrowheads="1"/>
          </p:cNvSpPr>
          <p:nvPr/>
        </p:nvSpPr>
        <p:spPr bwMode="auto">
          <a:xfrm>
            <a:off x="10252832" y="3085284"/>
            <a:ext cx="1764837" cy="285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822535">
              <a:lnSpc>
                <a:spcPct val="150000"/>
              </a:lnSpc>
              <a:buSzPct val="100000"/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漫游安全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EECFDA8-908F-4126-8A47-DCC06DD0F2EA}"/>
              </a:ext>
            </a:extLst>
          </p:cNvPr>
          <p:cNvGrpSpPr/>
          <p:nvPr/>
        </p:nvGrpSpPr>
        <p:grpSpPr>
          <a:xfrm>
            <a:off x="10181606" y="3607767"/>
            <a:ext cx="1829833" cy="1239230"/>
            <a:chOff x="10181606" y="3536647"/>
            <a:chExt cx="1829833" cy="1239230"/>
          </a:xfrm>
        </p:grpSpPr>
        <p:sp>
          <p:nvSpPr>
            <p:cNvPr id="360" name="流程图: 磁盘 168"/>
            <p:cNvSpPr/>
            <p:nvPr/>
          </p:nvSpPr>
          <p:spPr bwMode="auto">
            <a:xfrm>
              <a:off x="10550844" y="3956027"/>
              <a:ext cx="196991" cy="259055"/>
            </a:xfrm>
            <a:prstGeom prst="flowChartMagneticDisk">
              <a:avLst/>
            </a:prstGeom>
            <a:solidFill>
              <a:schemeClr val="accent1">
                <a:lumMod val="50000"/>
                <a:alpha val="90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lIns="0" tIns="27454" rIns="0" bIns="27454" anchor="ctr"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35555">
                <a:buClr>
                  <a:srgbClr val="CC9900"/>
                </a:buClr>
                <a:defRPr/>
              </a:pPr>
              <a:endParaRPr lang="zh-CN" altLang="en-US" sz="945" b="1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  <p:cxnSp>
          <p:nvCxnSpPr>
            <p:cNvPr id="361" name="直接连接符 206"/>
            <p:cNvCxnSpPr/>
            <p:nvPr/>
          </p:nvCxnSpPr>
          <p:spPr bwMode="auto">
            <a:xfrm flipV="1">
              <a:off x="10747832" y="4033944"/>
              <a:ext cx="687887" cy="0"/>
            </a:xfrm>
            <a:prstGeom prst="line">
              <a:avLst/>
            </a:prstGeom>
            <a:ln w="12700">
              <a:solidFill>
                <a:srgbClr val="328FB7"/>
              </a:solidFill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62" name="Freeform 6"/>
            <p:cNvSpPr>
              <a:spLocks/>
            </p:cNvSpPr>
            <p:nvPr/>
          </p:nvSpPr>
          <p:spPr bwMode="auto">
            <a:xfrm rot="21558980">
              <a:off x="10295350" y="3544847"/>
              <a:ext cx="642785" cy="722408"/>
            </a:xfrm>
            <a:custGeom>
              <a:avLst/>
              <a:gdLst>
                <a:gd name="T0" fmla="*/ 637 w 754"/>
                <a:gd name="T1" fmla="*/ 407 h 415"/>
                <a:gd name="T2" fmla="*/ 92 w 754"/>
                <a:gd name="T3" fmla="*/ 403 h 415"/>
                <a:gd name="T4" fmla="*/ 15 w 754"/>
                <a:gd name="T5" fmla="*/ 290 h 415"/>
                <a:gd name="T6" fmla="*/ 139 w 754"/>
                <a:gd name="T7" fmla="*/ 204 h 415"/>
                <a:gd name="T8" fmla="*/ 287 w 754"/>
                <a:gd name="T9" fmla="*/ 26 h 415"/>
                <a:gd name="T10" fmla="*/ 504 w 754"/>
                <a:gd name="T11" fmla="*/ 122 h 415"/>
                <a:gd name="T12" fmla="*/ 650 w 754"/>
                <a:gd name="T13" fmla="*/ 119 h 415"/>
                <a:gd name="T14" fmla="*/ 678 w 754"/>
                <a:gd name="T15" fmla="*/ 244 h 415"/>
                <a:gd name="T16" fmla="*/ 742 w 754"/>
                <a:gd name="T17" fmla="*/ 336 h 415"/>
                <a:gd name="T18" fmla="*/ 637 w 754"/>
                <a:gd name="T19" fmla="*/ 407 h 415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8992 w 10000"/>
                <a:gd name="connsiteY7" fmla="*/ 5880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054 w 10000"/>
                <a:gd name="connsiteY7" fmla="*/ 5692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0" h="10000">
                  <a:moveTo>
                    <a:pt x="8448" y="9807"/>
                  </a:moveTo>
                  <a:lnTo>
                    <a:pt x="1220" y="9711"/>
                  </a:lnTo>
                  <a:cubicBezTo>
                    <a:pt x="1220" y="9711"/>
                    <a:pt x="0" y="9253"/>
                    <a:pt x="199" y="6988"/>
                  </a:cubicBezTo>
                  <a:cubicBezTo>
                    <a:pt x="424" y="4530"/>
                    <a:pt x="1638" y="4336"/>
                    <a:pt x="1638" y="4336"/>
                  </a:cubicBezTo>
                  <a:cubicBezTo>
                    <a:pt x="1638" y="4336"/>
                    <a:pt x="1711" y="1277"/>
                    <a:pt x="3806" y="627"/>
                  </a:cubicBezTo>
                  <a:cubicBezTo>
                    <a:pt x="5849" y="0"/>
                    <a:pt x="6684" y="2940"/>
                    <a:pt x="6684" y="2940"/>
                  </a:cubicBezTo>
                  <a:cubicBezTo>
                    <a:pt x="6684" y="2940"/>
                    <a:pt x="7732" y="1542"/>
                    <a:pt x="8621" y="2867"/>
                  </a:cubicBezTo>
                  <a:cubicBezTo>
                    <a:pt x="9363" y="3952"/>
                    <a:pt x="9054" y="5692"/>
                    <a:pt x="9054" y="5692"/>
                  </a:cubicBezTo>
                  <a:cubicBezTo>
                    <a:pt x="9054" y="5692"/>
                    <a:pt x="10000" y="6361"/>
                    <a:pt x="9841" y="8096"/>
                  </a:cubicBezTo>
                  <a:cubicBezTo>
                    <a:pt x="9668" y="10000"/>
                    <a:pt x="8448" y="9807"/>
                    <a:pt x="8448" y="9807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19050">
              <a:noFill/>
              <a:headEnd type="none" w="med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lIns="73115" tIns="36556" rIns="73115" bIns="36556"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74641">
                <a:buClr>
                  <a:srgbClr val="CC9900"/>
                </a:buClr>
                <a:defRPr/>
              </a:pPr>
              <a:endParaRPr lang="zh-CN" altLang="en-US" sz="945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  <p:sp>
          <p:nvSpPr>
            <p:cNvPr id="363" name="Rectangle 450"/>
            <p:cNvSpPr>
              <a:spLocks noChangeArrowheads="1"/>
            </p:cNvSpPr>
            <p:nvPr/>
          </p:nvSpPr>
          <p:spPr bwMode="auto">
            <a:xfrm>
              <a:off x="10181606" y="3953152"/>
              <a:ext cx="514053" cy="2619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noAutofit/>
            </a:bodyPr>
            <a:lstStyle>
              <a:lvl1pPr defTabSz="609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defTabSz="609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defTabSz="609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defTabSz="609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defTabSz="609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609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609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609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609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buSzPct val="100000"/>
              </a:pPr>
              <a:r>
                <a:rPr lang="en-US" altLang="zh-CN" sz="945" dirty="0" err="1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vSEPP</a:t>
              </a:r>
              <a:endParaRPr lang="zh-CN" altLang="zh-CN" sz="94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cxnSp>
          <p:nvCxnSpPr>
            <p:cNvPr id="364" name="直接连接符 209"/>
            <p:cNvCxnSpPr/>
            <p:nvPr/>
          </p:nvCxnSpPr>
          <p:spPr bwMode="auto">
            <a:xfrm>
              <a:off x="11134323" y="3584524"/>
              <a:ext cx="0" cy="1140625"/>
            </a:xfrm>
            <a:prstGeom prst="line">
              <a:avLst/>
            </a:prstGeom>
            <a:ln w="28575">
              <a:solidFill>
                <a:schemeClr val="bg1">
                  <a:lumMod val="50000"/>
                </a:schemeClr>
              </a:solidFill>
              <a:prstDash val="dash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65" name="矩形 210"/>
            <p:cNvSpPr/>
            <p:nvPr/>
          </p:nvSpPr>
          <p:spPr>
            <a:xfrm>
              <a:off x="10189893" y="4448139"/>
              <a:ext cx="682479" cy="3277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822535">
                <a:defRPr/>
              </a:pPr>
              <a:r>
                <a:rPr lang="en-US" altLang="zh-CN" sz="1080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VPLMN</a:t>
              </a:r>
            </a:p>
          </p:txBody>
        </p:sp>
        <p:sp>
          <p:nvSpPr>
            <p:cNvPr id="366" name="矩形 211"/>
            <p:cNvSpPr/>
            <p:nvPr/>
          </p:nvSpPr>
          <p:spPr>
            <a:xfrm>
              <a:off x="11238728" y="4448139"/>
              <a:ext cx="696959" cy="3277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822535">
                <a:defRPr/>
              </a:pPr>
              <a:r>
                <a:rPr lang="en-US" altLang="zh-CN" sz="1080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HPLMN</a:t>
              </a:r>
            </a:p>
          </p:txBody>
        </p:sp>
        <p:sp>
          <p:nvSpPr>
            <p:cNvPr id="367" name="Freeform 6"/>
            <p:cNvSpPr>
              <a:spLocks/>
            </p:cNvSpPr>
            <p:nvPr/>
          </p:nvSpPr>
          <p:spPr bwMode="auto">
            <a:xfrm rot="21558980">
              <a:off x="11330266" y="3536647"/>
              <a:ext cx="549669" cy="728692"/>
            </a:xfrm>
            <a:custGeom>
              <a:avLst/>
              <a:gdLst>
                <a:gd name="T0" fmla="*/ 637 w 754"/>
                <a:gd name="T1" fmla="*/ 407 h 415"/>
                <a:gd name="T2" fmla="*/ 92 w 754"/>
                <a:gd name="T3" fmla="*/ 403 h 415"/>
                <a:gd name="T4" fmla="*/ 15 w 754"/>
                <a:gd name="T5" fmla="*/ 290 h 415"/>
                <a:gd name="T6" fmla="*/ 139 w 754"/>
                <a:gd name="T7" fmla="*/ 204 h 415"/>
                <a:gd name="T8" fmla="*/ 287 w 754"/>
                <a:gd name="T9" fmla="*/ 26 h 415"/>
                <a:gd name="T10" fmla="*/ 504 w 754"/>
                <a:gd name="T11" fmla="*/ 122 h 415"/>
                <a:gd name="T12" fmla="*/ 650 w 754"/>
                <a:gd name="T13" fmla="*/ 119 h 415"/>
                <a:gd name="T14" fmla="*/ 678 w 754"/>
                <a:gd name="T15" fmla="*/ 244 h 415"/>
                <a:gd name="T16" fmla="*/ 742 w 754"/>
                <a:gd name="T17" fmla="*/ 336 h 415"/>
                <a:gd name="T18" fmla="*/ 637 w 754"/>
                <a:gd name="T19" fmla="*/ 407 h 415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8992 w 10000"/>
                <a:gd name="connsiteY7" fmla="*/ 5880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054 w 10000"/>
                <a:gd name="connsiteY7" fmla="*/ 5692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0" h="10000">
                  <a:moveTo>
                    <a:pt x="8448" y="9807"/>
                  </a:moveTo>
                  <a:lnTo>
                    <a:pt x="1220" y="9711"/>
                  </a:lnTo>
                  <a:cubicBezTo>
                    <a:pt x="1220" y="9711"/>
                    <a:pt x="0" y="9253"/>
                    <a:pt x="199" y="6988"/>
                  </a:cubicBezTo>
                  <a:cubicBezTo>
                    <a:pt x="424" y="4530"/>
                    <a:pt x="1638" y="4336"/>
                    <a:pt x="1638" y="4336"/>
                  </a:cubicBezTo>
                  <a:cubicBezTo>
                    <a:pt x="1638" y="4336"/>
                    <a:pt x="1711" y="1277"/>
                    <a:pt x="3806" y="627"/>
                  </a:cubicBezTo>
                  <a:cubicBezTo>
                    <a:pt x="5849" y="0"/>
                    <a:pt x="6684" y="2940"/>
                    <a:pt x="6684" y="2940"/>
                  </a:cubicBezTo>
                  <a:cubicBezTo>
                    <a:pt x="6684" y="2940"/>
                    <a:pt x="7732" y="1542"/>
                    <a:pt x="8621" y="2867"/>
                  </a:cubicBezTo>
                  <a:cubicBezTo>
                    <a:pt x="9363" y="3952"/>
                    <a:pt x="9054" y="5692"/>
                    <a:pt x="9054" y="5692"/>
                  </a:cubicBezTo>
                  <a:cubicBezTo>
                    <a:pt x="9054" y="5692"/>
                    <a:pt x="10000" y="6361"/>
                    <a:pt x="9841" y="8096"/>
                  </a:cubicBezTo>
                  <a:cubicBezTo>
                    <a:pt x="9668" y="10000"/>
                    <a:pt x="8448" y="9807"/>
                    <a:pt x="8448" y="9807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19050">
              <a:noFill/>
              <a:headEnd type="none" w="med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lIns="73115" tIns="36556" rIns="73115" bIns="36556"/>
            <a:lstStyle>
              <a:defPPr>
                <a:defRPr lang="zh-CN"/>
              </a:defPPr>
              <a:lvl1pPr marL="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72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444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9166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888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8610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8332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8053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7775" algn="l" defTabSz="1219444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74641">
                <a:buClr>
                  <a:srgbClr val="CC9900"/>
                </a:buClr>
                <a:defRPr/>
              </a:pPr>
              <a:endParaRPr lang="zh-CN" altLang="en-US" sz="945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  <p:sp>
          <p:nvSpPr>
            <p:cNvPr id="368" name="Rectangle 450"/>
            <p:cNvSpPr>
              <a:spLocks noChangeArrowheads="1"/>
            </p:cNvSpPr>
            <p:nvPr/>
          </p:nvSpPr>
          <p:spPr bwMode="auto">
            <a:xfrm>
              <a:off x="11550820" y="3873379"/>
              <a:ext cx="460619" cy="2619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noAutofit/>
            </a:bodyPr>
            <a:lstStyle>
              <a:lvl1pPr defTabSz="609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defTabSz="609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defTabSz="609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defTabSz="609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defTabSz="609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609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609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609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609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buSzPct val="100000"/>
              </a:pPr>
              <a:r>
                <a:rPr lang="en-US" altLang="zh-CN" sz="945" dirty="0" err="1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hSEPP</a:t>
              </a:r>
              <a:endParaRPr lang="zh-CN" altLang="zh-CN" sz="94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pic>
          <p:nvPicPr>
            <p:cNvPr id="369" name="Picture 5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10709751" y="3948102"/>
              <a:ext cx="183258" cy="2682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71" name="文本框 146"/>
            <p:cNvSpPr txBox="1"/>
            <p:nvPr/>
          </p:nvSpPr>
          <p:spPr>
            <a:xfrm>
              <a:off x="10966371" y="3910999"/>
              <a:ext cx="347746" cy="27499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81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IPX</a:t>
              </a:r>
              <a:endParaRPr lang="zh-CN" altLang="en-US" sz="126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373" name="Picture 5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11373111" y="3909153"/>
              <a:ext cx="183258" cy="2682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165" name="Rounded Rectangle 628"/>
          <p:cNvSpPr/>
          <p:nvPr/>
        </p:nvSpPr>
        <p:spPr bwMode="auto">
          <a:xfrm>
            <a:off x="8303977" y="2971067"/>
            <a:ext cx="1806108" cy="214437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>
            <a:solidFill>
              <a:srgbClr val="C6D9F1">
                <a:alpha val="25882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914309">
              <a:defRPr/>
            </a:pPr>
            <a:endParaRPr lang="zh-CN" altLang="en-US" sz="1798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7" name="Rectangle 633"/>
          <p:cNvSpPr>
            <a:spLocks noChangeArrowheads="1"/>
          </p:cNvSpPr>
          <p:nvPr/>
        </p:nvSpPr>
        <p:spPr bwMode="auto">
          <a:xfrm>
            <a:off x="8373703" y="3085284"/>
            <a:ext cx="1651457" cy="285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ctr" defTabSz="822535">
              <a:lnSpc>
                <a:spcPct val="150000"/>
              </a:lnSpc>
              <a:buSzPct val="100000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统一鉴权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8" name="流程图: 磁盘 167"/>
          <p:cNvSpPr/>
          <p:nvPr/>
        </p:nvSpPr>
        <p:spPr bwMode="auto">
          <a:xfrm>
            <a:off x="9544823" y="4202162"/>
            <a:ext cx="219818" cy="221314"/>
          </a:xfrm>
          <a:prstGeom prst="flowChartMagneticDisk">
            <a:avLst/>
          </a:prstGeom>
          <a:solidFill>
            <a:schemeClr val="accent1">
              <a:lumMod val="50000"/>
              <a:alpha val="90000"/>
            </a:schemeClr>
          </a:solidFill>
          <a:ln w="3175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lIns="0" tIns="30512" rIns="0" bIns="30512" anchor="ctr"/>
          <a:lstStyle>
            <a:defPPr>
              <a:defRPr lang="zh-CN"/>
            </a:defPPr>
            <a:lvl1pPr marL="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72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444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9166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888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61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833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8053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7775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84056">
              <a:buClr>
                <a:srgbClr val="CC9900"/>
              </a:buClr>
              <a:defRPr/>
            </a:pPr>
            <a:endParaRPr lang="zh-CN" altLang="en-US" sz="1050" b="1" kern="0" dirty="0"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cxnSp>
        <p:nvCxnSpPr>
          <p:cNvPr id="169" name="直接连接符 168"/>
          <p:cNvCxnSpPr/>
          <p:nvPr/>
        </p:nvCxnSpPr>
        <p:spPr bwMode="auto">
          <a:xfrm>
            <a:off x="9012798" y="4004992"/>
            <a:ext cx="554325" cy="267586"/>
          </a:xfrm>
          <a:prstGeom prst="line">
            <a:avLst/>
          </a:prstGeom>
          <a:ln w="12700">
            <a:solidFill>
              <a:srgbClr val="328FB7"/>
            </a:solidFill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0" name="直接连接符 169"/>
          <p:cNvCxnSpPr/>
          <p:nvPr/>
        </p:nvCxnSpPr>
        <p:spPr bwMode="auto">
          <a:xfrm flipV="1">
            <a:off x="8785015" y="4274591"/>
            <a:ext cx="764586" cy="0"/>
          </a:xfrm>
          <a:prstGeom prst="line">
            <a:avLst/>
          </a:prstGeom>
          <a:ln w="12700">
            <a:solidFill>
              <a:srgbClr val="328FB7"/>
            </a:solidFill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1" name="直接连接符 170"/>
          <p:cNvCxnSpPr/>
          <p:nvPr/>
        </p:nvCxnSpPr>
        <p:spPr bwMode="auto">
          <a:xfrm flipV="1">
            <a:off x="9022356" y="4268555"/>
            <a:ext cx="500167" cy="281670"/>
          </a:xfrm>
          <a:prstGeom prst="line">
            <a:avLst/>
          </a:prstGeom>
          <a:ln w="12700">
            <a:solidFill>
              <a:srgbClr val="328FB7"/>
            </a:solidFill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2" name="AutoShape 4"/>
          <p:cNvSpPr>
            <a:spLocks noChangeAspect="1" noChangeArrowheads="1" noTextEdit="1"/>
          </p:cNvSpPr>
          <p:nvPr/>
        </p:nvSpPr>
        <p:spPr bwMode="auto">
          <a:xfrm>
            <a:off x="8904482" y="4409390"/>
            <a:ext cx="154510" cy="283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3" name="Freeform 6"/>
          <p:cNvSpPr>
            <a:spLocks/>
          </p:cNvSpPr>
          <p:nvPr/>
        </p:nvSpPr>
        <p:spPr bwMode="auto">
          <a:xfrm>
            <a:off x="8931561" y="4652835"/>
            <a:ext cx="1594" cy="2012"/>
          </a:xfrm>
          <a:custGeom>
            <a:avLst/>
            <a:gdLst>
              <a:gd name="T0" fmla="*/ 0 w 1"/>
              <a:gd name="T1" fmla="*/ 0 h 1588"/>
              <a:gd name="T2" fmla="*/ 2147483646 w 1"/>
              <a:gd name="T3" fmla="*/ 0 h 1588"/>
              <a:gd name="T4" fmla="*/ 0 w 1"/>
              <a:gd name="T5" fmla="*/ 0 h 1588"/>
              <a:gd name="T6" fmla="*/ 0 60000 65536"/>
              <a:gd name="T7" fmla="*/ 0 60000 65536"/>
              <a:gd name="T8" fmla="*/ 0 60000 65536"/>
              <a:gd name="T9" fmla="*/ 0 w 1"/>
              <a:gd name="T10" fmla="*/ 0 h 1588"/>
              <a:gd name="T11" fmla="*/ 1 w 1"/>
              <a:gd name="T12" fmla="*/ 1588 h 158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588">
                <a:moveTo>
                  <a:pt x="0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0" y="0"/>
                </a:cubicBezTo>
                <a:close/>
              </a:path>
            </a:pathLst>
          </a:custGeom>
          <a:solidFill>
            <a:srgbClr val="0068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Freeform 7"/>
          <p:cNvSpPr>
            <a:spLocks/>
          </p:cNvSpPr>
          <p:nvPr/>
        </p:nvSpPr>
        <p:spPr bwMode="auto">
          <a:xfrm>
            <a:off x="8931561" y="4652835"/>
            <a:ext cx="1594" cy="2012"/>
          </a:xfrm>
          <a:custGeom>
            <a:avLst/>
            <a:gdLst>
              <a:gd name="T0" fmla="*/ 0 w 1"/>
              <a:gd name="T1" fmla="*/ 0 h 1588"/>
              <a:gd name="T2" fmla="*/ 2147483646 w 1"/>
              <a:gd name="T3" fmla="*/ 0 h 1588"/>
              <a:gd name="T4" fmla="*/ 0 w 1"/>
              <a:gd name="T5" fmla="*/ 0 h 1588"/>
              <a:gd name="T6" fmla="*/ 0 60000 65536"/>
              <a:gd name="T7" fmla="*/ 0 60000 65536"/>
              <a:gd name="T8" fmla="*/ 0 60000 65536"/>
              <a:gd name="T9" fmla="*/ 0 w 1"/>
              <a:gd name="T10" fmla="*/ 0 h 1588"/>
              <a:gd name="T11" fmla="*/ 1 w 1"/>
              <a:gd name="T12" fmla="*/ 1588 h 158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588">
                <a:moveTo>
                  <a:pt x="0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0" y="0"/>
                </a:cubicBezTo>
                <a:close/>
              </a:path>
            </a:pathLst>
          </a:custGeom>
          <a:solidFill>
            <a:srgbClr val="0068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5" name="Freeform 9"/>
          <p:cNvSpPr>
            <a:spLocks/>
          </p:cNvSpPr>
          <p:nvPr/>
        </p:nvSpPr>
        <p:spPr bwMode="auto">
          <a:xfrm>
            <a:off x="8920411" y="4457677"/>
            <a:ext cx="46193" cy="177050"/>
          </a:xfrm>
          <a:custGeom>
            <a:avLst/>
            <a:gdLst>
              <a:gd name="T0" fmla="*/ 2147483646 w 31"/>
              <a:gd name="T1" fmla="*/ 2147483646 h 79"/>
              <a:gd name="T2" fmla="*/ 2147483646 w 31"/>
              <a:gd name="T3" fmla="*/ 2147483646 h 79"/>
              <a:gd name="T4" fmla="*/ 2147483646 w 31"/>
              <a:gd name="T5" fmla="*/ 2147483646 h 79"/>
              <a:gd name="T6" fmla="*/ 2147483646 w 31"/>
              <a:gd name="T7" fmla="*/ 2147483646 h 79"/>
              <a:gd name="T8" fmla="*/ 2147483646 w 31"/>
              <a:gd name="T9" fmla="*/ 2147483646 h 79"/>
              <a:gd name="T10" fmla="*/ 2147483646 w 31"/>
              <a:gd name="T11" fmla="*/ 2147483646 h 79"/>
              <a:gd name="T12" fmla="*/ 2147483646 w 31"/>
              <a:gd name="T13" fmla="*/ 2147483646 h 79"/>
              <a:gd name="T14" fmla="*/ 2147483646 w 31"/>
              <a:gd name="T15" fmla="*/ 2147483646 h 79"/>
              <a:gd name="T16" fmla="*/ 2147483646 w 31"/>
              <a:gd name="T17" fmla="*/ 2147483646 h 79"/>
              <a:gd name="T18" fmla="*/ 2147483646 w 31"/>
              <a:gd name="T19" fmla="*/ 2147483646 h 79"/>
              <a:gd name="T20" fmla="*/ 2147483646 w 31"/>
              <a:gd name="T21" fmla="*/ 2147483646 h 79"/>
              <a:gd name="T22" fmla="*/ 2147483646 w 31"/>
              <a:gd name="T23" fmla="*/ 2147483646 h 79"/>
              <a:gd name="T24" fmla="*/ 2147483646 w 31"/>
              <a:gd name="T25" fmla="*/ 2147483646 h 79"/>
              <a:gd name="T26" fmla="*/ 2147483646 w 31"/>
              <a:gd name="T27" fmla="*/ 2147483646 h 79"/>
              <a:gd name="T28" fmla="*/ 2147483646 w 31"/>
              <a:gd name="T29" fmla="*/ 2147483646 h 79"/>
              <a:gd name="T30" fmla="*/ 2147483646 w 31"/>
              <a:gd name="T31" fmla="*/ 2147483646 h 79"/>
              <a:gd name="T32" fmla="*/ 2147483646 w 31"/>
              <a:gd name="T33" fmla="*/ 2147483646 h 79"/>
              <a:gd name="T34" fmla="*/ 2147483646 w 31"/>
              <a:gd name="T35" fmla="*/ 2147483646 h 79"/>
              <a:gd name="T36" fmla="*/ 2147483646 w 31"/>
              <a:gd name="T37" fmla="*/ 2147483646 h 79"/>
              <a:gd name="T38" fmla="*/ 2147483646 w 31"/>
              <a:gd name="T39" fmla="*/ 2147483646 h 79"/>
              <a:gd name="T40" fmla="*/ 2147483646 w 31"/>
              <a:gd name="T41" fmla="*/ 2147483646 h 79"/>
              <a:gd name="T42" fmla="*/ 2147483646 w 31"/>
              <a:gd name="T43" fmla="*/ 2147483646 h 79"/>
              <a:gd name="T44" fmla="*/ 2147483646 w 31"/>
              <a:gd name="T45" fmla="*/ 2147483646 h 79"/>
              <a:gd name="T46" fmla="*/ 2147483646 w 31"/>
              <a:gd name="T47" fmla="*/ 2147483646 h 79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31"/>
              <a:gd name="T73" fmla="*/ 0 h 79"/>
              <a:gd name="T74" fmla="*/ 31 w 31"/>
              <a:gd name="T75" fmla="*/ 79 h 79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31" h="79">
                <a:moveTo>
                  <a:pt x="6" y="78"/>
                </a:moveTo>
                <a:cubicBezTo>
                  <a:pt x="3" y="75"/>
                  <a:pt x="2" y="70"/>
                  <a:pt x="5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13" y="56"/>
                  <a:pt x="15" y="47"/>
                  <a:pt x="15" y="40"/>
                </a:cubicBezTo>
                <a:cubicBezTo>
                  <a:pt x="15" y="40"/>
                  <a:pt x="15" y="40"/>
                  <a:pt x="15" y="40"/>
                </a:cubicBezTo>
                <a:cubicBezTo>
                  <a:pt x="15" y="40"/>
                  <a:pt x="15" y="40"/>
                  <a:pt x="15" y="40"/>
                </a:cubicBezTo>
                <a:cubicBezTo>
                  <a:pt x="15" y="40"/>
                  <a:pt x="15" y="40"/>
                  <a:pt x="15" y="40"/>
                </a:cubicBezTo>
                <a:cubicBezTo>
                  <a:pt x="15" y="26"/>
                  <a:pt x="4" y="16"/>
                  <a:pt x="3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0" y="12"/>
                  <a:pt x="0" y="7"/>
                  <a:pt x="2" y="4"/>
                </a:cubicBezTo>
                <a:cubicBezTo>
                  <a:pt x="2" y="4"/>
                  <a:pt x="2" y="4"/>
                  <a:pt x="2" y="4"/>
                </a:cubicBezTo>
                <a:cubicBezTo>
                  <a:pt x="5" y="0"/>
                  <a:pt x="10" y="0"/>
                  <a:pt x="13" y="3"/>
                </a:cubicBezTo>
                <a:cubicBezTo>
                  <a:pt x="13" y="3"/>
                  <a:pt x="13" y="3"/>
                  <a:pt x="13" y="3"/>
                </a:cubicBezTo>
                <a:cubicBezTo>
                  <a:pt x="14" y="3"/>
                  <a:pt x="31" y="16"/>
                  <a:pt x="31" y="40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51"/>
                  <a:pt x="27" y="64"/>
                  <a:pt x="17" y="76"/>
                </a:cubicBezTo>
                <a:cubicBezTo>
                  <a:pt x="17" y="76"/>
                  <a:pt x="17" y="76"/>
                  <a:pt x="17" y="76"/>
                </a:cubicBezTo>
                <a:cubicBezTo>
                  <a:pt x="16" y="78"/>
                  <a:pt x="14" y="79"/>
                  <a:pt x="11" y="79"/>
                </a:cubicBezTo>
                <a:cubicBezTo>
                  <a:pt x="11" y="79"/>
                  <a:pt x="11" y="79"/>
                  <a:pt x="11" y="79"/>
                </a:cubicBezTo>
                <a:cubicBezTo>
                  <a:pt x="9" y="79"/>
                  <a:pt x="8" y="79"/>
                  <a:pt x="6" y="78"/>
                </a:cubicBezTo>
                <a:close/>
              </a:path>
            </a:pathLst>
          </a:cu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6" name="Freeform 10"/>
          <p:cNvSpPr>
            <a:spLocks/>
          </p:cNvSpPr>
          <p:nvPr/>
        </p:nvSpPr>
        <p:spPr bwMode="auto">
          <a:xfrm>
            <a:off x="8950675" y="4399332"/>
            <a:ext cx="63715" cy="289718"/>
          </a:xfrm>
          <a:custGeom>
            <a:avLst/>
            <a:gdLst>
              <a:gd name="T0" fmla="*/ 2147483646 w 42"/>
              <a:gd name="T1" fmla="*/ 2147483646 h 123"/>
              <a:gd name="T2" fmla="*/ 2147483646 w 42"/>
              <a:gd name="T3" fmla="*/ 2147483646 h 123"/>
              <a:gd name="T4" fmla="*/ 2147483646 w 42"/>
              <a:gd name="T5" fmla="*/ 2147483646 h 123"/>
              <a:gd name="T6" fmla="*/ 2147483646 w 42"/>
              <a:gd name="T7" fmla="*/ 2147483646 h 123"/>
              <a:gd name="T8" fmla="*/ 2147483646 w 42"/>
              <a:gd name="T9" fmla="*/ 2147483646 h 123"/>
              <a:gd name="T10" fmla="*/ 2147483646 w 42"/>
              <a:gd name="T11" fmla="*/ 2147483646 h 123"/>
              <a:gd name="T12" fmla="*/ 2147483646 w 42"/>
              <a:gd name="T13" fmla="*/ 2147483646 h 123"/>
              <a:gd name="T14" fmla="*/ 2147483646 w 42"/>
              <a:gd name="T15" fmla="*/ 2147483646 h 123"/>
              <a:gd name="T16" fmla="*/ 2147483646 w 42"/>
              <a:gd name="T17" fmla="*/ 2147483646 h 123"/>
              <a:gd name="T18" fmla="*/ 2147483646 w 42"/>
              <a:gd name="T19" fmla="*/ 2147483646 h 123"/>
              <a:gd name="T20" fmla="*/ 2147483646 w 42"/>
              <a:gd name="T21" fmla="*/ 2147483646 h 123"/>
              <a:gd name="T22" fmla="*/ 2147483646 w 42"/>
              <a:gd name="T23" fmla="*/ 2147483646 h 123"/>
              <a:gd name="T24" fmla="*/ 2147483646 w 42"/>
              <a:gd name="T25" fmla="*/ 2147483646 h 123"/>
              <a:gd name="T26" fmla="*/ 2147483646 w 42"/>
              <a:gd name="T27" fmla="*/ 2147483646 h 123"/>
              <a:gd name="T28" fmla="*/ 2147483646 w 42"/>
              <a:gd name="T29" fmla="*/ 2147483646 h 123"/>
              <a:gd name="T30" fmla="*/ 2147483646 w 42"/>
              <a:gd name="T31" fmla="*/ 2147483646 h 123"/>
              <a:gd name="T32" fmla="*/ 2147483646 w 42"/>
              <a:gd name="T33" fmla="*/ 2147483646 h 123"/>
              <a:gd name="T34" fmla="*/ 2147483646 w 42"/>
              <a:gd name="T35" fmla="*/ 2147483646 h 123"/>
              <a:gd name="T36" fmla="*/ 2147483646 w 42"/>
              <a:gd name="T37" fmla="*/ 2147483646 h 123"/>
              <a:gd name="T38" fmla="*/ 2147483646 w 42"/>
              <a:gd name="T39" fmla="*/ 2147483646 h 123"/>
              <a:gd name="T40" fmla="*/ 2147483646 w 42"/>
              <a:gd name="T41" fmla="*/ 2147483646 h 12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42"/>
              <a:gd name="T64" fmla="*/ 0 h 123"/>
              <a:gd name="T65" fmla="*/ 42 w 42"/>
              <a:gd name="T66" fmla="*/ 123 h 123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42" h="123">
                <a:moveTo>
                  <a:pt x="10" y="121"/>
                </a:moveTo>
                <a:cubicBezTo>
                  <a:pt x="7" y="119"/>
                  <a:pt x="6" y="114"/>
                  <a:pt x="8" y="110"/>
                </a:cubicBezTo>
                <a:cubicBezTo>
                  <a:pt x="8" y="110"/>
                  <a:pt x="8" y="110"/>
                  <a:pt x="8" y="110"/>
                </a:cubicBezTo>
                <a:cubicBezTo>
                  <a:pt x="22" y="92"/>
                  <a:pt x="26" y="77"/>
                  <a:pt x="26" y="64"/>
                </a:cubicBezTo>
                <a:cubicBezTo>
                  <a:pt x="26" y="64"/>
                  <a:pt x="26" y="64"/>
                  <a:pt x="26" y="64"/>
                </a:cubicBezTo>
                <a:cubicBezTo>
                  <a:pt x="26" y="38"/>
                  <a:pt x="9" y="19"/>
                  <a:pt x="5" y="15"/>
                </a:cubicBezTo>
                <a:cubicBezTo>
                  <a:pt x="5" y="15"/>
                  <a:pt x="5" y="15"/>
                  <a:pt x="5" y="15"/>
                </a:cubicBezTo>
                <a:cubicBezTo>
                  <a:pt x="4" y="15"/>
                  <a:pt x="4" y="14"/>
                  <a:pt x="4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1" y="12"/>
                  <a:pt x="0" y="7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6" y="0"/>
                  <a:pt x="11" y="0"/>
                  <a:pt x="14" y="3"/>
                </a:cubicBezTo>
                <a:cubicBezTo>
                  <a:pt x="14" y="3"/>
                  <a:pt x="14" y="3"/>
                  <a:pt x="14" y="3"/>
                </a:cubicBezTo>
                <a:cubicBezTo>
                  <a:pt x="15" y="3"/>
                  <a:pt x="41" y="26"/>
                  <a:pt x="42" y="64"/>
                </a:cubicBezTo>
                <a:cubicBezTo>
                  <a:pt x="42" y="64"/>
                  <a:pt x="42" y="64"/>
                  <a:pt x="42" y="64"/>
                </a:cubicBezTo>
                <a:cubicBezTo>
                  <a:pt x="42" y="80"/>
                  <a:pt x="36" y="100"/>
                  <a:pt x="21" y="120"/>
                </a:cubicBezTo>
                <a:cubicBezTo>
                  <a:pt x="21" y="120"/>
                  <a:pt x="21" y="120"/>
                  <a:pt x="21" y="120"/>
                </a:cubicBezTo>
                <a:cubicBezTo>
                  <a:pt x="19" y="122"/>
                  <a:pt x="17" y="123"/>
                  <a:pt x="15" y="123"/>
                </a:cubicBezTo>
                <a:cubicBezTo>
                  <a:pt x="15" y="123"/>
                  <a:pt x="15" y="123"/>
                  <a:pt x="15" y="123"/>
                </a:cubicBezTo>
                <a:cubicBezTo>
                  <a:pt x="13" y="123"/>
                  <a:pt x="11" y="122"/>
                  <a:pt x="10" y="121"/>
                </a:cubicBezTo>
                <a:close/>
              </a:path>
            </a:pathLst>
          </a:cu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7" name="Oval 13"/>
          <p:cNvSpPr>
            <a:spLocks noChangeArrowheads="1"/>
          </p:cNvSpPr>
          <p:nvPr/>
        </p:nvSpPr>
        <p:spPr bwMode="auto">
          <a:xfrm>
            <a:off x="8864660" y="4503951"/>
            <a:ext cx="44600" cy="72429"/>
          </a:xfrm>
          <a:prstGeom prst="ellipse">
            <a:avLst/>
          </a:pr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buClr>
                <a:srgbClr val="CC9900"/>
              </a:buClr>
              <a:buFont typeface="Wingdings" panose="05000000000000000000" pitchFamily="2" charset="2"/>
              <a:buNone/>
            </a:pPr>
            <a:endParaRPr lang="zh-CN" altLang="en-US" sz="1600" b="1">
              <a:latin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8" name="AutoShape 4"/>
          <p:cNvSpPr>
            <a:spLocks noChangeAspect="1" noChangeArrowheads="1" noTextEdit="1"/>
          </p:cNvSpPr>
          <p:nvPr/>
        </p:nvSpPr>
        <p:spPr bwMode="auto">
          <a:xfrm>
            <a:off x="8797758" y="3815870"/>
            <a:ext cx="208669" cy="39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9" name="Freeform 6"/>
          <p:cNvSpPr>
            <a:spLocks/>
          </p:cNvSpPr>
          <p:nvPr/>
        </p:nvSpPr>
        <p:spPr bwMode="auto">
          <a:xfrm>
            <a:off x="8901296" y="4035170"/>
            <a:ext cx="1593" cy="0"/>
          </a:xfrm>
          <a:custGeom>
            <a:avLst/>
            <a:gdLst>
              <a:gd name="T0" fmla="*/ 0 w 1"/>
              <a:gd name="T1" fmla="*/ 0 h 1588"/>
              <a:gd name="T2" fmla="*/ 2147483646 w 1"/>
              <a:gd name="T3" fmla="*/ 0 h 1588"/>
              <a:gd name="T4" fmla="*/ 0 w 1"/>
              <a:gd name="T5" fmla="*/ 0 h 1588"/>
              <a:gd name="T6" fmla="*/ 0 60000 65536"/>
              <a:gd name="T7" fmla="*/ 0 60000 65536"/>
              <a:gd name="T8" fmla="*/ 0 60000 65536"/>
              <a:gd name="T9" fmla="*/ 0 w 1"/>
              <a:gd name="T10" fmla="*/ 0 h 1588"/>
              <a:gd name="T11" fmla="*/ 1 w 1"/>
              <a:gd name="T12" fmla="*/ 0 h 158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588">
                <a:moveTo>
                  <a:pt x="0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0" y="0"/>
                </a:cubicBezTo>
                <a:close/>
              </a:path>
            </a:pathLst>
          </a:custGeom>
          <a:solidFill>
            <a:srgbClr val="0068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0" name="Freeform 7"/>
          <p:cNvSpPr>
            <a:spLocks/>
          </p:cNvSpPr>
          <p:nvPr/>
        </p:nvSpPr>
        <p:spPr bwMode="auto">
          <a:xfrm>
            <a:off x="8901296" y="4035170"/>
            <a:ext cx="1593" cy="0"/>
          </a:xfrm>
          <a:custGeom>
            <a:avLst/>
            <a:gdLst>
              <a:gd name="T0" fmla="*/ 0 w 1"/>
              <a:gd name="T1" fmla="*/ 0 h 1588"/>
              <a:gd name="T2" fmla="*/ 2147483646 w 1"/>
              <a:gd name="T3" fmla="*/ 0 h 1588"/>
              <a:gd name="T4" fmla="*/ 0 w 1"/>
              <a:gd name="T5" fmla="*/ 0 h 1588"/>
              <a:gd name="T6" fmla="*/ 0 60000 65536"/>
              <a:gd name="T7" fmla="*/ 0 60000 65536"/>
              <a:gd name="T8" fmla="*/ 0 60000 65536"/>
              <a:gd name="T9" fmla="*/ 0 w 1"/>
              <a:gd name="T10" fmla="*/ 0 h 1588"/>
              <a:gd name="T11" fmla="*/ 1 w 1"/>
              <a:gd name="T12" fmla="*/ 0 h 158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588">
                <a:moveTo>
                  <a:pt x="0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0" y="0"/>
                </a:cubicBezTo>
                <a:close/>
              </a:path>
            </a:pathLst>
          </a:custGeom>
          <a:solidFill>
            <a:srgbClr val="0068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1" name="Freeform 8"/>
          <p:cNvSpPr>
            <a:spLocks noEditPoints="1"/>
          </p:cNvSpPr>
          <p:nvPr/>
        </p:nvSpPr>
        <p:spPr bwMode="auto">
          <a:xfrm>
            <a:off x="8863067" y="3976825"/>
            <a:ext cx="111502" cy="160955"/>
          </a:xfrm>
          <a:custGeom>
            <a:avLst/>
            <a:gdLst>
              <a:gd name="T0" fmla="*/ 2147483646 w 88"/>
              <a:gd name="T1" fmla="*/ 2147483646 h 124"/>
              <a:gd name="T2" fmla="*/ 2147483646 w 88"/>
              <a:gd name="T3" fmla="*/ 2147483646 h 124"/>
              <a:gd name="T4" fmla="*/ 2147483646 w 88"/>
              <a:gd name="T5" fmla="*/ 2147483646 h 124"/>
              <a:gd name="T6" fmla="*/ 2147483646 w 88"/>
              <a:gd name="T7" fmla="*/ 2147483646 h 124"/>
              <a:gd name="T8" fmla="*/ 2147483646 w 88"/>
              <a:gd name="T9" fmla="*/ 0 h 124"/>
              <a:gd name="T10" fmla="*/ 2147483646 w 88"/>
              <a:gd name="T11" fmla="*/ 0 h 124"/>
              <a:gd name="T12" fmla="*/ 2147483646 w 88"/>
              <a:gd name="T13" fmla="*/ 0 h 124"/>
              <a:gd name="T14" fmla="*/ 2147483646 w 88"/>
              <a:gd name="T15" fmla="*/ 2147483646 h 124"/>
              <a:gd name="T16" fmla="*/ 2147483646 w 88"/>
              <a:gd name="T17" fmla="*/ 2147483646 h 124"/>
              <a:gd name="T18" fmla="*/ 0 w 88"/>
              <a:gd name="T19" fmla="*/ 2147483646 h 124"/>
              <a:gd name="T20" fmla="*/ 2147483646 w 88"/>
              <a:gd name="T21" fmla="*/ 2147483646 h 124"/>
              <a:gd name="T22" fmla="*/ 2147483646 w 88"/>
              <a:gd name="T23" fmla="*/ 2147483646 h 124"/>
              <a:gd name="T24" fmla="*/ 2147483646 w 88"/>
              <a:gd name="T25" fmla="*/ 2147483646 h 124"/>
              <a:gd name="T26" fmla="*/ 2147483646 w 88"/>
              <a:gd name="T27" fmla="*/ 2147483646 h 124"/>
              <a:gd name="T28" fmla="*/ 2147483646 w 88"/>
              <a:gd name="T29" fmla="*/ 2147483646 h 124"/>
              <a:gd name="T30" fmla="*/ 2147483646 w 88"/>
              <a:gd name="T31" fmla="*/ 2147483646 h 124"/>
              <a:gd name="T32" fmla="*/ 2147483646 w 88"/>
              <a:gd name="T33" fmla="*/ 2147483646 h 124"/>
              <a:gd name="T34" fmla="*/ 2147483646 w 88"/>
              <a:gd name="T35" fmla="*/ 2147483646 h 124"/>
              <a:gd name="T36" fmla="*/ 2147483646 w 88"/>
              <a:gd name="T37" fmla="*/ 2147483646 h 124"/>
              <a:gd name="T38" fmla="*/ 2147483646 w 88"/>
              <a:gd name="T39" fmla="*/ 2147483646 h 124"/>
              <a:gd name="T40" fmla="*/ 2147483646 w 88"/>
              <a:gd name="T41" fmla="*/ 2147483646 h 124"/>
              <a:gd name="T42" fmla="*/ 2147483646 w 88"/>
              <a:gd name="T43" fmla="*/ 2147483646 h 124"/>
              <a:gd name="T44" fmla="*/ 2147483646 w 88"/>
              <a:gd name="T45" fmla="*/ 2147483646 h 124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w 88"/>
              <a:gd name="T70" fmla="*/ 0 h 124"/>
              <a:gd name="T71" fmla="*/ 88 w 88"/>
              <a:gd name="T72" fmla="*/ 124 h 124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T69" t="T70" r="T71" b="T72"/>
            <a:pathLst>
              <a:path w="88" h="124">
                <a:moveTo>
                  <a:pt x="69" y="124"/>
                </a:moveTo>
                <a:cubicBezTo>
                  <a:pt x="88" y="124"/>
                  <a:pt x="88" y="124"/>
                  <a:pt x="88" y="124"/>
                </a:cubicBezTo>
                <a:cubicBezTo>
                  <a:pt x="87" y="123"/>
                  <a:pt x="87" y="121"/>
                  <a:pt x="87" y="120"/>
                </a:cubicBezTo>
                <a:cubicBezTo>
                  <a:pt x="51" y="6"/>
                  <a:pt x="51" y="6"/>
                  <a:pt x="51" y="6"/>
                </a:cubicBezTo>
                <a:cubicBezTo>
                  <a:pt x="50" y="2"/>
                  <a:pt x="47" y="0"/>
                  <a:pt x="44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0" y="0"/>
                  <a:pt x="37" y="2"/>
                  <a:pt x="36" y="6"/>
                </a:cubicBezTo>
                <a:cubicBezTo>
                  <a:pt x="1" y="120"/>
                  <a:pt x="1" y="120"/>
                  <a:pt x="1" y="120"/>
                </a:cubicBezTo>
                <a:cubicBezTo>
                  <a:pt x="0" y="121"/>
                  <a:pt x="0" y="123"/>
                  <a:pt x="0" y="124"/>
                </a:cubicBezTo>
                <a:cubicBezTo>
                  <a:pt x="18" y="124"/>
                  <a:pt x="18" y="124"/>
                  <a:pt x="18" y="124"/>
                </a:cubicBezTo>
                <a:cubicBezTo>
                  <a:pt x="23" y="107"/>
                  <a:pt x="23" y="107"/>
                  <a:pt x="23" y="107"/>
                </a:cubicBezTo>
                <a:cubicBezTo>
                  <a:pt x="64" y="107"/>
                  <a:pt x="64" y="107"/>
                  <a:pt x="64" y="107"/>
                </a:cubicBezTo>
                <a:lnTo>
                  <a:pt x="69" y="124"/>
                </a:lnTo>
                <a:close/>
                <a:moveTo>
                  <a:pt x="48" y="55"/>
                </a:moveTo>
                <a:cubicBezTo>
                  <a:pt x="39" y="55"/>
                  <a:pt x="39" y="55"/>
                  <a:pt x="39" y="55"/>
                </a:cubicBezTo>
                <a:cubicBezTo>
                  <a:pt x="44" y="40"/>
                  <a:pt x="44" y="40"/>
                  <a:pt x="44" y="40"/>
                </a:cubicBezTo>
                <a:lnTo>
                  <a:pt x="48" y="55"/>
                </a:lnTo>
                <a:close/>
                <a:moveTo>
                  <a:pt x="29" y="89"/>
                </a:moveTo>
                <a:cubicBezTo>
                  <a:pt x="33" y="73"/>
                  <a:pt x="33" y="73"/>
                  <a:pt x="33" y="73"/>
                </a:cubicBezTo>
                <a:cubicBezTo>
                  <a:pt x="54" y="73"/>
                  <a:pt x="54" y="73"/>
                  <a:pt x="54" y="73"/>
                </a:cubicBezTo>
                <a:cubicBezTo>
                  <a:pt x="59" y="89"/>
                  <a:pt x="59" y="89"/>
                  <a:pt x="59" y="89"/>
                </a:cubicBezTo>
                <a:lnTo>
                  <a:pt x="29" y="89"/>
                </a:lnTo>
                <a:close/>
              </a:path>
            </a:pathLst>
          </a:cu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2" name="Freeform 9"/>
          <p:cNvSpPr>
            <a:spLocks/>
          </p:cNvSpPr>
          <p:nvPr/>
        </p:nvSpPr>
        <p:spPr bwMode="auto">
          <a:xfrm>
            <a:off x="8945897" y="3846048"/>
            <a:ext cx="36635" cy="148882"/>
          </a:xfrm>
          <a:custGeom>
            <a:avLst/>
            <a:gdLst>
              <a:gd name="T0" fmla="*/ 2147483646 w 31"/>
              <a:gd name="T1" fmla="*/ 2147483646 h 79"/>
              <a:gd name="T2" fmla="*/ 2147483646 w 31"/>
              <a:gd name="T3" fmla="*/ 2147483646 h 79"/>
              <a:gd name="T4" fmla="*/ 2147483646 w 31"/>
              <a:gd name="T5" fmla="*/ 2147483646 h 79"/>
              <a:gd name="T6" fmla="*/ 2147483646 w 31"/>
              <a:gd name="T7" fmla="*/ 2147483646 h 79"/>
              <a:gd name="T8" fmla="*/ 2147483646 w 31"/>
              <a:gd name="T9" fmla="*/ 2147483646 h 79"/>
              <a:gd name="T10" fmla="*/ 2147483646 w 31"/>
              <a:gd name="T11" fmla="*/ 2147483646 h 79"/>
              <a:gd name="T12" fmla="*/ 2147483646 w 31"/>
              <a:gd name="T13" fmla="*/ 2147483646 h 79"/>
              <a:gd name="T14" fmla="*/ 2147483646 w 31"/>
              <a:gd name="T15" fmla="*/ 2147483646 h 79"/>
              <a:gd name="T16" fmla="*/ 2147483646 w 31"/>
              <a:gd name="T17" fmla="*/ 2147483646 h 79"/>
              <a:gd name="T18" fmla="*/ 2147483646 w 31"/>
              <a:gd name="T19" fmla="*/ 2147483646 h 79"/>
              <a:gd name="T20" fmla="*/ 2147483646 w 31"/>
              <a:gd name="T21" fmla="*/ 2147483646 h 79"/>
              <a:gd name="T22" fmla="*/ 2147483646 w 31"/>
              <a:gd name="T23" fmla="*/ 2147483646 h 79"/>
              <a:gd name="T24" fmla="*/ 2147483646 w 31"/>
              <a:gd name="T25" fmla="*/ 2147483646 h 79"/>
              <a:gd name="T26" fmla="*/ 2147483646 w 31"/>
              <a:gd name="T27" fmla="*/ 2147483646 h 79"/>
              <a:gd name="T28" fmla="*/ 2147483646 w 31"/>
              <a:gd name="T29" fmla="*/ 2147483646 h 79"/>
              <a:gd name="T30" fmla="*/ 2147483646 w 31"/>
              <a:gd name="T31" fmla="*/ 2147483646 h 79"/>
              <a:gd name="T32" fmla="*/ 2147483646 w 31"/>
              <a:gd name="T33" fmla="*/ 2147483646 h 79"/>
              <a:gd name="T34" fmla="*/ 2147483646 w 31"/>
              <a:gd name="T35" fmla="*/ 2147483646 h 79"/>
              <a:gd name="T36" fmla="*/ 2147483646 w 31"/>
              <a:gd name="T37" fmla="*/ 2147483646 h 79"/>
              <a:gd name="T38" fmla="*/ 2147483646 w 31"/>
              <a:gd name="T39" fmla="*/ 2147483646 h 79"/>
              <a:gd name="T40" fmla="*/ 2147483646 w 31"/>
              <a:gd name="T41" fmla="*/ 2147483646 h 79"/>
              <a:gd name="T42" fmla="*/ 2147483646 w 31"/>
              <a:gd name="T43" fmla="*/ 2147483646 h 79"/>
              <a:gd name="T44" fmla="*/ 2147483646 w 31"/>
              <a:gd name="T45" fmla="*/ 2147483646 h 79"/>
              <a:gd name="T46" fmla="*/ 2147483646 w 31"/>
              <a:gd name="T47" fmla="*/ 2147483646 h 79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31"/>
              <a:gd name="T73" fmla="*/ 0 h 79"/>
              <a:gd name="T74" fmla="*/ 31 w 31"/>
              <a:gd name="T75" fmla="*/ 79 h 79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31" h="79">
                <a:moveTo>
                  <a:pt x="6" y="78"/>
                </a:moveTo>
                <a:cubicBezTo>
                  <a:pt x="3" y="75"/>
                  <a:pt x="2" y="70"/>
                  <a:pt x="5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13" y="56"/>
                  <a:pt x="15" y="47"/>
                  <a:pt x="15" y="40"/>
                </a:cubicBezTo>
                <a:cubicBezTo>
                  <a:pt x="15" y="40"/>
                  <a:pt x="15" y="40"/>
                  <a:pt x="15" y="40"/>
                </a:cubicBezTo>
                <a:cubicBezTo>
                  <a:pt x="15" y="40"/>
                  <a:pt x="15" y="40"/>
                  <a:pt x="15" y="40"/>
                </a:cubicBezTo>
                <a:cubicBezTo>
                  <a:pt x="15" y="40"/>
                  <a:pt x="15" y="40"/>
                  <a:pt x="15" y="40"/>
                </a:cubicBezTo>
                <a:cubicBezTo>
                  <a:pt x="15" y="26"/>
                  <a:pt x="4" y="16"/>
                  <a:pt x="3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0" y="12"/>
                  <a:pt x="0" y="7"/>
                  <a:pt x="2" y="4"/>
                </a:cubicBezTo>
                <a:cubicBezTo>
                  <a:pt x="2" y="4"/>
                  <a:pt x="2" y="4"/>
                  <a:pt x="2" y="4"/>
                </a:cubicBezTo>
                <a:cubicBezTo>
                  <a:pt x="5" y="0"/>
                  <a:pt x="10" y="0"/>
                  <a:pt x="13" y="3"/>
                </a:cubicBezTo>
                <a:cubicBezTo>
                  <a:pt x="13" y="3"/>
                  <a:pt x="13" y="3"/>
                  <a:pt x="13" y="3"/>
                </a:cubicBezTo>
                <a:cubicBezTo>
                  <a:pt x="14" y="3"/>
                  <a:pt x="31" y="16"/>
                  <a:pt x="31" y="40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51"/>
                  <a:pt x="27" y="64"/>
                  <a:pt x="17" y="76"/>
                </a:cubicBezTo>
                <a:cubicBezTo>
                  <a:pt x="17" y="76"/>
                  <a:pt x="17" y="76"/>
                  <a:pt x="17" y="76"/>
                </a:cubicBezTo>
                <a:cubicBezTo>
                  <a:pt x="16" y="78"/>
                  <a:pt x="14" y="79"/>
                  <a:pt x="11" y="79"/>
                </a:cubicBezTo>
                <a:cubicBezTo>
                  <a:pt x="11" y="79"/>
                  <a:pt x="11" y="79"/>
                  <a:pt x="11" y="79"/>
                </a:cubicBezTo>
                <a:cubicBezTo>
                  <a:pt x="9" y="79"/>
                  <a:pt x="8" y="79"/>
                  <a:pt x="6" y="78"/>
                </a:cubicBezTo>
                <a:close/>
              </a:path>
            </a:pathLst>
          </a:cu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3" name="Freeform 10"/>
          <p:cNvSpPr>
            <a:spLocks/>
          </p:cNvSpPr>
          <p:nvPr/>
        </p:nvSpPr>
        <p:spPr bwMode="auto">
          <a:xfrm>
            <a:off x="8969790" y="3803799"/>
            <a:ext cx="52565" cy="227347"/>
          </a:xfrm>
          <a:custGeom>
            <a:avLst/>
            <a:gdLst>
              <a:gd name="T0" fmla="*/ 2147483646 w 42"/>
              <a:gd name="T1" fmla="*/ 2147483646 h 123"/>
              <a:gd name="T2" fmla="*/ 2147483646 w 42"/>
              <a:gd name="T3" fmla="*/ 2147483646 h 123"/>
              <a:gd name="T4" fmla="*/ 2147483646 w 42"/>
              <a:gd name="T5" fmla="*/ 2147483646 h 123"/>
              <a:gd name="T6" fmla="*/ 2147483646 w 42"/>
              <a:gd name="T7" fmla="*/ 2147483646 h 123"/>
              <a:gd name="T8" fmla="*/ 2147483646 w 42"/>
              <a:gd name="T9" fmla="*/ 2147483646 h 123"/>
              <a:gd name="T10" fmla="*/ 2147483646 w 42"/>
              <a:gd name="T11" fmla="*/ 2147483646 h 123"/>
              <a:gd name="T12" fmla="*/ 2147483646 w 42"/>
              <a:gd name="T13" fmla="*/ 2147483646 h 123"/>
              <a:gd name="T14" fmla="*/ 2147483646 w 42"/>
              <a:gd name="T15" fmla="*/ 2147483646 h 123"/>
              <a:gd name="T16" fmla="*/ 2147483646 w 42"/>
              <a:gd name="T17" fmla="*/ 2147483646 h 123"/>
              <a:gd name="T18" fmla="*/ 2147483646 w 42"/>
              <a:gd name="T19" fmla="*/ 2147483646 h 123"/>
              <a:gd name="T20" fmla="*/ 2147483646 w 42"/>
              <a:gd name="T21" fmla="*/ 2147483646 h 123"/>
              <a:gd name="T22" fmla="*/ 2147483646 w 42"/>
              <a:gd name="T23" fmla="*/ 2147483646 h 123"/>
              <a:gd name="T24" fmla="*/ 2147483646 w 42"/>
              <a:gd name="T25" fmla="*/ 2147483646 h 123"/>
              <a:gd name="T26" fmla="*/ 2147483646 w 42"/>
              <a:gd name="T27" fmla="*/ 2147483646 h 123"/>
              <a:gd name="T28" fmla="*/ 2147483646 w 42"/>
              <a:gd name="T29" fmla="*/ 2147483646 h 123"/>
              <a:gd name="T30" fmla="*/ 2147483646 w 42"/>
              <a:gd name="T31" fmla="*/ 2147483646 h 123"/>
              <a:gd name="T32" fmla="*/ 2147483646 w 42"/>
              <a:gd name="T33" fmla="*/ 2147483646 h 123"/>
              <a:gd name="T34" fmla="*/ 2147483646 w 42"/>
              <a:gd name="T35" fmla="*/ 2147483646 h 123"/>
              <a:gd name="T36" fmla="*/ 2147483646 w 42"/>
              <a:gd name="T37" fmla="*/ 2147483646 h 123"/>
              <a:gd name="T38" fmla="*/ 2147483646 w 42"/>
              <a:gd name="T39" fmla="*/ 2147483646 h 123"/>
              <a:gd name="T40" fmla="*/ 2147483646 w 42"/>
              <a:gd name="T41" fmla="*/ 2147483646 h 12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42"/>
              <a:gd name="T64" fmla="*/ 0 h 123"/>
              <a:gd name="T65" fmla="*/ 42 w 42"/>
              <a:gd name="T66" fmla="*/ 123 h 123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42" h="123">
                <a:moveTo>
                  <a:pt x="10" y="121"/>
                </a:moveTo>
                <a:cubicBezTo>
                  <a:pt x="7" y="119"/>
                  <a:pt x="6" y="114"/>
                  <a:pt x="8" y="110"/>
                </a:cubicBezTo>
                <a:cubicBezTo>
                  <a:pt x="8" y="110"/>
                  <a:pt x="8" y="110"/>
                  <a:pt x="8" y="110"/>
                </a:cubicBezTo>
                <a:cubicBezTo>
                  <a:pt x="22" y="92"/>
                  <a:pt x="26" y="77"/>
                  <a:pt x="26" y="64"/>
                </a:cubicBezTo>
                <a:cubicBezTo>
                  <a:pt x="26" y="64"/>
                  <a:pt x="26" y="64"/>
                  <a:pt x="26" y="64"/>
                </a:cubicBezTo>
                <a:cubicBezTo>
                  <a:pt x="26" y="38"/>
                  <a:pt x="9" y="19"/>
                  <a:pt x="5" y="15"/>
                </a:cubicBezTo>
                <a:cubicBezTo>
                  <a:pt x="5" y="15"/>
                  <a:pt x="5" y="15"/>
                  <a:pt x="5" y="15"/>
                </a:cubicBezTo>
                <a:cubicBezTo>
                  <a:pt x="4" y="15"/>
                  <a:pt x="4" y="14"/>
                  <a:pt x="4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1" y="12"/>
                  <a:pt x="0" y="7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6" y="0"/>
                  <a:pt x="11" y="0"/>
                  <a:pt x="14" y="3"/>
                </a:cubicBezTo>
                <a:cubicBezTo>
                  <a:pt x="14" y="3"/>
                  <a:pt x="14" y="3"/>
                  <a:pt x="14" y="3"/>
                </a:cubicBezTo>
                <a:cubicBezTo>
                  <a:pt x="15" y="3"/>
                  <a:pt x="41" y="26"/>
                  <a:pt x="42" y="64"/>
                </a:cubicBezTo>
                <a:cubicBezTo>
                  <a:pt x="42" y="64"/>
                  <a:pt x="42" y="64"/>
                  <a:pt x="42" y="64"/>
                </a:cubicBezTo>
                <a:cubicBezTo>
                  <a:pt x="42" y="80"/>
                  <a:pt x="36" y="100"/>
                  <a:pt x="21" y="120"/>
                </a:cubicBezTo>
                <a:cubicBezTo>
                  <a:pt x="21" y="120"/>
                  <a:pt x="21" y="120"/>
                  <a:pt x="21" y="120"/>
                </a:cubicBezTo>
                <a:cubicBezTo>
                  <a:pt x="19" y="122"/>
                  <a:pt x="17" y="123"/>
                  <a:pt x="15" y="123"/>
                </a:cubicBezTo>
                <a:cubicBezTo>
                  <a:pt x="15" y="123"/>
                  <a:pt x="15" y="123"/>
                  <a:pt x="15" y="123"/>
                </a:cubicBezTo>
                <a:cubicBezTo>
                  <a:pt x="13" y="123"/>
                  <a:pt x="11" y="122"/>
                  <a:pt x="10" y="121"/>
                </a:cubicBezTo>
                <a:close/>
              </a:path>
            </a:pathLst>
          </a:cu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4" name="Freeform 11"/>
          <p:cNvSpPr>
            <a:spLocks/>
          </p:cNvSpPr>
          <p:nvPr/>
        </p:nvSpPr>
        <p:spPr bwMode="auto">
          <a:xfrm>
            <a:off x="8851915" y="3846048"/>
            <a:ext cx="39823" cy="148882"/>
          </a:xfrm>
          <a:custGeom>
            <a:avLst/>
            <a:gdLst>
              <a:gd name="T0" fmla="*/ 2147483646 w 32"/>
              <a:gd name="T1" fmla="*/ 2147483646 h 79"/>
              <a:gd name="T2" fmla="*/ 0 w 32"/>
              <a:gd name="T3" fmla="*/ 2147483646 h 79"/>
              <a:gd name="T4" fmla="*/ 0 w 32"/>
              <a:gd name="T5" fmla="*/ 2147483646 h 79"/>
              <a:gd name="T6" fmla="*/ 0 w 32"/>
              <a:gd name="T7" fmla="*/ 2147483646 h 79"/>
              <a:gd name="T8" fmla="*/ 0 w 32"/>
              <a:gd name="T9" fmla="*/ 2147483646 h 79"/>
              <a:gd name="T10" fmla="*/ 2147483646 w 32"/>
              <a:gd name="T11" fmla="*/ 2147483646 h 79"/>
              <a:gd name="T12" fmla="*/ 2147483646 w 32"/>
              <a:gd name="T13" fmla="*/ 2147483646 h 79"/>
              <a:gd name="T14" fmla="*/ 2147483646 w 32"/>
              <a:gd name="T15" fmla="*/ 2147483646 h 79"/>
              <a:gd name="T16" fmla="*/ 2147483646 w 32"/>
              <a:gd name="T17" fmla="*/ 2147483646 h 79"/>
              <a:gd name="T18" fmla="*/ 2147483646 w 32"/>
              <a:gd name="T19" fmla="*/ 2147483646 h 79"/>
              <a:gd name="T20" fmla="*/ 2147483646 w 32"/>
              <a:gd name="T21" fmla="*/ 2147483646 h 79"/>
              <a:gd name="T22" fmla="*/ 2147483646 w 32"/>
              <a:gd name="T23" fmla="*/ 2147483646 h 79"/>
              <a:gd name="T24" fmla="*/ 2147483646 w 32"/>
              <a:gd name="T25" fmla="*/ 2147483646 h 79"/>
              <a:gd name="T26" fmla="*/ 2147483646 w 32"/>
              <a:gd name="T27" fmla="*/ 2147483646 h 79"/>
              <a:gd name="T28" fmla="*/ 2147483646 w 32"/>
              <a:gd name="T29" fmla="*/ 2147483646 h 79"/>
              <a:gd name="T30" fmla="*/ 2147483646 w 32"/>
              <a:gd name="T31" fmla="*/ 2147483646 h 79"/>
              <a:gd name="T32" fmla="*/ 2147483646 w 32"/>
              <a:gd name="T33" fmla="*/ 2147483646 h 79"/>
              <a:gd name="T34" fmla="*/ 2147483646 w 32"/>
              <a:gd name="T35" fmla="*/ 2147483646 h 79"/>
              <a:gd name="T36" fmla="*/ 2147483646 w 32"/>
              <a:gd name="T37" fmla="*/ 2147483646 h 79"/>
              <a:gd name="T38" fmla="*/ 2147483646 w 32"/>
              <a:gd name="T39" fmla="*/ 2147483646 h 79"/>
              <a:gd name="T40" fmla="*/ 2147483646 w 32"/>
              <a:gd name="T41" fmla="*/ 2147483646 h 79"/>
              <a:gd name="T42" fmla="*/ 2147483646 w 32"/>
              <a:gd name="T43" fmla="*/ 2147483646 h 79"/>
              <a:gd name="T44" fmla="*/ 2147483646 w 32"/>
              <a:gd name="T45" fmla="*/ 2147483646 h 79"/>
              <a:gd name="T46" fmla="*/ 2147483646 w 32"/>
              <a:gd name="T47" fmla="*/ 2147483646 h 79"/>
              <a:gd name="T48" fmla="*/ 2147483646 w 32"/>
              <a:gd name="T49" fmla="*/ 2147483646 h 79"/>
              <a:gd name="T50" fmla="*/ 2147483646 w 32"/>
              <a:gd name="T51" fmla="*/ 2147483646 h 79"/>
              <a:gd name="T52" fmla="*/ 2147483646 w 32"/>
              <a:gd name="T53" fmla="*/ 2147483646 h 79"/>
              <a:gd name="T54" fmla="*/ 2147483646 w 32"/>
              <a:gd name="T55" fmla="*/ 2147483646 h 79"/>
              <a:gd name="T56" fmla="*/ 2147483646 w 32"/>
              <a:gd name="T57" fmla="*/ 2147483646 h 79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w 32"/>
              <a:gd name="T88" fmla="*/ 0 h 79"/>
              <a:gd name="T89" fmla="*/ 32 w 32"/>
              <a:gd name="T90" fmla="*/ 79 h 79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T87" t="T88" r="T89" b="T90"/>
            <a:pathLst>
              <a:path w="32" h="79">
                <a:moveTo>
                  <a:pt x="14" y="76"/>
                </a:moveTo>
                <a:cubicBezTo>
                  <a:pt x="4" y="64"/>
                  <a:pt x="0" y="51"/>
                  <a:pt x="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1" y="16"/>
                  <a:pt x="17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21" y="0"/>
                  <a:pt x="26" y="0"/>
                  <a:pt x="29" y="4"/>
                </a:cubicBezTo>
                <a:cubicBezTo>
                  <a:pt x="29" y="4"/>
                  <a:pt x="29" y="4"/>
                  <a:pt x="29" y="4"/>
                </a:cubicBezTo>
                <a:cubicBezTo>
                  <a:pt x="32" y="7"/>
                  <a:pt x="31" y="12"/>
                  <a:pt x="28" y="15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7" y="15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5"/>
                  <a:pt x="27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5" y="18"/>
                  <a:pt x="24" y="19"/>
                  <a:pt x="22" y="22"/>
                </a:cubicBezTo>
                <a:cubicBezTo>
                  <a:pt x="22" y="22"/>
                  <a:pt x="22" y="22"/>
                  <a:pt x="22" y="22"/>
                </a:cubicBezTo>
                <a:cubicBezTo>
                  <a:pt x="19" y="26"/>
                  <a:pt x="16" y="32"/>
                  <a:pt x="16" y="40"/>
                </a:cubicBezTo>
                <a:cubicBezTo>
                  <a:pt x="16" y="40"/>
                  <a:pt x="16" y="40"/>
                  <a:pt x="16" y="40"/>
                </a:cubicBezTo>
                <a:cubicBezTo>
                  <a:pt x="16" y="40"/>
                  <a:pt x="16" y="40"/>
                  <a:pt x="16" y="40"/>
                </a:cubicBezTo>
                <a:cubicBezTo>
                  <a:pt x="16" y="40"/>
                  <a:pt x="16" y="40"/>
                  <a:pt x="16" y="40"/>
                </a:cubicBezTo>
                <a:cubicBezTo>
                  <a:pt x="16" y="47"/>
                  <a:pt x="18" y="56"/>
                  <a:pt x="26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9" y="70"/>
                  <a:pt x="28" y="75"/>
                  <a:pt x="25" y="78"/>
                </a:cubicBezTo>
                <a:cubicBezTo>
                  <a:pt x="25" y="78"/>
                  <a:pt x="25" y="78"/>
                  <a:pt x="25" y="78"/>
                </a:cubicBezTo>
                <a:cubicBezTo>
                  <a:pt x="23" y="79"/>
                  <a:pt x="22" y="79"/>
                  <a:pt x="20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18" y="79"/>
                  <a:pt x="15" y="78"/>
                  <a:pt x="14" y="76"/>
                </a:cubicBezTo>
                <a:close/>
              </a:path>
            </a:pathLst>
          </a:cu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5" name="Freeform 12"/>
          <p:cNvSpPr>
            <a:spLocks/>
          </p:cNvSpPr>
          <p:nvPr/>
        </p:nvSpPr>
        <p:spPr bwMode="auto">
          <a:xfrm>
            <a:off x="8813687" y="3803799"/>
            <a:ext cx="52565" cy="227347"/>
          </a:xfrm>
          <a:custGeom>
            <a:avLst/>
            <a:gdLst>
              <a:gd name="T0" fmla="*/ 2147483646 w 41"/>
              <a:gd name="T1" fmla="*/ 2147483646 h 123"/>
              <a:gd name="T2" fmla="*/ 0 w 41"/>
              <a:gd name="T3" fmla="*/ 2147483646 h 123"/>
              <a:gd name="T4" fmla="*/ 0 w 41"/>
              <a:gd name="T5" fmla="*/ 2147483646 h 123"/>
              <a:gd name="T6" fmla="*/ 2147483646 w 41"/>
              <a:gd name="T7" fmla="*/ 2147483646 h 123"/>
              <a:gd name="T8" fmla="*/ 2147483646 w 41"/>
              <a:gd name="T9" fmla="*/ 2147483646 h 123"/>
              <a:gd name="T10" fmla="*/ 2147483646 w 41"/>
              <a:gd name="T11" fmla="*/ 2147483646 h 123"/>
              <a:gd name="T12" fmla="*/ 2147483646 w 41"/>
              <a:gd name="T13" fmla="*/ 2147483646 h 123"/>
              <a:gd name="T14" fmla="*/ 2147483646 w 41"/>
              <a:gd name="T15" fmla="*/ 2147483646 h 123"/>
              <a:gd name="T16" fmla="*/ 2147483646 w 41"/>
              <a:gd name="T17" fmla="*/ 2147483646 h 123"/>
              <a:gd name="T18" fmla="*/ 2147483646 w 41"/>
              <a:gd name="T19" fmla="*/ 2147483646 h 123"/>
              <a:gd name="T20" fmla="*/ 2147483646 w 41"/>
              <a:gd name="T21" fmla="*/ 2147483646 h 123"/>
              <a:gd name="T22" fmla="*/ 2147483646 w 41"/>
              <a:gd name="T23" fmla="*/ 2147483646 h 123"/>
              <a:gd name="T24" fmla="*/ 2147483646 w 41"/>
              <a:gd name="T25" fmla="*/ 2147483646 h 123"/>
              <a:gd name="T26" fmla="*/ 2147483646 w 41"/>
              <a:gd name="T27" fmla="*/ 2147483646 h 123"/>
              <a:gd name="T28" fmla="*/ 2147483646 w 41"/>
              <a:gd name="T29" fmla="*/ 2147483646 h 123"/>
              <a:gd name="T30" fmla="*/ 2147483646 w 41"/>
              <a:gd name="T31" fmla="*/ 2147483646 h 123"/>
              <a:gd name="T32" fmla="*/ 2147483646 w 41"/>
              <a:gd name="T33" fmla="*/ 2147483646 h 123"/>
              <a:gd name="T34" fmla="*/ 2147483646 w 41"/>
              <a:gd name="T35" fmla="*/ 2147483646 h 123"/>
              <a:gd name="T36" fmla="*/ 2147483646 w 41"/>
              <a:gd name="T37" fmla="*/ 2147483646 h 123"/>
              <a:gd name="T38" fmla="*/ 2147483646 w 41"/>
              <a:gd name="T39" fmla="*/ 2147483646 h 123"/>
              <a:gd name="T40" fmla="*/ 2147483646 w 41"/>
              <a:gd name="T41" fmla="*/ 2147483646 h 123"/>
              <a:gd name="T42" fmla="*/ 2147483646 w 41"/>
              <a:gd name="T43" fmla="*/ 2147483646 h 123"/>
              <a:gd name="T44" fmla="*/ 2147483646 w 41"/>
              <a:gd name="T45" fmla="*/ 2147483646 h 123"/>
              <a:gd name="T46" fmla="*/ 2147483646 w 41"/>
              <a:gd name="T47" fmla="*/ 2147483646 h 123"/>
              <a:gd name="T48" fmla="*/ 2147483646 w 41"/>
              <a:gd name="T49" fmla="*/ 2147483646 h 123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41"/>
              <a:gd name="T76" fmla="*/ 0 h 123"/>
              <a:gd name="T77" fmla="*/ 41 w 41"/>
              <a:gd name="T78" fmla="*/ 123 h 123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41" h="123">
                <a:moveTo>
                  <a:pt x="20" y="120"/>
                </a:moveTo>
                <a:cubicBezTo>
                  <a:pt x="5" y="100"/>
                  <a:pt x="0" y="80"/>
                  <a:pt x="0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26"/>
                  <a:pt x="26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0"/>
                  <a:pt x="35" y="0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41" y="7"/>
                  <a:pt x="41" y="12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5"/>
                  <a:pt x="37" y="15"/>
                </a:cubicBezTo>
                <a:cubicBezTo>
                  <a:pt x="37" y="15"/>
                  <a:pt x="37" y="15"/>
                  <a:pt x="37" y="15"/>
                </a:cubicBezTo>
                <a:cubicBezTo>
                  <a:pt x="36" y="16"/>
                  <a:pt x="35" y="17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2" y="20"/>
                  <a:pt x="29" y="23"/>
                  <a:pt x="26" y="28"/>
                </a:cubicBezTo>
                <a:cubicBezTo>
                  <a:pt x="26" y="28"/>
                  <a:pt x="26" y="28"/>
                  <a:pt x="26" y="28"/>
                </a:cubicBezTo>
                <a:cubicBezTo>
                  <a:pt x="21" y="37"/>
                  <a:pt x="15" y="49"/>
                  <a:pt x="15" y="64"/>
                </a:cubicBezTo>
                <a:cubicBezTo>
                  <a:pt x="15" y="64"/>
                  <a:pt x="15" y="64"/>
                  <a:pt x="15" y="64"/>
                </a:cubicBezTo>
                <a:cubicBezTo>
                  <a:pt x="15" y="77"/>
                  <a:pt x="20" y="92"/>
                  <a:pt x="33" y="110"/>
                </a:cubicBezTo>
                <a:cubicBezTo>
                  <a:pt x="33" y="110"/>
                  <a:pt x="33" y="110"/>
                  <a:pt x="33" y="110"/>
                </a:cubicBezTo>
                <a:cubicBezTo>
                  <a:pt x="35" y="114"/>
                  <a:pt x="35" y="119"/>
                  <a:pt x="31" y="121"/>
                </a:cubicBezTo>
                <a:cubicBezTo>
                  <a:pt x="31" y="121"/>
                  <a:pt x="31" y="121"/>
                  <a:pt x="31" y="121"/>
                </a:cubicBezTo>
                <a:cubicBezTo>
                  <a:pt x="30" y="122"/>
                  <a:pt x="28" y="123"/>
                  <a:pt x="27" y="123"/>
                </a:cubicBezTo>
                <a:cubicBezTo>
                  <a:pt x="27" y="123"/>
                  <a:pt x="27" y="123"/>
                  <a:pt x="27" y="123"/>
                </a:cubicBezTo>
                <a:cubicBezTo>
                  <a:pt x="24" y="123"/>
                  <a:pt x="22" y="122"/>
                  <a:pt x="20" y="120"/>
                </a:cubicBezTo>
                <a:close/>
              </a:path>
            </a:pathLst>
          </a:cu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6" name="Oval 13"/>
          <p:cNvSpPr>
            <a:spLocks noChangeArrowheads="1"/>
          </p:cNvSpPr>
          <p:nvPr/>
        </p:nvSpPr>
        <p:spPr bwMode="auto">
          <a:xfrm>
            <a:off x="8899703" y="3892323"/>
            <a:ext cx="36636" cy="54322"/>
          </a:xfrm>
          <a:prstGeom prst="ellipse">
            <a:avLst/>
          </a:pr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buClr>
                <a:srgbClr val="CC9900"/>
              </a:buClr>
              <a:buFont typeface="Wingdings" panose="05000000000000000000" pitchFamily="2" charset="2"/>
              <a:buNone/>
            </a:pPr>
            <a:endParaRPr lang="zh-CN" altLang="en-US" sz="1600" b="1">
              <a:latin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87" name="AutoShape 4"/>
          <p:cNvSpPr>
            <a:spLocks noChangeAspect="1" noChangeArrowheads="1" noTextEdit="1"/>
          </p:cNvSpPr>
          <p:nvPr/>
        </p:nvSpPr>
        <p:spPr bwMode="auto">
          <a:xfrm>
            <a:off x="8577940" y="4105588"/>
            <a:ext cx="199111" cy="26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8" name="Freeform 6"/>
          <p:cNvSpPr>
            <a:spLocks/>
          </p:cNvSpPr>
          <p:nvPr/>
        </p:nvSpPr>
        <p:spPr bwMode="auto">
          <a:xfrm>
            <a:off x="8676699" y="4312817"/>
            <a:ext cx="1594" cy="0"/>
          </a:xfrm>
          <a:custGeom>
            <a:avLst/>
            <a:gdLst>
              <a:gd name="T0" fmla="*/ 0 w 1"/>
              <a:gd name="T1" fmla="*/ 0 h 1588"/>
              <a:gd name="T2" fmla="*/ 2147483646 w 1"/>
              <a:gd name="T3" fmla="*/ 0 h 1588"/>
              <a:gd name="T4" fmla="*/ 0 w 1"/>
              <a:gd name="T5" fmla="*/ 0 h 1588"/>
              <a:gd name="T6" fmla="*/ 0 60000 65536"/>
              <a:gd name="T7" fmla="*/ 0 60000 65536"/>
              <a:gd name="T8" fmla="*/ 0 60000 65536"/>
              <a:gd name="T9" fmla="*/ 0 w 1"/>
              <a:gd name="T10" fmla="*/ 0 h 1588"/>
              <a:gd name="T11" fmla="*/ 1 w 1"/>
              <a:gd name="T12" fmla="*/ 0 h 158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588">
                <a:moveTo>
                  <a:pt x="0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0" y="0"/>
                </a:cubicBezTo>
                <a:close/>
              </a:path>
            </a:pathLst>
          </a:custGeom>
          <a:solidFill>
            <a:srgbClr val="0068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9" name="Freeform 7"/>
          <p:cNvSpPr>
            <a:spLocks/>
          </p:cNvSpPr>
          <p:nvPr/>
        </p:nvSpPr>
        <p:spPr bwMode="auto">
          <a:xfrm>
            <a:off x="8676699" y="4312817"/>
            <a:ext cx="1594" cy="0"/>
          </a:xfrm>
          <a:custGeom>
            <a:avLst/>
            <a:gdLst>
              <a:gd name="T0" fmla="*/ 0 w 1"/>
              <a:gd name="T1" fmla="*/ 0 h 1588"/>
              <a:gd name="T2" fmla="*/ 2147483646 w 1"/>
              <a:gd name="T3" fmla="*/ 0 h 1588"/>
              <a:gd name="T4" fmla="*/ 0 w 1"/>
              <a:gd name="T5" fmla="*/ 0 h 1588"/>
              <a:gd name="T6" fmla="*/ 0 60000 65536"/>
              <a:gd name="T7" fmla="*/ 0 60000 65536"/>
              <a:gd name="T8" fmla="*/ 0 60000 65536"/>
              <a:gd name="T9" fmla="*/ 0 w 1"/>
              <a:gd name="T10" fmla="*/ 0 h 1588"/>
              <a:gd name="T11" fmla="*/ 1 w 1"/>
              <a:gd name="T12" fmla="*/ 0 h 158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588">
                <a:moveTo>
                  <a:pt x="0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0" y="0"/>
                </a:cubicBezTo>
                <a:close/>
              </a:path>
            </a:pathLst>
          </a:custGeom>
          <a:solidFill>
            <a:srgbClr val="0068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0" name="Straight Connector 106"/>
          <p:cNvCxnSpPr/>
          <p:nvPr/>
        </p:nvCxnSpPr>
        <p:spPr bwMode="auto">
          <a:xfrm flipH="1" flipV="1">
            <a:off x="8678292" y="4224292"/>
            <a:ext cx="0" cy="209241"/>
          </a:xfrm>
          <a:prstGeom prst="line">
            <a:avLst/>
          </a:prstGeom>
          <a:ln w="22225">
            <a:solidFill>
              <a:srgbClr val="328FB7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Freeform 9"/>
          <p:cNvSpPr>
            <a:spLocks/>
          </p:cNvSpPr>
          <p:nvPr/>
        </p:nvSpPr>
        <p:spPr bwMode="auto">
          <a:xfrm>
            <a:off x="8703778" y="4149852"/>
            <a:ext cx="36635" cy="154918"/>
          </a:xfrm>
          <a:custGeom>
            <a:avLst/>
            <a:gdLst>
              <a:gd name="T0" fmla="*/ 2147483646 w 31"/>
              <a:gd name="T1" fmla="*/ 2147483646 h 79"/>
              <a:gd name="T2" fmla="*/ 2147483646 w 31"/>
              <a:gd name="T3" fmla="*/ 2147483646 h 79"/>
              <a:gd name="T4" fmla="*/ 2147483646 w 31"/>
              <a:gd name="T5" fmla="*/ 2147483646 h 79"/>
              <a:gd name="T6" fmla="*/ 2147483646 w 31"/>
              <a:gd name="T7" fmla="*/ 2147483646 h 79"/>
              <a:gd name="T8" fmla="*/ 2147483646 w 31"/>
              <a:gd name="T9" fmla="*/ 2147483646 h 79"/>
              <a:gd name="T10" fmla="*/ 2147483646 w 31"/>
              <a:gd name="T11" fmla="*/ 2147483646 h 79"/>
              <a:gd name="T12" fmla="*/ 2147483646 w 31"/>
              <a:gd name="T13" fmla="*/ 2147483646 h 79"/>
              <a:gd name="T14" fmla="*/ 2147483646 w 31"/>
              <a:gd name="T15" fmla="*/ 2147483646 h 79"/>
              <a:gd name="T16" fmla="*/ 2147483646 w 31"/>
              <a:gd name="T17" fmla="*/ 2147483646 h 79"/>
              <a:gd name="T18" fmla="*/ 2147483646 w 31"/>
              <a:gd name="T19" fmla="*/ 2147483646 h 79"/>
              <a:gd name="T20" fmla="*/ 2147483646 w 31"/>
              <a:gd name="T21" fmla="*/ 2147483646 h 79"/>
              <a:gd name="T22" fmla="*/ 2147483646 w 31"/>
              <a:gd name="T23" fmla="*/ 2147483646 h 79"/>
              <a:gd name="T24" fmla="*/ 2147483646 w 31"/>
              <a:gd name="T25" fmla="*/ 2147483646 h 79"/>
              <a:gd name="T26" fmla="*/ 2147483646 w 31"/>
              <a:gd name="T27" fmla="*/ 2147483646 h 79"/>
              <a:gd name="T28" fmla="*/ 2147483646 w 31"/>
              <a:gd name="T29" fmla="*/ 2147483646 h 79"/>
              <a:gd name="T30" fmla="*/ 2147483646 w 31"/>
              <a:gd name="T31" fmla="*/ 2147483646 h 79"/>
              <a:gd name="T32" fmla="*/ 2147483646 w 31"/>
              <a:gd name="T33" fmla="*/ 2147483646 h 79"/>
              <a:gd name="T34" fmla="*/ 2147483646 w 31"/>
              <a:gd name="T35" fmla="*/ 2147483646 h 79"/>
              <a:gd name="T36" fmla="*/ 2147483646 w 31"/>
              <a:gd name="T37" fmla="*/ 2147483646 h 79"/>
              <a:gd name="T38" fmla="*/ 2147483646 w 31"/>
              <a:gd name="T39" fmla="*/ 2147483646 h 79"/>
              <a:gd name="T40" fmla="*/ 2147483646 w 31"/>
              <a:gd name="T41" fmla="*/ 2147483646 h 79"/>
              <a:gd name="T42" fmla="*/ 2147483646 w 31"/>
              <a:gd name="T43" fmla="*/ 2147483646 h 79"/>
              <a:gd name="T44" fmla="*/ 2147483646 w 31"/>
              <a:gd name="T45" fmla="*/ 2147483646 h 79"/>
              <a:gd name="T46" fmla="*/ 2147483646 w 31"/>
              <a:gd name="T47" fmla="*/ 2147483646 h 79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31"/>
              <a:gd name="T73" fmla="*/ 0 h 79"/>
              <a:gd name="T74" fmla="*/ 31 w 31"/>
              <a:gd name="T75" fmla="*/ 79 h 79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31" h="79">
                <a:moveTo>
                  <a:pt x="6" y="78"/>
                </a:moveTo>
                <a:cubicBezTo>
                  <a:pt x="3" y="75"/>
                  <a:pt x="2" y="70"/>
                  <a:pt x="5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13" y="56"/>
                  <a:pt x="15" y="47"/>
                  <a:pt x="15" y="40"/>
                </a:cubicBezTo>
                <a:cubicBezTo>
                  <a:pt x="15" y="40"/>
                  <a:pt x="15" y="40"/>
                  <a:pt x="15" y="40"/>
                </a:cubicBezTo>
                <a:cubicBezTo>
                  <a:pt x="15" y="40"/>
                  <a:pt x="15" y="40"/>
                  <a:pt x="15" y="40"/>
                </a:cubicBezTo>
                <a:cubicBezTo>
                  <a:pt x="15" y="40"/>
                  <a:pt x="15" y="40"/>
                  <a:pt x="15" y="40"/>
                </a:cubicBezTo>
                <a:cubicBezTo>
                  <a:pt x="15" y="26"/>
                  <a:pt x="4" y="16"/>
                  <a:pt x="3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0" y="12"/>
                  <a:pt x="0" y="7"/>
                  <a:pt x="2" y="4"/>
                </a:cubicBezTo>
                <a:cubicBezTo>
                  <a:pt x="2" y="4"/>
                  <a:pt x="2" y="4"/>
                  <a:pt x="2" y="4"/>
                </a:cubicBezTo>
                <a:cubicBezTo>
                  <a:pt x="5" y="0"/>
                  <a:pt x="10" y="0"/>
                  <a:pt x="13" y="3"/>
                </a:cubicBezTo>
                <a:cubicBezTo>
                  <a:pt x="13" y="3"/>
                  <a:pt x="13" y="3"/>
                  <a:pt x="13" y="3"/>
                </a:cubicBezTo>
                <a:cubicBezTo>
                  <a:pt x="14" y="3"/>
                  <a:pt x="31" y="16"/>
                  <a:pt x="31" y="40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51"/>
                  <a:pt x="27" y="64"/>
                  <a:pt x="17" y="76"/>
                </a:cubicBezTo>
                <a:cubicBezTo>
                  <a:pt x="17" y="76"/>
                  <a:pt x="17" y="76"/>
                  <a:pt x="17" y="76"/>
                </a:cubicBezTo>
                <a:cubicBezTo>
                  <a:pt x="16" y="78"/>
                  <a:pt x="14" y="79"/>
                  <a:pt x="11" y="79"/>
                </a:cubicBezTo>
                <a:cubicBezTo>
                  <a:pt x="11" y="79"/>
                  <a:pt x="11" y="79"/>
                  <a:pt x="11" y="79"/>
                </a:cubicBezTo>
                <a:cubicBezTo>
                  <a:pt x="9" y="79"/>
                  <a:pt x="8" y="79"/>
                  <a:pt x="6" y="78"/>
                </a:cubicBezTo>
                <a:close/>
              </a:path>
            </a:pathLst>
          </a:cu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2" name="Freeform 10"/>
          <p:cNvSpPr>
            <a:spLocks/>
          </p:cNvSpPr>
          <p:nvPr/>
        </p:nvSpPr>
        <p:spPr bwMode="auto">
          <a:xfrm>
            <a:off x="8727671" y="4101566"/>
            <a:ext cx="50973" cy="243444"/>
          </a:xfrm>
          <a:custGeom>
            <a:avLst/>
            <a:gdLst>
              <a:gd name="T0" fmla="*/ 2147483646 w 42"/>
              <a:gd name="T1" fmla="*/ 2147483646 h 123"/>
              <a:gd name="T2" fmla="*/ 2147483646 w 42"/>
              <a:gd name="T3" fmla="*/ 2147483646 h 123"/>
              <a:gd name="T4" fmla="*/ 2147483646 w 42"/>
              <a:gd name="T5" fmla="*/ 2147483646 h 123"/>
              <a:gd name="T6" fmla="*/ 2147483646 w 42"/>
              <a:gd name="T7" fmla="*/ 2147483646 h 123"/>
              <a:gd name="T8" fmla="*/ 2147483646 w 42"/>
              <a:gd name="T9" fmla="*/ 2147483646 h 123"/>
              <a:gd name="T10" fmla="*/ 2147483646 w 42"/>
              <a:gd name="T11" fmla="*/ 2147483646 h 123"/>
              <a:gd name="T12" fmla="*/ 2147483646 w 42"/>
              <a:gd name="T13" fmla="*/ 2147483646 h 123"/>
              <a:gd name="T14" fmla="*/ 2147483646 w 42"/>
              <a:gd name="T15" fmla="*/ 2147483646 h 123"/>
              <a:gd name="T16" fmla="*/ 2147483646 w 42"/>
              <a:gd name="T17" fmla="*/ 2147483646 h 123"/>
              <a:gd name="T18" fmla="*/ 2147483646 w 42"/>
              <a:gd name="T19" fmla="*/ 2147483646 h 123"/>
              <a:gd name="T20" fmla="*/ 2147483646 w 42"/>
              <a:gd name="T21" fmla="*/ 2147483646 h 123"/>
              <a:gd name="T22" fmla="*/ 2147483646 w 42"/>
              <a:gd name="T23" fmla="*/ 2147483646 h 123"/>
              <a:gd name="T24" fmla="*/ 2147483646 w 42"/>
              <a:gd name="T25" fmla="*/ 2147483646 h 123"/>
              <a:gd name="T26" fmla="*/ 2147483646 w 42"/>
              <a:gd name="T27" fmla="*/ 2147483646 h 123"/>
              <a:gd name="T28" fmla="*/ 2147483646 w 42"/>
              <a:gd name="T29" fmla="*/ 2147483646 h 123"/>
              <a:gd name="T30" fmla="*/ 2147483646 w 42"/>
              <a:gd name="T31" fmla="*/ 2147483646 h 123"/>
              <a:gd name="T32" fmla="*/ 2147483646 w 42"/>
              <a:gd name="T33" fmla="*/ 2147483646 h 123"/>
              <a:gd name="T34" fmla="*/ 2147483646 w 42"/>
              <a:gd name="T35" fmla="*/ 2147483646 h 123"/>
              <a:gd name="T36" fmla="*/ 2147483646 w 42"/>
              <a:gd name="T37" fmla="*/ 2147483646 h 123"/>
              <a:gd name="T38" fmla="*/ 2147483646 w 42"/>
              <a:gd name="T39" fmla="*/ 2147483646 h 123"/>
              <a:gd name="T40" fmla="*/ 2147483646 w 42"/>
              <a:gd name="T41" fmla="*/ 2147483646 h 12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42"/>
              <a:gd name="T64" fmla="*/ 0 h 123"/>
              <a:gd name="T65" fmla="*/ 42 w 42"/>
              <a:gd name="T66" fmla="*/ 123 h 123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42" h="123">
                <a:moveTo>
                  <a:pt x="10" y="121"/>
                </a:moveTo>
                <a:cubicBezTo>
                  <a:pt x="7" y="119"/>
                  <a:pt x="6" y="114"/>
                  <a:pt x="8" y="110"/>
                </a:cubicBezTo>
                <a:cubicBezTo>
                  <a:pt x="8" y="110"/>
                  <a:pt x="8" y="110"/>
                  <a:pt x="8" y="110"/>
                </a:cubicBezTo>
                <a:cubicBezTo>
                  <a:pt x="22" y="92"/>
                  <a:pt x="26" y="77"/>
                  <a:pt x="26" y="64"/>
                </a:cubicBezTo>
                <a:cubicBezTo>
                  <a:pt x="26" y="64"/>
                  <a:pt x="26" y="64"/>
                  <a:pt x="26" y="64"/>
                </a:cubicBezTo>
                <a:cubicBezTo>
                  <a:pt x="26" y="38"/>
                  <a:pt x="9" y="19"/>
                  <a:pt x="5" y="15"/>
                </a:cubicBezTo>
                <a:cubicBezTo>
                  <a:pt x="5" y="15"/>
                  <a:pt x="5" y="15"/>
                  <a:pt x="5" y="15"/>
                </a:cubicBezTo>
                <a:cubicBezTo>
                  <a:pt x="4" y="15"/>
                  <a:pt x="4" y="14"/>
                  <a:pt x="4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1" y="12"/>
                  <a:pt x="0" y="7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6" y="0"/>
                  <a:pt x="11" y="0"/>
                  <a:pt x="14" y="3"/>
                </a:cubicBezTo>
                <a:cubicBezTo>
                  <a:pt x="14" y="3"/>
                  <a:pt x="14" y="3"/>
                  <a:pt x="14" y="3"/>
                </a:cubicBezTo>
                <a:cubicBezTo>
                  <a:pt x="15" y="3"/>
                  <a:pt x="41" y="26"/>
                  <a:pt x="42" y="64"/>
                </a:cubicBezTo>
                <a:cubicBezTo>
                  <a:pt x="42" y="64"/>
                  <a:pt x="42" y="64"/>
                  <a:pt x="42" y="64"/>
                </a:cubicBezTo>
                <a:cubicBezTo>
                  <a:pt x="42" y="80"/>
                  <a:pt x="36" y="100"/>
                  <a:pt x="21" y="120"/>
                </a:cubicBezTo>
                <a:cubicBezTo>
                  <a:pt x="21" y="120"/>
                  <a:pt x="21" y="120"/>
                  <a:pt x="21" y="120"/>
                </a:cubicBezTo>
                <a:cubicBezTo>
                  <a:pt x="19" y="122"/>
                  <a:pt x="17" y="123"/>
                  <a:pt x="15" y="123"/>
                </a:cubicBezTo>
                <a:cubicBezTo>
                  <a:pt x="15" y="123"/>
                  <a:pt x="15" y="123"/>
                  <a:pt x="15" y="123"/>
                </a:cubicBezTo>
                <a:cubicBezTo>
                  <a:pt x="13" y="123"/>
                  <a:pt x="11" y="122"/>
                  <a:pt x="10" y="121"/>
                </a:cubicBezTo>
                <a:close/>
              </a:path>
            </a:pathLst>
          </a:cu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3" name="Freeform 11"/>
          <p:cNvSpPr>
            <a:spLocks/>
          </p:cNvSpPr>
          <p:nvPr/>
        </p:nvSpPr>
        <p:spPr bwMode="auto">
          <a:xfrm>
            <a:off x="8612982" y="4149852"/>
            <a:ext cx="39823" cy="154918"/>
          </a:xfrm>
          <a:custGeom>
            <a:avLst/>
            <a:gdLst>
              <a:gd name="T0" fmla="*/ 2147483646 w 32"/>
              <a:gd name="T1" fmla="*/ 2147483646 h 79"/>
              <a:gd name="T2" fmla="*/ 0 w 32"/>
              <a:gd name="T3" fmla="*/ 2147483646 h 79"/>
              <a:gd name="T4" fmla="*/ 0 w 32"/>
              <a:gd name="T5" fmla="*/ 2147483646 h 79"/>
              <a:gd name="T6" fmla="*/ 0 w 32"/>
              <a:gd name="T7" fmla="*/ 2147483646 h 79"/>
              <a:gd name="T8" fmla="*/ 0 w 32"/>
              <a:gd name="T9" fmla="*/ 2147483646 h 79"/>
              <a:gd name="T10" fmla="*/ 2147483646 w 32"/>
              <a:gd name="T11" fmla="*/ 2147483646 h 79"/>
              <a:gd name="T12" fmla="*/ 2147483646 w 32"/>
              <a:gd name="T13" fmla="*/ 2147483646 h 79"/>
              <a:gd name="T14" fmla="*/ 2147483646 w 32"/>
              <a:gd name="T15" fmla="*/ 2147483646 h 79"/>
              <a:gd name="T16" fmla="*/ 2147483646 w 32"/>
              <a:gd name="T17" fmla="*/ 2147483646 h 79"/>
              <a:gd name="T18" fmla="*/ 2147483646 w 32"/>
              <a:gd name="T19" fmla="*/ 2147483646 h 79"/>
              <a:gd name="T20" fmla="*/ 2147483646 w 32"/>
              <a:gd name="T21" fmla="*/ 2147483646 h 79"/>
              <a:gd name="T22" fmla="*/ 2147483646 w 32"/>
              <a:gd name="T23" fmla="*/ 2147483646 h 79"/>
              <a:gd name="T24" fmla="*/ 2147483646 w 32"/>
              <a:gd name="T25" fmla="*/ 2147483646 h 79"/>
              <a:gd name="T26" fmla="*/ 2147483646 w 32"/>
              <a:gd name="T27" fmla="*/ 2147483646 h 79"/>
              <a:gd name="T28" fmla="*/ 2147483646 w 32"/>
              <a:gd name="T29" fmla="*/ 2147483646 h 79"/>
              <a:gd name="T30" fmla="*/ 2147483646 w 32"/>
              <a:gd name="T31" fmla="*/ 2147483646 h 79"/>
              <a:gd name="T32" fmla="*/ 2147483646 w 32"/>
              <a:gd name="T33" fmla="*/ 2147483646 h 79"/>
              <a:gd name="T34" fmla="*/ 2147483646 w 32"/>
              <a:gd name="T35" fmla="*/ 2147483646 h 79"/>
              <a:gd name="T36" fmla="*/ 2147483646 w 32"/>
              <a:gd name="T37" fmla="*/ 2147483646 h 79"/>
              <a:gd name="T38" fmla="*/ 2147483646 w 32"/>
              <a:gd name="T39" fmla="*/ 2147483646 h 79"/>
              <a:gd name="T40" fmla="*/ 2147483646 w 32"/>
              <a:gd name="T41" fmla="*/ 2147483646 h 79"/>
              <a:gd name="T42" fmla="*/ 2147483646 w 32"/>
              <a:gd name="T43" fmla="*/ 2147483646 h 79"/>
              <a:gd name="T44" fmla="*/ 2147483646 w 32"/>
              <a:gd name="T45" fmla="*/ 2147483646 h 79"/>
              <a:gd name="T46" fmla="*/ 2147483646 w 32"/>
              <a:gd name="T47" fmla="*/ 2147483646 h 79"/>
              <a:gd name="T48" fmla="*/ 2147483646 w 32"/>
              <a:gd name="T49" fmla="*/ 2147483646 h 79"/>
              <a:gd name="T50" fmla="*/ 2147483646 w 32"/>
              <a:gd name="T51" fmla="*/ 2147483646 h 79"/>
              <a:gd name="T52" fmla="*/ 2147483646 w 32"/>
              <a:gd name="T53" fmla="*/ 2147483646 h 79"/>
              <a:gd name="T54" fmla="*/ 2147483646 w 32"/>
              <a:gd name="T55" fmla="*/ 2147483646 h 79"/>
              <a:gd name="T56" fmla="*/ 2147483646 w 32"/>
              <a:gd name="T57" fmla="*/ 2147483646 h 79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w 32"/>
              <a:gd name="T88" fmla="*/ 0 h 79"/>
              <a:gd name="T89" fmla="*/ 32 w 32"/>
              <a:gd name="T90" fmla="*/ 79 h 79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T87" t="T88" r="T89" b="T90"/>
            <a:pathLst>
              <a:path w="32" h="79">
                <a:moveTo>
                  <a:pt x="14" y="76"/>
                </a:moveTo>
                <a:cubicBezTo>
                  <a:pt x="4" y="64"/>
                  <a:pt x="0" y="51"/>
                  <a:pt x="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1" y="16"/>
                  <a:pt x="17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21" y="0"/>
                  <a:pt x="26" y="0"/>
                  <a:pt x="29" y="4"/>
                </a:cubicBezTo>
                <a:cubicBezTo>
                  <a:pt x="29" y="4"/>
                  <a:pt x="29" y="4"/>
                  <a:pt x="29" y="4"/>
                </a:cubicBezTo>
                <a:cubicBezTo>
                  <a:pt x="32" y="7"/>
                  <a:pt x="31" y="12"/>
                  <a:pt x="28" y="15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7" y="15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5"/>
                  <a:pt x="27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5" y="18"/>
                  <a:pt x="24" y="19"/>
                  <a:pt x="22" y="22"/>
                </a:cubicBezTo>
                <a:cubicBezTo>
                  <a:pt x="22" y="22"/>
                  <a:pt x="22" y="22"/>
                  <a:pt x="22" y="22"/>
                </a:cubicBezTo>
                <a:cubicBezTo>
                  <a:pt x="19" y="26"/>
                  <a:pt x="16" y="32"/>
                  <a:pt x="16" y="40"/>
                </a:cubicBezTo>
                <a:cubicBezTo>
                  <a:pt x="16" y="40"/>
                  <a:pt x="16" y="40"/>
                  <a:pt x="16" y="40"/>
                </a:cubicBezTo>
                <a:cubicBezTo>
                  <a:pt x="16" y="40"/>
                  <a:pt x="16" y="40"/>
                  <a:pt x="16" y="40"/>
                </a:cubicBezTo>
                <a:cubicBezTo>
                  <a:pt x="16" y="40"/>
                  <a:pt x="16" y="40"/>
                  <a:pt x="16" y="40"/>
                </a:cubicBezTo>
                <a:cubicBezTo>
                  <a:pt x="16" y="47"/>
                  <a:pt x="18" y="56"/>
                  <a:pt x="26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9" y="70"/>
                  <a:pt x="28" y="75"/>
                  <a:pt x="25" y="78"/>
                </a:cubicBezTo>
                <a:cubicBezTo>
                  <a:pt x="25" y="78"/>
                  <a:pt x="25" y="78"/>
                  <a:pt x="25" y="78"/>
                </a:cubicBezTo>
                <a:cubicBezTo>
                  <a:pt x="23" y="79"/>
                  <a:pt x="22" y="79"/>
                  <a:pt x="20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18" y="79"/>
                  <a:pt x="15" y="78"/>
                  <a:pt x="14" y="76"/>
                </a:cubicBezTo>
                <a:close/>
              </a:path>
            </a:pathLst>
          </a:cu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" name="Freeform 12"/>
          <p:cNvSpPr>
            <a:spLocks/>
          </p:cNvSpPr>
          <p:nvPr/>
        </p:nvSpPr>
        <p:spPr bwMode="auto">
          <a:xfrm>
            <a:off x="8577940" y="4101566"/>
            <a:ext cx="49380" cy="243444"/>
          </a:xfrm>
          <a:custGeom>
            <a:avLst/>
            <a:gdLst>
              <a:gd name="T0" fmla="*/ 2147483646 w 41"/>
              <a:gd name="T1" fmla="*/ 2147483646 h 123"/>
              <a:gd name="T2" fmla="*/ 0 w 41"/>
              <a:gd name="T3" fmla="*/ 2147483646 h 123"/>
              <a:gd name="T4" fmla="*/ 0 w 41"/>
              <a:gd name="T5" fmla="*/ 2147483646 h 123"/>
              <a:gd name="T6" fmla="*/ 2147483646 w 41"/>
              <a:gd name="T7" fmla="*/ 2147483646 h 123"/>
              <a:gd name="T8" fmla="*/ 2147483646 w 41"/>
              <a:gd name="T9" fmla="*/ 2147483646 h 123"/>
              <a:gd name="T10" fmla="*/ 2147483646 w 41"/>
              <a:gd name="T11" fmla="*/ 2147483646 h 123"/>
              <a:gd name="T12" fmla="*/ 2147483646 w 41"/>
              <a:gd name="T13" fmla="*/ 2147483646 h 123"/>
              <a:gd name="T14" fmla="*/ 2147483646 w 41"/>
              <a:gd name="T15" fmla="*/ 2147483646 h 123"/>
              <a:gd name="T16" fmla="*/ 2147483646 w 41"/>
              <a:gd name="T17" fmla="*/ 2147483646 h 123"/>
              <a:gd name="T18" fmla="*/ 2147483646 w 41"/>
              <a:gd name="T19" fmla="*/ 2147483646 h 123"/>
              <a:gd name="T20" fmla="*/ 2147483646 w 41"/>
              <a:gd name="T21" fmla="*/ 2147483646 h 123"/>
              <a:gd name="T22" fmla="*/ 2147483646 w 41"/>
              <a:gd name="T23" fmla="*/ 2147483646 h 123"/>
              <a:gd name="T24" fmla="*/ 2147483646 w 41"/>
              <a:gd name="T25" fmla="*/ 2147483646 h 123"/>
              <a:gd name="T26" fmla="*/ 2147483646 w 41"/>
              <a:gd name="T27" fmla="*/ 2147483646 h 123"/>
              <a:gd name="T28" fmla="*/ 2147483646 w 41"/>
              <a:gd name="T29" fmla="*/ 2147483646 h 123"/>
              <a:gd name="T30" fmla="*/ 2147483646 w 41"/>
              <a:gd name="T31" fmla="*/ 2147483646 h 123"/>
              <a:gd name="T32" fmla="*/ 2147483646 w 41"/>
              <a:gd name="T33" fmla="*/ 2147483646 h 123"/>
              <a:gd name="T34" fmla="*/ 2147483646 w 41"/>
              <a:gd name="T35" fmla="*/ 2147483646 h 123"/>
              <a:gd name="T36" fmla="*/ 2147483646 w 41"/>
              <a:gd name="T37" fmla="*/ 2147483646 h 123"/>
              <a:gd name="T38" fmla="*/ 2147483646 w 41"/>
              <a:gd name="T39" fmla="*/ 2147483646 h 123"/>
              <a:gd name="T40" fmla="*/ 2147483646 w 41"/>
              <a:gd name="T41" fmla="*/ 2147483646 h 123"/>
              <a:gd name="T42" fmla="*/ 2147483646 w 41"/>
              <a:gd name="T43" fmla="*/ 2147483646 h 123"/>
              <a:gd name="T44" fmla="*/ 2147483646 w 41"/>
              <a:gd name="T45" fmla="*/ 2147483646 h 123"/>
              <a:gd name="T46" fmla="*/ 2147483646 w 41"/>
              <a:gd name="T47" fmla="*/ 2147483646 h 123"/>
              <a:gd name="T48" fmla="*/ 2147483646 w 41"/>
              <a:gd name="T49" fmla="*/ 2147483646 h 123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41"/>
              <a:gd name="T76" fmla="*/ 0 h 123"/>
              <a:gd name="T77" fmla="*/ 41 w 41"/>
              <a:gd name="T78" fmla="*/ 123 h 123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41" h="123">
                <a:moveTo>
                  <a:pt x="20" y="120"/>
                </a:moveTo>
                <a:cubicBezTo>
                  <a:pt x="5" y="100"/>
                  <a:pt x="0" y="80"/>
                  <a:pt x="0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26"/>
                  <a:pt x="26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0"/>
                  <a:pt x="35" y="0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41" y="7"/>
                  <a:pt x="41" y="12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5"/>
                  <a:pt x="37" y="15"/>
                </a:cubicBezTo>
                <a:cubicBezTo>
                  <a:pt x="37" y="15"/>
                  <a:pt x="37" y="15"/>
                  <a:pt x="37" y="15"/>
                </a:cubicBezTo>
                <a:cubicBezTo>
                  <a:pt x="36" y="16"/>
                  <a:pt x="35" y="17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2" y="20"/>
                  <a:pt x="29" y="23"/>
                  <a:pt x="26" y="28"/>
                </a:cubicBezTo>
                <a:cubicBezTo>
                  <a:pt x="26" y="28"/>
                  <a:pt x="26" y="28"/>
                  <a:pt x="26" y="28"/>
                </a:cubicBezTo>
                <a:cubicBezTo>
                  <a:pt x="21" y="37"/>
                  <a:pt x="15" y="49"/>
                  <a:pt x="15" y="64"/>
                </a:cubicBezTo>
                <a:cubicBezTo>
                  <a:pt x="15" y="64"/>
                  <a:pt x="15" y="64"/>
                  <a:pt x="15" y="64"/>
                </a:cubicBezTo>
                <a:cubicBezTo>
                  <a:pt x="15" y="77"/>
                  <a:pt x="20" y="92"/>
                  <a:pt x="33" y="110"/>
                </a:cubicBezTo>
                <a:cubicBezTo>
                  <a:pt x="33" y="110"/>
                  <a:pt x="33" y="110"/>
                  <a:pt x="33" y="110"/>
                </a:cubicBezTo>
                <a:cubicBezTo>
                  <a:pt x="35" y="114"/>
                  <a:pt x="35" y="119"/>
                  <a:pt x="31" y="121"/>
                </a:cubicBezTo>
                <a:cubicBezTo>
                  <a:pt x="31" y="121"/>
                  <a:pt x="31" y="121"/>
                  <a:pt x="31" y="121"/>
                </a:cubicBezTo>
                <a:cubicBezTo>
                  <a:pt x="30" y="122"/>
                  <a:pt x="28" y="123"/>
                  <a:pt x="27" y="123"/>
                </a:cubicBezTo>
                <a:cubicBezTo>
                  <a:pt x="27" y="123"/>
                  <a:pt x="27" y="123"/>
                  <a:pt x="27" y="123"/>
                </a:cubicBezTo>
                <a:cubicBezTo>
                  <a:pt x="24" y="123"/>
                  <a:pt x="22" y="122"/>
                  <a:pt x="20" y="120"/>
                </a:cubicBezTo>
                <a:close/>
              </a:path>
            </a:pathLst>
          </a:custGeom>
          <a:solidFill>
            <a:srgbClr val="328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799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5" name="Rectangle 450"/>
          <p:cNvSpPr>
            <a:spLocks noChangeArrowheads="1"/>
          </p:cNvSpPr>
          <p:nvPr/>
        </p:nvSpPr>
        <p:spPr bwMode="auto">
          <a:xfrm>
            <a:off x="8446719" y="3699177"/>
            <a:ext cx="410581" cy="312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buSzPct val="100000"/>
            </a:pPr>
            <a:r>
              <a:rPr lang="zh-CN" altLang="zh-CN" sz="1000" b="1">
                <a:solidFill>
                  <a:srgbClr val="262626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LTE</a:t>
            </a:r>
          </a:p>
        </p:txBody>
      </p:sp>
      <p:sp>
        <p:nvSpPr>
          <p:cNvPr id="197" name="Rectangle 450"/>
          <p:cNvSpPr>
            <a:spLocks noChangeArrowheads="1"/>
          </p:cNvSpPr>
          <p:nvPr/>
        </p:nvSpPr>
        <p:spPr bwMode="auto">
          <a:xfrm>
            <a:off x="8256178" y="4109612"/>
            <a:ext cx="366364" cy="321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buSzPct val="100000"/>
            </a:pPr>
            <a:r>
              <a:rPr lang="zh-CN" altLang="zh-CN" sz="1000" b="1">
                <a:solidFill>
                  <a:srgbClr val="262626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5G</a:t>
            </a:r>
          </a:p>
        </p:txBody>
      </p:sp>
      <p:sp>
        <p:nvSpPr>
          <p:cNvPr id="198" name="Rectangle 450"/>
          <p:cNvSpPr>
            <a:spLocks noChangeArrowheads="1"/>
          </p:cNvSpPr>
          <p:nvPr/>
        </p:nvSpPr>
        <p:spPr bwMode="auto">
          <a:xfrm>
            <a:off x="8433384" y="4435546"/>
            <a:ext cx="529639" cy="312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buSzPct val="100000"/>
            </a:pPr>
            <a:r>
              <a:rPr lang="zh-CN" altLang="zh-CN" sz="1000" b="1">
                <a:solidFill>
                  <a:srgbClr val="262626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Wi-Fi</a:t>
            </a:r>
          </a:p>
        </p:txBody>
      </p:sp>
      <p:sp>
        <p:nvSpPr>
          <p:cNvPr id="199" name="Freeform 6"/>
          <p:cNvSpPr>
            <a:spLocks/>
          </p:cNvSpPr>
          <p:nvPr/>
        </p:nvSpPr>
        <p:spPr bwMode="auto">
          <a:xfrm rot="21558980">
            <a:off x="9089257" y="3771608"/>
            <a:ext cx="957325" cy="845012"/>
          </a:xfrm>
          <a:custGeom>
            <a:avLst/>
            <a:gdLst>
              <a:gd name="T0" fmla="*/ 637 w 754"/>
              <a:gd name="T1" fmla="*/ 407 h 415"/>
              <a:gd name="T2" fmla="*/ 92 w 754"/>
              <a:gd name="T3" fmla="*/ 403 h 415"/>
              <a:gd name="T4" fmla="*/ 15 w 754"/>
              <a:gd name="T5" fmla="*/ 290 h 415"/>
              <a:gd name="T6" fmla="*/ 139 w 754"/>
              <a:gd name="T7" fmla="*/ 204 h 415"/>
              <a:gd name="T8" fmla="*/ 287 w 754"/>
              <a:gd name="T9" fmla="*/ 26 h 415"/>
              <a:gd name="T10" fmla="*/ 504 w 754"/>
              <a:gd name="T11" fmla="*/ 122 h 415"/>
              <a:gd name="T12" fmla="*/ 650 w 754"/>
              <a:gd name="T13" fmla="*/ 119 h 415"/>
              <a:gd name="T14" fmla="*/ 678 w 754"/>
              <a:gd name="T15" fmla="*/ 244 h 415"/>
              <a:gd name="T16" fmla="*/ 742 w 754"/>
              <a:gd name="T17" fmla="*/ 336 h 415"/>
              <a:gd name="T18" fmla="*/ 637 w 754"/>
              <a:gd name="T19" fmla="*/ 407 h 415"/>
              <a:gd name="connsiteX0" fmla="*/ 8448 w 10000"/>
              <a:gd name="connsiteY0" fmla="*/ 9807 h 10000"/>
              <a:gd name="connsiteX1" fmla="*/ 1220 w 10000"/>
              <a:gd name="connsiteY1" fmla="*/ 9711 h 10000"/>
              <a:gd name="connsiteX2" fmla="*/ 199 w 10000"/>
              <a:gd name="connsiteY2" fmla="*/ 6988 h 10000"/>
              <a:gd name="connsiteX3" fmla="*/ 1470 w 10000"/>
              <a:gd name="connsiteY3" fmla="*/ 4211 h 10000"/>
              <a:gd name="connsiteX4" fmla="*/ 3806 w 10000"/>
              <a:gd name="connsiteY4" fmla="*/ 627 h 10000"/>
              <a:gd name="connsiteX5" fmla="*/ 6684 w 10000"/>
              <a:gd name="connsiteY5" fmla="*/ 2940 h 10000"/>
              <a:gd name="connsiteX6" fmla="*/ 8621 w 10000"/>
              <a:gd name="connsiteY6" fmla="*/ 2867 h 10000"/>
              <a:gd name="connsiteX7" fmla="*/ 8992 w 10000"/>
              <a:gd name="connsiteY7" fmla="*/ 5880 h 10000"/>
              <a:gd name="connsiteX8" fmla="*/ 9841 w 10000"/>
              <a:gd name="connsiteY8" fmla="*/ 8096 h 10000"/>
              <a:gd name="connsiteX9" fmla="*/ 8448 w 10000"/>
              <a:gd name="connsiteY9" fmla="*/ 9807 h 10000"/>
              <a:gd name="connsiteX0" fmla="*/ 8448 w 10000"/>
              <a:gd name="connsiteY0" fmla="*/ 9807 h 10000"/>
              <a:gd name="connsiteX1" fmla="*/ 1220 w 10000"/>
              <a:gd name="connsiteY1" fmla="*/ 9711 h 10000"/>
              <a:gd name="connsiteX2" fmla="*/ 199 w 10000"/>
              <a:gd name="connsiteY2" fmla="*/ 6988 h 10000"/>
              <a:gd name="connsiteX3" fmla="*/ 1470 w 10000"/>
              <a:gd name="connsiteY3" fmla="*/ 4211 h 10000"/>
              <a:gd name="connsiteX4" fmla="*/ 3806 w 10000"/>
              <a:gd name="connsiteY4" fmla="*/ 627 h 10000"/>
              <a:gd name="connsiteX5" fmla="*/ 6684 w 10000"/>
              <a:gd name="connsiteY5" fmla="*/ 2940 h 10000"/>
              <a:gd name="connsiteX6" fmla="*/ 8621 w 10000"/>
              <a:gd name="connsiteY6" fmla="*/ 2867 h 10000"/>
              <a:gd name="connsiteX7" fmla="*/ 9353 w 10000"/>
              <a:gd name="connsiteY7" fmla="*/ 5815 h 10000"/>
              <a:gd name="connsiteX8" fmla="*/ 9841 w 10000"/>
              <a:gd name="connsiteY8" fmla="*/ 8096 h 10000"/>
              <a:gd name="connsiteX9" fmla="*/ 8448 w 10000"/>
              <a:gd name="connsiteY9" fmla="*/ 9807 h 10000"/>
              <a:gd name="connsiteX0" fmla="*/ 8448 w 10000"/>
              <a:gd name="connsiteY0" fmla="*/ 9807 h 10000"/>
              <a:gd name="connsiteX1" fmla="*/ 1220 w 10000"/>
              <a:gd name="connsiteY1" fmla="*/ 9711 h 10000"/>
              <a:gd name="connsiteX2" fmla="*/ 199 w 10000"/>
              <a:gd name="connsiteY2" fmla="*/ 6988 h 10000"/>
              <a:gd name="connsiteX3" fmla="*/ 1638 w 10000"/>
              <a:gd name="connsiteY3" fmla="*/ 4336 h 10000"/>
              <a:gd name="connsiteX4" fmla="*/ 3806 w 10000"/>
              <a:gd name="connsiteY4" fmla="*/ 627 h 10000"/>
              <a:gd name="connsiteX5" fmla="*/ 6684 w 10000"/>
              <a:gd name="connsiteY5" fmla="*/ 2940 h 10000"/>
              <a:gd name="connsiteX6" fmla="*/ 8621 w 10000"/>
              <a:gd name="connsiteY6" fmla="*/ 2867 h 10000"/>
              <a:gd name="connsiteX7" fmla="*/ 9353 w 10000"/>
              <a:gd name="connsiteY7" fmla="*/ 5815 h 10000"/>
              <a:gd name="connsiteX8" fmla="*/ 9841 w 10000"/>
              <a:gd name="connsiteY8" fmla="*/ 8096 h 10000"/>
              <a:gd name="connsiteX9" fmla="*/ 8448 w 10000"/>
              <a:gd name="connsiteY9" fmla="*/ 9807 h 10000"/>
              <a:gd name="connsiteX0" fmla="*/ 8448 w 10000"/>
              <a:gd name="connsiteY0" fmla="*/ 9807 h 10000"/>
              <a:gd name="connsiteX1" fmla="*/ 1220 w 10000"/>
              <a:gd name="connsiteY1" fmla="*/ 9711 h 10000"/>
              <a:gd name="connsiteX2" fmla="*/ 199 w 10000"/>
              <a:gd name="connsiteY2" fmla="*/ 6988 h 10000"/>
              <a:gd name="connsiteX3" fmla="*/ 1638 w 10000"/>
              <a:gd name="connsiteY3" fmla="*/ 4336 h 10000"/>
              <a:gd name="connsiteX4" fmla="*/ 3806 w 10000"/>
              <a:gd name="connsiteY4" fmla="*/ 627 h 10000"/>
              <a:gd name="connsiteX5" fmla="*/ 6684 w 10000"/>
              <a:gd name="connsiteY5" fmla="*/ 2940 h 10000"/>
              <a:gd name="connsiteX6" fmla="*/ 8621 w 10000"/>
              <a:gd name="connsiteY6" fmla="*/ 2867 h 10000"/>
              <a:gd name="connsiteX7" fmla="*/ 9054 w 10000"/>
              <a:gd name="connsiteY7" fmla="*/ 5692 h 10000"/>
              <a:gd name="connsiteX8" fmla="*/ 9841 w 10000"/>
              <a:gd name="connsiteY8" fmla="*/ 8096 h 10000"/>
              <a:gd name="connsiteX9" fmla="*/ 8448 w 10000"/>
              <a:gd name="connsiteY9" fmla="*/ 980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00" h="10000">
                <a:moveTo>
                  <a:pt x="8448" y="9807"/>
                </a:moveTo>
                <a:lnTo>
                  <a:pt x="1220" y="9711"/>
                </a:lnTo>
                <a:cubicBezTo>
                  <a:pt x="1220" y="9711"/>
                  <a:pt x="0" y="9253"/>
                  <a:pt x="199" y="6988"/>
                </a:cubicBezTo>
                <a:cubicBezTo>
                  <a:pt x="424" y="4530"/>
                  <a:pt x="1638" y="4336"/>
                  <a:pt x="1638" y="4336"/>
                </a:cubicBezTo>
                <a:cubicBezTo>
                  <a:pt x="1638" y="4336"/>
                  <a:pt x="1711" y="1277"/>
                  <a:pt x="3806" y="627"/>
                </a:cubicBezTo>
                <a:cubicBezTo>
                  <a:pt x="5849" y="0"/>
                  <a:pt x="6684" y="2940"/>
                  <a:pt x="6684" y="2940"/>
                </a:cubicBezTo>
                <a:cubicBezTo>
                  <a:pt x="6684" y="2940"/>
                  <a:pt x="7732" y="1542"/>
                  <a:pt x="8621" y="2867"/>
                </a:cubicBezTo>
                <a:cubicBezTo>
                  <a:pt x="9363" y="3952"/>
                  <a:pt x="9054" y="5692"/>
                  <a:pt x="9054" y="5692"/>
                </a:cubicBezTo>
                <a:cubicBezTo>
                  <a:pt x="9054" y="5692"/>
                  <a:pt x="10000" y="6361"/>
                  <a:pt x="9841" y="8096"/>
                </a:cubicBezTo>
                <a:cubicBezTo>
                  <a:pt x="9668" y="10000"/>
                  <a:pt x="8448" y="9807"/>
                  <a:pt x="8448" y="9807"/>
                </a:cubicBezTo>
                <a:close/>
              </a:path>
            </a:pathLst>
          </a:custGeom>
          <a:solidFill>
            <a:srgbClr val="328FB7"/>
          </a:solidFill>
          <a:ln w="19050">
            <a:noFill/>
            <a:headEnd type="none" w="med" len="med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81261" tIns="40629" rIns="81261" bIns="40629"/>
          <a:lstStyle>
            <a:defPPr>
              <a:defRPr lang="zh-CN"/>
            </a:defPPr>
            <a:lvl1pPr marL="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72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444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9166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888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61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833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8053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7775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83169">
              <a:buClr>
                <a:srgbClr val="CC9900"/>
              </a:buClr>
              <a:defRPr/>
            </a:pPr>
            <a:endParaRPr lang="zh-CN" altLang="en-US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200" name="Rectangle 450"/>
          <p:cNvSpPr>
            <a:spLocks noChangeArrowheads="1"/>
          </p:cNvSpPr>
          <p:nvPr/>
        </p:nvSpPr>
        <p:spPr bwMode="auto">
          <a:xfrm>
            <a:off x="9403056" y="4089493"/>
            <a:ext cx="262827" cy="388302"/>
          </a:xfrm>
          <a:prstGeom prst="flowChartMagneticDisk">
            <a:avLst/>
          </a:prstGeom>
          <a:solidFill>
            <a:srgbClr val="25A38B">
              <a:alpha val="76077"/>
            </a:srgbClr>
          </a:solidFill>
          <a:ln w="635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 anchorCtr="1"/>
          <a:lstStyle>
            <a:lvl1pPr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609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buSzPct val="100000"/>
            </a:pPr>
            <a:r>
              <a:rPr lang="zh-CN" altLang="zh-CN" sz="1200" b="1" dirty="0">
                <a:solidFill>
                  <a:srgbClr val="FFFFFF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CP</a:t>
            </a:r>
          </a:p>
        </p:txBody>
      </p:sp>
      <p:sp>
        <p:nvSpPr>
          <p:cNvPr id="203" name="Rounded Rectangle 628"/>
          <p:cNvSpPr/>
          <p:nvPr/>
        </p:nvSpPr>
        <p:spPr>
          <a:xfrm>
            <a:off x="6412710" y="2971067"/>
            <a:ext cx="1806108" cy="214437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>
            <a:solidFill>
              <a:srgbClr val="C6D9F1">
                <a:alpha val="25882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914309">
              <a:defRPr/>
            </a:pPr>
            <a:endParaRPr lang="zh-CN" altLang="en-US" sz="1798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7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494" y="3972298"/>
            <a:ext cx="450788" cy="680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8" name="Freeform 9"/>
          <p:cNvSpPr>
            <a:spLocks/>
          </p:cNvSpPr>
          <p:nvPr/>
        </p:nvSpPr>
        <p:spPr bwMode="auto">
          <a:xfrm>
            <a:off x="7011304" y="3911939"/>
            <a:ext cx="955732" cy="2635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69" y="49"/>
              </a:cxn>
              <a:cxn ang="0">
                <a:pos x="352" y="1"/>
              </a:cxn>
            </a:cxnLst>
            <a:rect l="0" t="0" r="r" b="b"/>
            <a:pathLst>
              <a:path w="352" h="53">
                <a:moveTo>
                  <a:pt x="0" y="0"/>
                </a:moveTo>
                <a:cubicBezTo>
                  <a:pt x="12" y="7"/>
                  <a:pt x="93" y="53"/>
                  <a:pt x="169" y="49"/>
                </a:cubicBezTo>
                <a:cubicBezTo>
                  <a:pt x="227" y="47"/>
                  <a:pt x="285" y="36"/>
                  <a:pt x="352" y="1"/>
                </a:cubicBezTo>
              </a:path>
            </a:pathLst>
          </a:custGeom>
          <a:ln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392" tIns="45696" rIns="91392" bIns="45696"/>
          <a:lstStyle/>
          <a:p>
            <a:pPr defTabSz="1219078">
              <a:defRPr/>
            </a:pPr>
            <a:endParaRPr lang="zh-CN" altLang="en-US" sz="1798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9" name="Freeform 14"/>
          <p:cNvSpPr>
            <a:spLocks/>
          </p:cNvSpPr>
          <p:nvPr/>
        </p:nvSpPr>
        <p:spPr bwMode="auto">
          <a:xfrm>
            <a:off x="7011304" y="4225802"/>
            <a:ext cx="955732" cy="66392"/>
          </a:xfrm>
          <a:custGeom>
            <a:avLst/>
            <a:gdLst/>
            <a:ahLst/>
            <a:cxnLst>
              <a:cxn ang="0">
                <a:pos x="352" y="0"/>
              </a:cxn>
              <a:cxn ang="0">
                <a:pos x="169" y="13"/>
              </a:cxn>
              <a:cxn ang="0">
                <a:pos x="0" y="0"/>
              </a:cxn>
            </a:cxnLst>
            <a:rect l="0" t="0" r="r" b="b"/>
            <a:pathLst>
              <a:path w="352" h="13">
                <a:moveTo>
                  <a:pt x="352" y="0"/>
                </a:moveTo>
                <a:cubicBezTo>
                  <a:pt x="301" y="12"/>
                  <a:pt x="245" y="13"/>
                  <a:pt x="169" y="13"/>
                </a:cubicBezTo>
                <a:cubicBezTo>
                  <a:pt x="114" y="12"/>
                  <a:pt x="57" y="9"/>
                  <a:pt x="0" y="0"/>
                </a:cubicBezTo>
              </a:path>
            </a:pathLst>
          </a:custGeom>
          <a:ln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392" tIns="45696" rIns="91392" bIns="45696"/>
          <a:lstStyle/>
          <a:p>
            <a:pPr defTabSz="1219078">
              <a:defRPr/>
            </a:pPr>
            <a:endParaRPr lang="zh-CN" altLang="en-US" sz="1798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0" name="Picture 2" descr="C:\Users\y00122952\Desktop\oculus-rift2-512.pn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lum bright="100000"/>
          </a:blip>
          <a:srcRect/>
          <a:stretch>
            <a:fillRect/>
          </a:stretch>
        </p:blipFill>
        <p:spPr bwMode="auto">
          <a:xfrm>
            <a:off x="6775236" y="3784077"/>
            <a:ext cx="167731" cy="253197"/>
          </a:xfrm>
          <a:prstGeom prst="rect">
            <a:avLst/>
          </a:prstGeom>
          <a:solidFill>
            <a:srgbClr val="289E96"/>
          </a:solidFill>
        </p:spPr>
      </p:pic>
      <p:grpSp>
        <p:nvGrpSpPr>
          <p:cNvPr id="211" name="组合 58"/>
          <p:cNvGrpSpPr>
            <a:grpSpLocks noChangeAspect="1"/>
          </p:cNvGrpSpPr>
          <p:nvPr/>
        </p:nvGrpSpPr>
        <p:grpSpPr>
          <a:xfrm>
            <a:off x="6777493" y="4162475"/>
            <a:ext cx="181091" cy="166633"/>
            <a:chOff x="6780213" y="3627438"/>
            <a:chExt cx="398463" cy="242887"/>
          </a:xfrm>
          <a:solidFill>
            <a:schemeClr val="bg1"/>
          </a:solidFill>
        </p:grpSpPr>
        <p:sp>
          <p:nvSpPr>
            <p:cNvPr id="212" name="Freeform 4021"/>
            <p:cNvSpPr>
              <a:spLocks noEditPoints="1"/>
            </p:cNvSpPr>
            <p:nvPr/>
          </p:nvSpPr>
          <p:spPr bwMode="auto">
            <a:xfrm>
              <a:off x="6826251" y="3781425"/>
              <a:ext cx="93663" cy="88900"/>
            </a:xfrm>
            <a:custGeom>
              <a:avLst/>
              <a:gdLst>
                <a:gd name="T0" fmla="*/ 0 w 25"/>
                <a:gd name="T1" fmla="*/ 12 h 24"/>
                <a:gd name="T2" fmla="*/ 12 w 25"/>
                <a:gd name="T3" fmla="*/ 24 h 24"/>
                <a:gd name="T4" fmla="*/ 25 w 25"/>
                <a:gd name="T5" fmla="*/ 12 h 24"/>
                <a:gd name="T6" fmla="*/ 12 w 25"/>
                <a:gd name="T7" fmla="*/ 0 h 24"/>
                <a:gd name="T8" fmla="*/ 0 w 25"/>
                <a:gd name="T9" fmla="*/ 12 h 24"/>
                <a:gd name="T10" fmla="*/ 9 w 25"/>
                <a:gd name="T11" fmla="*/ 12 h 24"/>
                <a:gd name="T12" fmla="*/ 12 w 25"/>
                <a:gd name="T13" fmla="*/ 9 h 24"/>
                <a:gd name="T14" fmla="*/ 16 w 25"/>
                <a:gd name="T15" fmla="*/ 12 h 24"/>
                <a:gd name="T16" fmla="*/ 12 w 25"/>
                <a:gd name="T17" fmla="*/ 16 h 24"/>
                <a:gd name="T18" fmla="*/ 9 w 25"/>
                <a:gd name="T1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24">
                  <a:moveTo>
                    <a:pt x="0" y="12"/>
                  </a:moveTo>
                  <a:cubicBezTo>
                    <a:pt x="0" y="19"/>
                    <a:pt x="6" y="24"/>
                    <a:pt x="12" y="24"/>
                  </a:cubicBezTo>
                  <a:cubicBezTo>
                    <a:pt x="19" y="24"/>
                    <a:pt x="25" y="19"/>
                    <a:pt x="25" y="12"/>
                  </a:cubicBezTo>
                  <a:cubicBezTo>
                    <a:pt x="25" y="5"/>
                    <a:pt x="19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lose/>
                  <a:moveTo>
                    <a:pt x="9" y="12"/>
                  </a:moveTo>
                  <a:cubicBezTo>
                    <a:pt x="9" y="10"/>
                    <a:pt x="10" y="9"/>
                    <a:pt x="12" y="9"/>
                  </a:cubicBezTo>
                  <a:cubicBezTo>
                    <a:pt x="14" y="9"/>
                    <a:pt x="16" y="10"/>
                    <a:pt x="16" y="12"/>
                  </a:cubicBezTo>
                  <a:cubicBezTo>
                    <a:pt x="16" y="14"/>
                    <a:pt x="14" y="16"/>
                    <a:pt x="12" y="16"/>
                  </a:cubicBezTo>
                  <a:cubicBezTo>
                    <a:pt x="10" y="16"/>
                    <a:pt x="9" y="14"/>
                    <a:pt x="9" y="12"/>
                  </a:cubicBezTo>
                  <a:close/>
                </a:path>
              </a:pathLst>
            </a:custGeom>
            <a:solidFill>
              <a:srgbClr val="289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392" tIns="45696" rIns="91392" bIns="45696"/>
            <a:lstStyle/>
            <a:p>
              <a:pPr defTabSz="1219078">
                <a:defRPr/>
              </a:pPr>
              <a:endParaRPr lang="zh-CN" altLang="en-US" sz="1798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3" name="Freeform 4022"/>
            <p:cNvSpPr>
              <a:spLocks noEditPoints="1"/>
            </p:cNvSpPr>
            <p:nvPr/>
          </p:nvSpPr>
          <p:spPr bwMode="auto">
            <a:xfrm>
              <a:off x="6780213" y="3627438"/>
              <a:ext cx="398463" cy="195262"/>
            </a:xfrm>
            <a:custGeom>
              <a:avLst/>
              <a:gdLst>
                <a:gd name="T0" fmla="*/ 5 w 106"/>
                <a:gd name="T1" fmla="*/ 47 h 52"/>
                <a:gd name="T2" fmla="*/ 9 w 106"/>
                <a:gd name="T3" fmla="*/ 50 h 52"/>
                <a:gd name="T4" fmla="*/ 25 w 106"/>
                <a:gd name="T5" fmla="*/ 37 h 52"/>
                <a:gd name="T6" fmla="*/ 40 w 106"/>
                <a:gd name="T7" fmla="*/ 50 h 52"/>
                <a:gd name="T8" fmla="*/ 69 w 106"/>
                <a:gd name="T9" fmla="*/ 50 h 52"/>
                <a:gd name="T10" fmla="*/ 84 w 106"/>
                <a:gd name="T11" fmla="*/ 37 h 52"/>
                <a:gd name="T12" fmla="*/ 100 w 106"/>
                <a:gd name="T13" fmla="*/ 51 h 52"/>
                <a:gd name="T14" fmla="*/ 106 w 106"/>
                <a:gd name="T15" fmla="*/ 45 h 52"/>
                <a:gd name="T16" fmla="*/ 83 w 106"/>
                <a:gd name="T17" fmla="*/ 7 h 52"/>
                <a:gd name="T18" fmla="*/ 32 w 106"/>
                <a:gd name="T19" fmla="*/ 21 h 52"/>
                <a:gd name="T20" fmla="*/ 5 w 106"/>
                <a:gd name="T21" fmla="*/ 47 h 52"/>
                <a:gd name="T22" fmla="*/ 72 w 106"/>
                <a:gd name="T23" fmla="*/ 22 h 52"/>
                <a:gd name="T24" fmla="*/ 72 w 106"/>
                <a:gd name="T25" fmla="*/ 9 h 52"/>
                <a:gd name="T26" fmla="*/ 96 w 106"/>
                <a:gd name="T27" fmla="*/ 22 h 52"/>
                <a:gd name="T28" fmla="*/ 72 w 106"/>
                <a:gd name="T29" fmla="*/ 22 h 52"/>
                <a:gd name="T30" fmla="*/ 40 w 106"/>
                <a:gd name="T31" fmla="*/ 22 h 52"/>
                <a:gd name="T32" fmla="*/ 62 w 106"/>
                <a:gd name="T33" fmla="*/ 9 h 52"/>
                <a:gd name="T34" fmla="*/ 68 w 106"/>
                <a:gd name="T35" fmla="*/ 9 h 52"/>
                <a:gd name="T36" fmla="*/ 68 w 106"/>
                <a:gd name="T37" fmla="*/ 22 h 52"/>
                <a:gd name="T38" fmla="*/ 40 w 106"/>
                <a:gd name="T39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6" h="52">
                  <a:moveTo>
                    <a:pt x="5" y="47"/>
                  </a:moveTo>
                  <a:cubicBezTo>
                    <a:pt x="5" y="48"/>
                    <a:pt x="5" y="50"/>
                    <a:pt x="9" y="50"/>
                  </a:cubicBezTo>
                  <a:cubicBezTo>
                    <a:pt x="10" y="43"/>
                    <a:pt x="17" y="37"/>
                    <a:pt x="25" y="37"/>
                  </a:cubicBezTo>
                  <a:cubicBezTo>
                    <a:pt x="32" y="37"/>
                    <a:pt x="39" y="43"/>
                    <a:pt x="40" y="50"/>
                  </a:cubicBezTo>
                  <a:cubicBezTo>
                    <a:pt x="69" y="50"/>
                    <a:pt x="69" y="50"/>
                    <a:pt x="69" y="50"/>
                  </a:cubicBezTo>
                  <a:cubicBezTo>
                    <a:pt x="70" y="43"/>
                    <a:pt x="76" y="37"/>
                    <a:pt x="84" y="37"/>
                  </a:cubicBezTo>
                  <a:cubicBezTo>
                    <a:pt x="92" y="37"/>
                    <a:pt x="99" y="43"/>
                    <a:pt x="100" y="51"/>
                  </a:cubicBezTo>
                  <a:cubicBezTo>
                    <a:pt x="102" y="51"/>
                    <a:pt x="106" y="52"/>
                    <a:pt x="106" y="45"/>
                  </a:cubicBezTo>
                  <a:cubicBezTo>
                    <a:pt x="106" y="37"/>
                    <a:pt x="106" y="13"/>
                    <a:pt x="83" y="7"/>
                  </a:cubicBezTo>
                  <a:cubicBezTo>
                    <a:pt x="60" y="0"/>
                    <a:pt x="41" y="6"/>
                    <a:pt x="32" y="21"/>
                  </a:cubicBezTo>
                  <a:cubicBezTo>
                    <a:pt x="32" y="21"/>
                    <a:pt x="0" y="26"/>
                    <a:pt x="5" y="47"/>
                  </a:cubicBezTo>
                  <a:close/>
                  <a:moveTo>
                    <a:pt x="72" y="22"/>
                  </a:moveTo>
                  <a:cubicBezTo>
                    <a:pt x="72" y="9"/>
                    <a:pt x="72" y="9"/>
                    <a:pt x="72" y="9"/>
                  </a:cubicBezTo>
                  <a:cubicBezTo>
                    <a:pt x="83" y="10"/>
                    <a:pt x="92" y="14"/>
                    <a:pt x="96" y="22"/>
                  </a:cubicBezTo>
                  <a:lnTo>
                    <a:pt x="72" y="22"/>
                  </a:lnTo>
                  <a:close/>
                  <a:moveTo>
                    <a:pt x="40" y="22"/>
                  </a:moveTo>
                  <a:cubicBezTo>
                    <a:pt x="40" y="22"/>
                    <a:pt x="45" y="9"/>
                    <a:pt x="62" y="9"/>
                  </a:cubicBezTo>
                  <a:cubicBezTo>
                    <a:pt x="64" y="9"/>
                    <a:pt x="66" y="9"/>
                    <a:pt x="68" y="9"/>
                  </a:cubicBezTo>
                  <a:cubicBezTo>
                    <a:pt x="68" y="22"/>
                    <a:pt x="68" y="22"/>
                    <a:pt x="68" y="22"/>
                  </a:cubicBezTo>
                  <a:lnTo>
                    <a:pt x="40" y="22"/>
                  </a:lnTo>
                  <a:close/>
                </a:path>
              </a:pathLst>
            </a:custGeom>
            <a:solidFill>
              <a:srgbClr val="289E96"/>
            </a:solidFill>
          </p:spPr>
          <p:txBody>
            <a:bodyPr lIns="91392" tIns="45696" rIns="91392" bIns="45696"/>
            <a:lstStyle/>
            <a:p>
              <a:pPr defTabSz="1219078">
                <a:defRPr/>
              </a:pPr>
              <a:endParaRPr lang="zh-CN" altLang="en-US" sz="1798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4" name="Freeform 4025"/>
            <p:cNvSpPr>
              <a:spLocks noEditPoints="1"/>
            </p:cNvSpPr>
            <p:nvPr/>
          </p:nvSpPr>
          <p:spPr bwMode="auto">
            <a:xfrm>
              <a:off x="7050088" y="3781425"/>
              <a:ext cx="95250" cy="88900"/>
            </a:xfrm>
            <a:custGeom>
              <a:avLst/>
              <a:gdLst>
                <a:gd name="T0" fmla="*/ 0 w 25"/>
                <a:gd name="T1" fmla="*/ 12 h 24"/>
                <a:gd name="T2" fmla="*/ 12 w 25"/>
                <a:gd name="T3" fmla="*/ 24 h 24"/>
                <a:gd name="T4" fmla="*/ 25 w 25"/>
                <a:gd name="T5" fmla="*/ 12 h 24"/>
                <a:gd name="T6" fmla="*/ 12 w 25"/>
                <a:gd name="T7" fmla="*/ 0 h 24"/>
                <a:gd name="T8" fmla="*/ 0 w 25"/>
                <a:gd name="T9" fmla="*/ 12 h 24"/>
                <a:gd name="T10" fmla="*/ 9 w 25"/>
                <a:gd name="T11" fmla="*/ 12 h 24"/>
                <a:gd name="T12" fmla="*/ 12 w 25"/>
                <a:gd name="T13" fmla="*/ 9 h 24"/>
                <a:gd name="T14" fmla="*/ 16 w 25"/>
                <a:gd name="T15" fmla="*/ 12 h 24"/>
                <a:gd name="T16" fmla="*/ 12 w 25"/>
                <a:gd name="T17" fmla="*/ 16 h 24"/>
                <a:gd name="T18" fmla="*/ 9 w 25"/>
                <a:gd name="T1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24">
                  <a:moveTo>
                    <a:pt x="0" y="12"/>
                  </a:moveTo>
                  <a:cubicBezTo>
                    <a:pt x="0" y="19"/>
                    <a:pt x="6" y="24"/>
                    <a:pt x="12" y="24"/>
                  </a:cubicBezTo>
                  <a:cubicBezTo>
                    <a:pt x="19" y="24"/>
                    <a:pt x="25" y="19"/>
                    <a:pt x="25" y="12"/>
                  </a:cubicBezTo>
                  <a:cubicBezTo>
                    <a:pt x="25" y="5"/>
                    <a:pt x="19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lose/>
                  <a:moveTo>
                    <a:pt x="9" y="12"/>
                  </a:moveTo>
                  <a:cubicBezTo>
                    <a:pt x="9" y="10"/>
                    <a:pt x="10" y="9"/>
                    <a:pt x="12" y="9"/>
                  </a:cubicBezTo>
                  <a:cubicBezTo>
                    <a:pt x="14" y="9"/>
                    <a:pt x="16" y="10"/>
                    <a:pt x="16" y="12"/>
                  </a:cubicBezTo>
                  <a:cubicBezTo>
                    <a:pt x="16" y="14"/>
                    <a:pt x="14" y="16"/>
                    <a:pt x="12" y="16"/>
                  </a:cubicBezTo>
                  <a:cubicBezTo>
                    <a:pt x="10" y="16"/>
                    <a:pt x="9" y="14"/>
                    <a:pt x="9" y="12"/>
                  </a:cubicBezTo>
                  <a:close/>
                </a:path>
              </a:pathLst>
            </a:custGeom>
            <a:solidFill>
              <a:srgbClr val="289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392" tIns="45696" rIns="91392" bIns="45696"/>
            <a:lstStyle/>
            <a:p>
              <a:pPr defTabSz="1219078">
                <a:defRPr/>
              </a:pPr>
              <a:endParaRPr lang="zh-CN" altLang="en-US" sz="1798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5" name="Freeform 13"/>
          <p:cNvSpPr>
            <a:spLocks/>
          </p:cNvSpPr>
          <p:nvPr/>
        </p:nvSpPr>
        <p:spPr bwMode="auto">
          <a:xfrm rot="17987352">
            <a:off x="6783190" y="4151443"/>
            <a:ext cx="64382" cy="15929"/>
          </a:xfrm>
          <a:custGeom>
            <a:avLst/>
            <a:gdLst>
              <a:gd name="T0" fmla="*/ 16 w 142"/>
              <a:gd name="T1" fmla="*/ 53 h 54"/>
              <a:gd name="T2" fmla="*/ 6 w 142"/>
              <a:gd name="T3" fmla="*/ 48 h 54"/>
              <a:gd name="T4" fmla="*/ 6 w 142"/>
              <a:gd name="T5" fmla="*/ 27 h 54"/>
              <a:gd name="T6" fmla="*/ 71 w 142"/>
              <a:gd name="T7" fmla="*/ 0 h 54"/>
              <a:gd name="T8" fmla="*/ 71 w 142"/>
              <a:gd name="T9" fmla="*/ 0 h 54"/>
              <a:gd name="T10" fmla="*/ 136 w 142"/>
              <a:gd name="T11" fmla="*/ 26 h 54"/>
              <a:gd name="T12" fmla="*/ 136 w 142"/>
              <a:gd name="T13" fmla="*/ 48 h 54"/>
              <a:gd name="T14" fmla="*/ 114 w 142"/>
              <a:gd name="T15" fmla="*/ 48 h 54"/>
              <a:gd name="T16" fmla="*/ 71 w 142"/>
              <a:gd name="T17" fmla="*/ 30 h 54"/>
              <a:gd name="T18" fmla="*/ 71 w 142"/>
              <a:gd name="T19" fmla="*/ 30 h 54"/>
              <a:gd name="T20" fmla="*/ 27 w 142"/>
              <a:gd name="T21" fmla="*/ 48 h 54"/>
              <a:gd name="T22" fmla="*/ 16 w 142"/>
              <a:gd name="T23" fmla="*/ 53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42" h="54">
                <a:moveTo>
                  <a:pt x="16" y="53"/>
                </a:moveTo>
                <a:cubicBezTo>
                  <a:pt x="13" y="53"/>
                  <a:pt x="9" y="51"/>
                  <a:pt x="6" y="48"/>
                </a:cubicBezTo>
                <a:cubicBezTo>
                  <a:pt x="0" y="42"/>
                  <a:pt x="0" y="33"/>
                  <a:pt x="6" y="27"/>
                </a:cubicBezTo>
                <a:cubicBezTo>
                  <a:pt x="23" y="9"/>
                  <a:pt x="46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95" y="0"/>
                  <a:pt x="118" y="9"/>
                  <a:pt x="136" y="26"/>
                </a:cubicBezTo>
                <a:cubicBezTo>
                  <a:pt x="142" y="32"/>
                  <a:pt x="142" y="42"/>
                  <a:pt x="136" y="48"/>
                </a:cubicBezTo>
                <a:cubicBezTo>
                  <a:pt x="130" y="54"/>
                  <a:pt x="120" y="54"/>
                  <a:pt x="114" y="48"/>
                </a:cubicBezTo>
                <a:cubicBezTo>
                  <a:pt x="102" y="37"/>
                  <a:pt x="87" y="30"/>
                  <a:pt x="71" y="30"/>
                </a:cubicBezTo>
                <a:cubicBezTo>
                  <a:pt x="71" y="30"/>
                  <a:pt x="71" y="30"/>
                  <a:pt x="71" y="30"/>
                </a:cubicBezTo>
                <a:cubicBezTo>
                  <a:pt x="54" y="30"/>
                  <a:pt x="39" y="37"/>
                  <a:pt x="27" y="48"/>
                </a:cubicBezTo>
                <a:cubicBezTo>
                  <a:pt x="24" y="51"/>
                  <a:pt x="20" y="53"/>
                  <a:pt x="16" y="53"/>
                </a:cubicBezTo>
                <a:close/>
              </a:path>
            </a:pathLst>
          </a:custGeom>
          <a:solidFill>
            <a:srgbClr val="289E9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392" tIns="45696" rIns="91392" bIns="45696"/>
          <a:lstStyle/>
          <a:p>
            <a:pPr defTabSz="1219078">
              <a:defRPr/>
            </a:pPr>
            <a:endParaRPr lang="zh-CN" altLang="en-US" sz="1798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6" name="Freeform 14"/>
          <p:cNvSpPr>
            <a:spLocks/>
          </p:cNvSpPr>
          <p:nvPr/>
        </p:nvSpPr>
        <p:spPr bwMode="auto">
          <a:xfrm rot="17987352">
            <a:off x="6759549" y="4143815"/>
            <a:ext cx="92549" cy="19115"/>
          </a:xfrm>
          <a:custGeom>
            <a:avLst/>
            <a:gdLst>
              <a:gd name="T0" fmla="*/ 17 w 207"/>
              <a:gd name="T1" fmla="*/ 66 h 68"/>
              <a:gd name="T2" fmla="*/ 6 w 207"/>
              <a:gd name="T3" fmla="*/ 62 h 68"/>
              <a:gd name="T4" fmla="*/ 6 w 207"/>
              <a:gd name="T5" fmla="*/ 40 h 68"/>
              <a:gd name="T6" fmla="*/ 104 w 207"/>
              <a:gd name="T7" fmla="*/ 0 h 68"/>
              <a:gd name="T8" fmla="*/ 104 w 207"/>
              <a:gd name="T9" fmla="*/ 0 h 68"/>
              <a:gd name="T10" fmla="*/ 201 w 207"/>
              <a:gd name="T11" fmla="*/ 40 h 68"/>
              <a:gd name="T12" fmla="*/ 201 w 207"/>
              <a:gd name="T13" fmla="*/ 62 h 68"/>
              <a:gd name="T14" fmla="*/ 180 w 207"/>
              <a:gd name="T15" fmla="*/ 62 h 68"/>
              <a:gd name="T16" fmla="*/ 104 w 207"/>
              <a:gd name="T17" fmla="*/ 30 h 68"/>
              <a:gd name="T18" fmla="*/ 104 w 207"/>
              <a:gd name="T19" fmla="*/ 30 h 68"/>
              <a:gd name="T20" fmla="*/ 28 w 207"/>
              <a:gd name="T21" fmla="*/ 62 h 68"/>
              <a:gd name="T22" fmla="*/ 17 w 207"/>
              <a:gd name="T23" fmla="*/ 66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07" h="68">
                <a:moveTo>
                  <a:pt x="17" y="66"/>
                </a:moveTo>
                <a:cubicBezTo>
                  <a:pt x="13" y="66"/>
                  <a:pt x="9" y="65"/>
                  <a:pt x="6" y="62"/>
                </a:cubicBezTo>
                <a:cubicBezTo>
                  <a:pt x="0" y="56"/>
                  <a:pt x="0" y="46"/>
                  <a:pt x="6" y="40"/>
                </a:cubicBezTo>
                <a:cubicBezTo>
                  <a:pt x="32" y="14"/>
                  <a:pt x="67" y="0"/>
                  <a:pt x="10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41" y="0"/>
                  <a:pt x="175" y="14"/>
                  <a:pt x="201" y="40"/>
                </a:cubicBezTo>
                <a:cubicBezTo>
                  <a:pt x="207" y="46"/>
                  <a:pt x="207" y="56"/>
                  <a:pt x="201" y="62"/>
                </a:cubicBezTo>
                <a:cubicBezTo>
                  <a:pt x="195" y="68"/>
                  <a:pt x="186" y="68"/>
                  <a:pt x="180" y="62"/>
                </a:cubicBezTo>
                <a:cubicBezTo>
                  <a:pt x="159" y="41"/>
                  <a:pt x="132" y="30"/>
                  <a:pt x="104" y="30"/>
                </a:cubicBezTo>
                <a:cubicBezTo>
                  <a:pt x="104" y="30"/>
                  <a:pt x="104" y="30"/>
                  <a:pt x="104" y="30"/>
                </a:cubicBezTo>
                <a:cubicBezTo>
                  <a:pt x="75" y="30"/>
                  <a:pt x="48" y="41"/>
                  <a:pt x="28" y="62"/>
                </a:cubicBezTo>
                <a:cubicBezTo>
                  <a:pt x="25" y="65"/>
                  <a:pt x="21" y="66"/>
                  <a:pt x="17" y="6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392" tIns="45696" rIns="91392" bIns="45696"/>
          <a:lstStyle/>
          <a:p>
            <a:pPr defTabSz="1219078">
              <a:defRPr/>
            </a:pPr>
            <a:endParaRPr lang="zh-CN" altLang="en-US" sz="1798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7" name="Freeform 860"/>
          <p:cNvSpPr>
            <a:spLocks/>
          </p:cNvSpPr>
          <p:nvPr/>
        </p:nvSpPr>
        <p:spPr bwMode="auto">
          <a:xfrm rot="17987352">
            <a:off x="6732721" y="4128974"/>
            <a:ext cx="120716" cy="28672"/>
          </a:xfrm>
          <a:custGeom>
            <a:avLst/>
            <a:gdLst>
              <a:gd name="T0" fmla="*/ 16 w 272"/>
              <a:gd name="T1" fmla="*/ 98 h 99"/>
              <a:gd name="T2" fmla="*/ 6 w 272"/>
              <a:gd name="T3" fmla="*/ 93 h 99"/>
              <a:gd name="T4" fmla="*/ 6 w 272"/>
              <a:gd name="T5" fmla="*/ 72 h 99"/>
              <a:gd name="T6" fmla="*/ 266 w 272"/>
              <a:gd name="T7" fmla="*/ 71 h 99"/>
              <a:gd name="T8" fmla="*/ 266 w 272"/>
              <a:gd name="T9" fmla="*/ 93 h 99"/>
              <a:gd name="T10" fmla="*/ 244 w 272"/>
              <a:gd name="T11" fmla="*/ 93 h 99"/>
              <a:gd name="T12" fmla="*/ 27 w 272"/>
              <a:gd name="T13" fmla="*/ 93 h 99"/>
              <a:gd name="T14" fmla="*/ 16 w 272"/>
              <a:gd name="T15" fmla="*/ 98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72" h="99">
                <a:moveTo>
                  <a:pt x="16" y="98"/>
                </a:moveTo>
                <a:cubicBezTo>
                  <a:pt x="12" y="98"/>
                  <a:pt x="9" y="96"/>
                  <a:pt x="6" y="93"/>
                </a:cubicBezTo>
                <a:cubicBezTo>
                  <a:pt x="0" y="87"/>
                  <a:pt x="0" y="78"/>
                  <a:pt x="6" y="72"/>
                </a:cubicBezTo>
                <a:cubicBezTo>
                  <a:pt x="77" y="0"/>
                  <a:pt x="194" y="0"/>
                  <a:pt x="266" y="71"/>
                </a:cubicBezTo>
                <a:cubicBezTo>
                  <a:pt x="272" y="77"/>
                  <a:pt x="272" y="87"/>
                  <a:pt x="266" y="93"/>
                </a:cubicBezTo>
                <a:cubicBezTo>
                  <a:pt x="260" y="99"/>
                  <a:pt x="250" y="99"/>
                  <a:pt x="244" y="93"/>
                </a:cubicBezTo>
                <a:cubicBezTo>
                  <a:pt x="184" y="33"/>
                  <a:pt x="87" y="33"/>
                  <a:pt x="27" y="93"/>
                </a:cubicBezTo>
                <a:cubicBezTo>
                  <a:pt x="24" y="96"/>
                  <a:pt x="20" y="98"/>
                  <a:pt x="16" y="98"/>
                </a:cubicBezTo>
                <a:close/>
              </a:path>
            </a:pathLst>
          </a:custGeom>
          <a:solidFill>
            <a:srgbClr val="289E9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392" tIns="45696" rIns="91392" bIns="45696"/>
          <a:lstStyle/>
          <a:p>
            <a:pPr defTabSz="1219078">
              <a:defRPr/>
            </a:pPr>
            <a:endParaRPr lang="zh-CN" altLang="en-US" sz="1798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8" name="Freeform 861"/>
          <p:cNvSpPr>
            <a:spLocks/>
          </p:cNvSpPr>
          <p:nvPr/>
        </p:nvSpPr>
        <p:spPr bwMode="auto">
          <a:xfrm rot="17987352">
            <a:off x="6817017" y="4162130"/>
            <a:ext cx="30178" cy="20708"/>
          </a:xfrm>
          <a:custGeom>
            <a:avLst/>
            <a:gdLst>
              <a:gd name="T0" fmla="*/ 55 w 67"/>
              <a:gd name="T1" fmla="*/ 12 h 67"/>
              <a:gd name="T2" fmla="*/ 55 w 67"/>
              <a:gd name="T3" fmla="*/ 55 h 67"/>
              <a:gd name="T4" fmla="*/ 12 w 67"/>
              <a:gd name="T5" fmla="*/ 55 h 67"/>
              <a:gd name="T6" fmla="*/ 12 w 67"/>
              <a:gd name="T7" fmla="*/ 12 h 67"/>
              <a:gd name="T8" fmla="*/ 55 w 67"/>
              <a:gd name="T9" fmla="*/ 12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" h="67">
                <a:moveTo>
                  <a:pt x="55" y="12"/>
                </a:moveTo>
                <a:cubicBezTo>
                  <a:pt x="67" y="24"/>
                  <a:pt x="67" y="43"/>
                  <a:pt x="55" y="55"/>
                </a:cubicBezTo>
                <a:cubicBezTo>
                  <a:pt x="43" y="67"/>
                  <a:pt x="24" y="67"/>
                  <a:pt x="12" y="55"/>
                </a:cubicBezTo>
                <a:cubicBezTo>
                  <a:pt x="0" y="43"/>
                  <a:pt x="0" y="24"/>
                  <a:pt x="12" y="12"/>
                </a:cubicBezTo>
                <a:cubicBezTo>
                  <a:pt x="24" y="0"/>
                  <a:pt x="43" y="0"/>
                  <a:pt x="55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392" tIns="45696" rIns="91392" bIns="45696"/>
          <a:lstStyle/>
          <a:p>
            <a:pPr defTabSz="1219078">
              <a:defRPr/>
            </a:pPr>
            <a:endParaRPr lang="zh-CN" altLang="en-US" sz="1798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9" name="Freeform 862"/>
          <p:cNvSpPr>
            <a:spLocks/>
          </p:cNvSpPr>
          <p:nvPr/>
        </p:nvSpPr>
        <p:spPr bwMode="auto">
          <a:xfrm rot="17987352">
            <a:off x="6835627" y="4145785"/>
            <a:ext cx="12072" cy="11151"/>
          </a:xfrm>
          <a:custGeom>
            <a:avLst/>
            <a:gdLst>
              <a:gd name="T0" fmla="*/ 11 w 26"/>
              <a:gd name="T1" fmla="*/ 1 h 39"/>
              <a:gd name="T2" fmla="*/ 0 w 26"/>
              <a:gd name="T3" fmla="*/ 17 h 39"/>
              <a:gd name="T4" fmla="*/ 2 w 26"/>
              <a:gd name="T5" fmla="*/ 18 h 39"/>
              <a:gd name="T6" fmla="*/ 6 w 26"/>
              <a:gd name="T7" fmla="*/ 18 h 39"/>
              <a:gd name="T8" fmla="*/ 6 w 26"/>
              <a:gd name="T9" fmla="*/ 38 h 39"/>
              <a:gd name="T10" fmla="*/ 7 w 26"/>
              <a:gd name="T11" fmla="*/ 39 h 39"/>
              <a:gd name="T12" fmla="*/ 18 w 26"/>
              <a:gd name="T13" fmla="*/ 39 h 39"/>
              <a:gd name="T14" fmla="*/ 20 w 26"/>
              <a:gd name="T15" fmla="*/ 38 h 39"/>
              <a:gd name="T16" fmla="*/ 20 w 26"/>
              <a:gd name="T17" fmla="*/ 18 h 39"/>
              <a:gd name="T18" fmla="*/ 24 w 26"/>
              <a:gd name="T19" fmla="*/ 18 h 39"/>
              <a:gd name="T20" fmla="*/ 26 w 26"/>
              <a:gd name="T21" fmla="*/ 17 h 39"/>
              <a:gd name="T22" fmla="*/ 14 w 26"/>
              <a:gd name="T23" fmla="*/ 1 h 39"/>
              <a:gd name="T24" fmla="*/ 13 w 26"/>
              <a:gd name="T25" fmla="*/ 0 h 39"/>
              <a:gd name="T26" fmla="*/ 11 w 26"/>
              <a:gd name="T27" fmla="*/ 1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6" h="39">
                <a:moveTo>
                  <a:pt x="11" y="1"/>
                </a:moveTo>
                <a:cubicBezTo>
                  <a:pt x="11" y="1"/>
                  <a:pt x="0" y="16"/>
                  <a:pt x="0" y="17"/>
                </a:cubicBezTo>
                <a:cubicBezTo>
                  <a:pt x="0" y="18"/>
                  <a:pt x="1" y="18"/>
                  <a:pt x="2" y="18"/>
                </a:cubicBezTo>
                <a:cubicBezTo>
                  <a:pt x="2" y="18"/>
                  <a:pt x="3" y="18"/>
                  <a:pt x="6" y="18"/>
                </a:cubicBezTo>
                <a:cubicBezTo>
                  <a:pt x="6" y="38"/>
                  <a:pt x="6" y="38"/>
                  <a:pt x="6" y="38"/>
                </a:cubicBezTo>
                <a:cubicBezTo>
                  <a:pt x="6" y="39"/>
                  <a:pt x="6" y="39"/>
                  <a:pt x="7" y="39"/>
                </a:cubicBezTo>
                <a:cubicBezTo>
                  <a:pt x="18" y="39"/>
                  <a:pt x="18" y="39"/>
                  <a:pt x="18" y="39"/>
                </a:cubicBezTo>
                <a:cubicBezTo>
                  <a:pt x="19" y="39"/>
                  <a:pt x="20" y="39"/>
                  <a:pt x="20" y="38"/>
                </a:cubicBezTo>
                <a:cubicBezTo>
                  <a:pt x="20" y="18"/>
                  <a:pt x="20" y="18"/>
                  <a:pt x="20" y="18"/>
                </a:cubicBezTo>
                <a:cubicBezTo>
                  <a:pt x="22" y="18"/>
                  <a:pt x="24" y="18"/>
                  <a:pt x="24" y="18"/>
                </a:cubicBezTo>
                <a:cubicBezTo>
                  <a:pt x="25" y="18"/>
                  <a:pt x="26" y="18"/>
                  <a:pt x="26" y="17"/>
                </a:cubicBezTo>
                <a:cubicBezTo>
                  <a:pt x="26" y="16"/>
                  <a:pt x="15" y="1"/>
                  <a:pt x="14" y="1"/>
                </a:cubicBezTo>
                <a:cubicBezTo>
                  <a:pt x="14" y="0"/>
                  <a:pt x="14" y="0"/>
                  <a:pt x="13" y="0"/>
                </a:cubicBezTo>
                <a:cubicBezTo>
                  <a:pt x="12" y="0"/>
                  <a:pt x="12" y="0"/>
                  <a:pt x="1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392" tIns="45696" rIns="91392" bIns="45696"/>
          <a:lstStyle/>
          <a:p>
            <a:pPr defTabSz="1219078">
              <a:defRPr/>
            </a:pPr>
            <a:endParaRPr lang="zh-CN" altLang="en-US" sz="1798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0" name="Freeform 863"/>
          <p:cNvSpPr>
            <a:spLocks/>
          </p:cNvSpPr>
          <p:nvPr/>
        </p:nvSpPr>
        <p:spPr bwMode="auto">
          <a:xfrm rot="17987352">
            <a:off x="6817517" y="4187028"/>
            <a:ext cx="10061" cy="11151"/>
          </a:xfrm>
          <a:custGeom>
            <a:avLst/>
            <a:gdLst>
              <a:gd name="T0" fmla="*/ 14 w 25"/>
              <a:gd name="T1" fmla="*/ 38 h 39"/>
              <a:gd name="T2" fmla="*/ 25 w 25"/>
              <a:gd name="T3" fmla="*/ 22 h 39"/>
              <a:gd name="T4" fmla="*/ 24 w 25"/>
              <a:gd name="T5" fmla="*/ 21 h 39"/>
              <a:gd name="T6" fmla="*/ 20 w 25"/>
              <a:gd name="T7" fmla="*/ 21 h 39"/>
              <a:gd name="T8" fmla="*/ 20 w 25"/>
              <a:gd name="T9" fmla="*/ 1 h 39"/>
              <a:gd name="T10" fmla="*/ 18 w 25"/>
              <a:gd name="T11" fmla="*/ 0 h 39"/>
              <a:gd name="T12" fmla="*/ 7 w 25"/>
              <a:gd name="T13" fmla="*/ 0 h 39"/>
              <a:gd name="T14" fmla="*/ 5 w 25"/>
              <a:gd name="T15" fmla="*/ 1 h 39"/>
              <a:gd name="T16" fmla="*/ 5 w 25"/>
              <a:gd name="T17" fmla="*/ 21 h 39"/>
              <a:gd name="T18" fmla="*/ 1 w 25"/>
              <a:gd name="T19" fmla="*/ 21 h 39"/>
              <a:gd name="T20" fmla="*/ 0 w 25"/>
              <a:gd name="T21" fmla="*/ 22 h 39"/>
              <a:gd name="T22" fmla="*/ 11 w 25"/>
              <a:gd name="T23" fmla="*/ 38 h 39"/>
              <a:gd name="T24" fmla="*/ 12 w 25"/>
              <a:gd name="T25" fmla="*/ 39 h 39"/>
              <a:gd name="T26" fmla="*/ 14 w 25"/>
              <a:gd name="T27" fmla="*/ 38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5" h="39">
                <a:moveTo>
                  <a:pt x="14" y="38"/>
                </a:moveTo>
                <a:cubicBezTo>
                  <a:pt x="14" y="38"/>
                  <a:pt x="25" y="23"/>
                  <a:pt x="25" y="22"/>
                </a:cubicBezTo>
                <a:cubicBezTo>
                  <a:pt x="25" y="21"/>
                  <a:pt x="25" y="21"/>
                  <a:pt x="24" y="21"/>
                </a:cubicBezTo>
                <a:cubicBezTo>
                  <a:pt x="24" y="21"/>
                  <a:pt x="22" y="21"/>
                  <a:pt x="20" y="21"/>
                </a:cubicBezTo>
                <a:cubicBezTo>
                  <a:pt x="20" y="1"/>
                  <a:pt x="20" y="1"/>
                  <a:pt x="20" y="1"/>
                </a:cubicBezTo>
                <a:cubicBezTo>
                  <a:pt x="20" y="0"/>
                  <a:pt x="19" y="0"/>
                  <a:pt x="18" y="0"/>
                </a:cubicBezTo>
                <a:cubicBezTo>
                  <a:pt x="7" y="0"/>
                  <a:pt x="7" y="0"/>
                  <a:pt x="7" y="0"/>
                </a:cubicBezTo>
                <a:cubicBezTo>
                  <a:pt x="6" y="0"/>
                  <a:pt x="5" y="0"/>
                  <a:pt x="5" y="1"/>
                </a:cubicBezTo>
                <a:cubicBezTo>
                  <a:pt x="5" y="21"/>
                  <a:pt x="5" y="21"/>
                  <a:pt x="5" y="21"/>
                </a:cubicBezTo>
                <a:cubicBezTo>
                  <a:pt x="3" y="21"/>
                  <a:pt x="1" y="21"/>
                  <a:pt x="1" y="21"/>
                </a:cubicBezTo>
                <a:cubicBezTo>
                  <a:pt x="0" y="21"/>
                  <a:pt x="0" y="21"/>
                  <a:pt x="0" y="22"/>
                </a:cubicBezTo>
                <a:cubicBezTo>
                  <a:pt x="0" y="23"/>
                  <a:pt x="11" y="38"/>
                  <a:pt x="11" y="38"/>
                </a:cubicBezTo>
                <a:cubicBezTo>
                  <a:pt x="11" y="39"/>
                  <a:pt x="12" y="39"/>
                  <a:pt x="12" y="39"/>
                </a:cubicBezTo>
                <a:cubicBezTo>
                  <a:pt x="13" y="39"/>
                  <a:pt x="14" y="39"/>
                  <a:pt x="14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392" tIns="45696" rIns="91392" bIns="45696"/>
          <a:lstStyle/>
          <a:p>
            <a:pPr defTabSz="1219078">
              <a:defRPr/>
            </a:pPr>
            <a:endParaRPr lang="zh-CN" altLang="en-US" sz="1798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1" name="Freeform 127"/>
          <p:cNvSpPr>
            <a:spLocks noChangeAspect="1" noEditPoints="1"/>
          </p:cNvSpPr>
          <p:nvPr/>
        </p:nvSpPr>
        <p:spPr bwMode="auto">
          <a:xfrm>
            <a:off x="6786708" y="4517532"/>
            <a:ext cx="154510" cy="150896"/>
          </a:xfrm>
          <a:custGeom>
            <a:avLst/>
            <a:gdLst>
              <a:gd name="T0" fmla="*/ 188 w 210"/>
              <a:gd name="T1" fmla="*/ 56 h 136"/>
              <a:gd name="T2" fmla="*/ 160 w 210"/>
              <a:gd name="T3" fmla="*/ 51 h 136"/>
              <a:gd name="T4" fmla="*/ 162 w 210"/>
              <a:gd name="T5" fmla="*/ 34 h 136"/>
              <a:gd name="T6" fmla="*/ 162 w 210"/>
              <a:gd name="T7" fmla="*/ 17 h 136"/>
              <a:gd name="T8" fmla="*/ 132 w 210"/>
              <a:gd name="T9" fmla="*/ 26 h 136"/>
              <a:gd name="T10" fmla="*/ 146 w 210"/>
              <a:gd name="T11" fmla="*/ 32 h 136"/>
              <a:gd name="T12" fmla="*/ 66 w 210"/>
              <a:gd name="T13" fmla="*/ 23 h 136"/>
              <a:gd name="T14" fmla="*/ 96 w 210"/>
              <a:gd name="T15" fmla="*/ 3 h 136"/>
              <a:gd name="T16" fmla="*/ 66 w 210"/>
              <a:gd name="T17" fmla="*/ 14 h 136"/>
              <a:gd name="T18" fmla="*/ 25 w 210"/>
              <a:gd name="T19" fmla="*/ 26 h 136"/>
              <a:gd name="T20" fmla="*/ 34 w 210"/>
              <a:gd name="T21" fmla="*/ 51 h 136"/>
              <a:gd name="T22" fmla="*/ 52 w 210"/>
              <a:gd name="T23" fmla="*/ 50 h 136"/>
              <a:gd name="T24" fmla="*/ 40 w 210"/>
              <a:gd name="T25" fmla="*/ 55 h 136"/>
              <a:gd name="T26" fmla="*/ 40 w 210"/>
              <a:gd name="T27" fmla="*/ 136 h 136"/>
              <a:gd name="T28" fmla="*/ 56 w 210"/>
              <a:gd name="T29" fmla="*/ 58 h 136"/>
              <a:gd name="T30" fmla="*/ 97 w 210"/>
              <a:gd name="T31" fmla="*/ 86 h 136"/>
              <a:gd name="T32" fmla="*/ 101 w 210"/>
              <a:gd name="T33" fmla="*/ 99 h 136"/>
              <a:gd name="T34" fmla="*/ 96 w 210"/>
              <a:gd name="T35" fmla="*/ 105 h 136"/>
              <a:gd name="T36" fmla="*/ 91 w 210"/>
              <a:gd name="T37" fmla="*/ 104 h 136"/>
              <a:gd name="T38" fmla="*/ 94 w 210"/>
              <a:gd name="T39" fmla="*/ 108 h 136"/>
              <a:gd name="T40" fmla="*/ 102 w 210"/>
              <a:gd name="T41" fmla="*/ 113 h 136"/>
              <a:gd name="T42" fmla="*/ 104 w 210"/>
              <a:gd name="T43" fmla="*/ 101 h 136"/>
              <a:gd name="T44" fmla="*/ 121 w 210"/>
              <a:gd name="T45" fmla="*/ 98 h 136"/>
              <a:gd name="T46" fmla="*/ 170 w 210"/>
              <a:gd name="T47" fmla="*/ 136 h 136"/>
              <a:gd name="T48" fmla="*/ 187 w 210"/>
              <a:gd name="T49" fmla="*/ 59 h 136"/>
              <a:gd name="T50" fmla="*/ 167 w 210"/>
              <a:gd name="T51" fmla="*/ 71 h 136"/>
              <a:gd name="T52" fmla="*/ 167 w 210"/>
              <a:gd name="T53" fmla="*/ 61 h 136"/>
              <a:gd name="T54" fmla="*/ 153 w 210"/>
              <a:gd name="T55" fmla="*/ 59 h 136"/>
              <a:gd name="T56" fmla="*/ 148 w 210"/>
              <a:gd name="T57" fmla="*/ 46 h 136"/>
              <a:gd name="T58" fmla="*/ 167 w 210"/>
              <a:gd name="T59" fmla="*/ 91 h 136"/>
              <a:gd name="T60" fmla="*/ 136 w 210"/>
              <a:gd name="T61" fmla="*/ 92 h 136"/>
              <a:gd name="T62" fmla="*/ 48 w 210"/>
              <a:gd name="T63" fmla="*/ 46 h 136"/>
              <a:gd name="T64" fmla="*/ 30 w 210"/>
              <a:gd name="T65" fmla="*/ 39 h 136"/>
              <a:gd name="T66" fmla="*/ 38 w 210"/>
              <a:gd name="T67" fmla="*/ 35 h 136"/>
              <a:gd name="T68" fmla="*/ 53 w 210"/>
              <a:gd name="T69" fmla="*/ 38 h 136"/>
              <a:gd name="T70" fmla="*/ 48 w 210"/>
              <a:gd name="T71" fmla="*/ 46 h 136"/>
              <a:gd name="T72" fmla="*/ 40 w 210"/>
              <a:gd name="T73" fmla="*/ 129 h 136"/>
              <a:gd name="T74" fmla="*/ 40 w 210"/>
              <a:gd name="T75" fmla="*/ 61 h 136"/>
              <a:gd name="T76" fmla="*/ 36 w 210"/>
              <a:gd name="T77" fmla="*/ 96 h 136"/>
              <a:gd name="T78" fmla="*/ 55 w 210"/>
              <a:gd name="T79" fmla="*/ 65 h 136"/>
              <a:gd name="T80" fmla="*/ 56 w 210"/>
              <a:gd name="T81" fmla="*/ 30 h 136"/>
              <a:gd name="T82" fmla="*/ 30 w 210"/>
              <a:gd name="T83" fmla="*/ 26 h 136"/>
              <a:gd name="T84" fmla="*/ 62 w 210"/>
              <a:gd name="T85" fmla="*/ 19 h 136"/>
              <a:gd name="T86" fmla="*/ 60 w 210"/>
              <a:gd name="T87" fmla="*/ 36 h 136"/>
              <a:gd name="T88" fmla="*/ 110 w 210"/>
              <a:gd name="T89" fmla="*/ 74 h 136"/>
              <a:gd name="T90" fmla="*/ 60 w 210"/>
              <a:gd name="T91" fmla="*/ 36 h 136"/>
              <a:gd name="T92" fmla="*/ 124 w 210"/>
              <a:gd name="T93" fmla="*/ 92 h 136"/>
              <a:gd name="T94" fmla="*/ 122 w 210"/>
              <a:gd name="T95" fmla="*/ 80 h 136"/>
              <a:gd name="T96" fmla="*/ 130 w 210"/>
              <a:gd name="T97" fmla="*/ 92 h 136"/>
              <a:gd name="T98" fmla="*/ 136 w 210"/>
              <a:gd name="T99" fmla="*/ 98 h 136"/>
              <a:gd name="T100" fmla="*/ 176 w 210"/>
              <a:gd name="T101" fmla="*/ 94 h 136"/>
              <a:gd name="T102" fmla="*/ 176 w 210"/>
              <a:gd name="T103" fmla="*/ 62 h 136"/>
              <a:gd name="T104" fmla="*/ 170 w 210"/>
              <a:gd name="T105" fmla="*/ 129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10" h="136">
                <a:moveTo>
                  <a:pt x="187" y="59"/>
                </a:moveTo>
                <a:cubicBezTo>
                  <a:pt x="188" y="58"/>
                  <a:pt x="188" y="57"/>
                  <a:pt x="188" y="56"/>
                </a:cubicBezTo>
                <a:cubicBezTo>
                  <a:pt x="188" y="53"/>
                  <a:pt x="186" y="51"/>
                  <a:pt x="184" y="51"/>
                </a:cubicBezTo>
                <a:cubicBezTo>
                  <a:pt x="160" y="51"/>
                  <a:pt x="160" y="51"/>
                  <a:pt x="160" y="51"/>
                </a:cubicBezTo>
                <a:cubicBezTo>
                  <a:pt x="154" y="33"/>
                  <a:pt x="154" y="33"/>
                  <a:pt x="154" y="33"/>
                </a:cubicBezTo>
                <a:cubicBezTo>
                  <a:pt x="162" y="34"/>
                  <a:pt x="162" y="34"/>
                  <a:pt x="162" y="34"/>
                </a:cubicBezTo>
                <a:cubicBezTo>
                  <a:pt x="165" y="34"/>
                  <a:pt x="167" y="28"/>
                  <a:pt x="167" y="26"/>
                </a:cubicBezTo>
                <a:cubicBezTo>
                  <a:pt x="167" y="23"/>
                  <a:pt x="165" y="17"/>
                  <a:pt x="162" y="17"/>
                </a:cubicBezTo>
                <a:cubicBezTo>
                  <a:pt x="137" y="20"/>
                  <a:pt x="137" y="20"/>
                  <a:pt x="137" y="20"/>
                </a:cubicBezTo>
                <a:cubicBezTo>
                  <a:pt x="135" y="20"/>
                  <a:pt x="132" y="23"/>
                  <a:pt x="132" y="26"/>
                </a:cubicBezTo>
                <a:cubicBezTo>
                  <a:pt x="132" y="28"/>
                  <a:pt x="135" y="31"/>
                  <a:pt x="137" y="31"/>
                </a:cubicBezTo>
                <a:cubicBezTo>
                  <a:pt x="146" y="32"/>
                  <a:pt x="146" y="32"/>
                  <a:pt x="146" y="32"/>
                </a:cubicBezTo>
                <a:cubicBezTo>
                  <a:pt x="131" y="77"/>
                  <a:pt x="131" y="77"/>
                  <a:pt x="131" y="77"/>
                </a:cubicBezTo>
                <a:cubicBezTo>
                  <a:pt x="94" y="66"/>
                  <a:pt x="71" y="31"/>
                  <a:pt x="66" y="23"/>
                </a:cubicBezTo>
                <a:cubicBezTo>
                  <a:pt x="71" y="17"/>
                  <a:pt x="83" y="9"/>
                  <a:pt x="92" y="7"/>
                </a:cubicBezTo>
                <a:cubicBezTo>
                  <a:pt x="95" y="6"/>
                  <a:pt x="96" y="6"/>
                  <a:pt x="96" y="3"/>
                </a:cubicBezTo>
                <a:cubicBezTo>
                  <a:pt x="96" y="0"/>
                  <a:pt x="93" y="0"/>
                  <a:pt x="93" y="0"/>
                </a:cubicBezTo>
                <a:cubicBezTo>
                  <a:pt x="81" y="3"/>
                  <a:pt x="72" y="8"/>
                  <a:pt x="66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0" y="14"/>
                  <a:pt x="25" y="19"/>
                  <a:pt x="25" y="26"/>
                </a:cubicBezTo>
                <a:cubicBezTo>
                  <a:pt x="25" y="39"/>
                  <a:pt x="25" y="39"/>
                  <a:pt x="25" y="39"/>
                </a:cubicBezTo>
                <a:cubicBezTo>
                  <a:pt x="25" y="45"/>
                  <a:pt x="28" y="51"/>
                  <a:pt x="34" y="51"/>
                </a:cubicBezTo>
                <a:cubicBezTo>
                  <a:pt x="48" y="51"/>
                  <a:pt x="48" y="51"/>
                  <a:pt x="48" y="51"/>
                </a:cubicBezTo>
                <a:cubicBezTo>
                  <a:pt x="49" y="51"/>
                  <a:pt x="50" y="50"/>
                  <a:pt x="52" y="50"/>
                </a:cubicBezTo>
                <a:cubicBezTo>
                  <a:pt x="51" y="52"/>
                  <a:pt x="51" y="54"/>
                  <a:pt x="50" y="56"/>
                </a:cubicBezTo>
                <a:cubicBezTo>
                  <a:pt x="47" y="55"/>
                  <a:pt x="44" y="55"/>
                  <a:pt x="40" y="55"/>
                </a:cubicBezTo>
                <a:cubicBezTo>
                  <a:pt x="18" y="55"/>
                  <a:pt x="0" y="73"/>
                  <a:pt x="0" y="95"/>
                </a:cubicBezTo>
                <a:cubicBezTo>
                  <a:pt x="0" y="117"/>
                  <a:pt x="18" y="136"/>
                  <a:pt x="40" y="136"/>
                </a:cubicBezTo>
                <a:cubicBezTo>
                  <a:pt x="63" y="136"/>
                  <a:pt x="81" y="117"/>
                  <a:pt x="81" y="95"/>
                </a:cubicBezTo>
                <a:cubicBezTo>
                  <a:pt x="81" y="79"/>
                  <a:pt x="71" y="65"/>
                  <a:pt x="56" y="58"/>
                </a:cubicBezTo>
                <a:cubicBezTo>
                  <a:pt x="57" y="55"/>
                  <a:pt x="58" y="50"/>
                  <a:pt x="58" y="46"/>
                </a:cubicBezTo>
                <a:cubicBezTo>
                  <a:pt x="65" y="55"/>
                  <a:pt x="81" y="73"/>
                  <a:pt x="97" y="86"/>
                </a:cubicBezTo>
                <a:cubicBezTo>
                  <a:pt x="96" y="87"/>
                  <a:pt x="96" y="88"/>
                  <a:pt x="96" y="88"/>
                </a:cubicBezTo>
                <a:cubicBezTo>
                  <a:pt x="96" y="93"/>
                  <a:pt x="98" y="96"/>
                  <a:pt x="101" y="99"/>
                </a:cubicBezTo>
                <a:cubicBezTo>
                  <a:pt x="99" y="102"/>
                  <a:pt x="99" y="102"/>
                  <a:pt x="99" y="102"/>
                </a:cubicBezTo>
                <a:cubicBezTo>
                  <a:pt x="96" y="105"/>
                  <a:pt x="96" y="105"/>
                  <a:pt x="96" y="105"/>
                </a:cubicBezTo>
                <a:cubicBezTo>
                  <a:pt x="94" y="102"/>
                  <a:pt x="94" y="102"/>
                  <a:pt x="94" y="102"/>
                </a:cubicBezTo>
                <a:cubicBezTo>
                  <a:pt x="91" y="104"/>
                  <a:pt x="91" y="104"/>
                  <a:pt x="91" y="104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100" y="114"/>
                  <a:pt x="100" y="114"/>
                  <a:pt x="100" y="114"/>
                </a:cubicBezTo>
                <a:cubicBezTo>
                  <a:pt x="102" y="113"/>
                  <a:pt x="102" y="113"/>
                  <a:pt x="102" y="113"/>
                </a:cubicBezTo>
                <a:cubicBezTo>
                  <a:pt x="98" y="108"/>
                  <a:pt x="98" y="108"/>
                  <a:pt x="98" y="108"/>
                </a:cubicBezTo>
                <a:cubicBezTo>
                  <a:pt x="104" y="101"/>
                  <a:pt x="104" y="101"/>
                  <a:pt x="104" y="101"/>
                </a:cubicBezTo>
                <a:cubicBezTo>
                  <a:pt x="106" y="102"/>
                  <a:pt x="108" y="103"/>
                  <a:pt x="111" y="103"/>
                </a:cubicBezTo>
                <a:cubicBezTo>
                  <a:pt x="114" y="103"/>
                  <a:pt x="118" y="101"/>
                  <a:pt x="121" y="98"/>
                </a:cubicBezTo>
                <a:cubicBezTo>
                  <a:pt x="130" y="98"/>
                  <a:pt x="130" y="98"/>
                  <a:pt x="130" y="98"/>
                </a:cubicBezTo>
                <a:cubicBezTo>
                  <a:pt x="131" y="119"/>
                  <a:pt x="148" y="136"/>
                  <a:pt x="170" y="136"/>
                </a:cubicBezTo>
                <a:cubicBezTo>
                  <a:pt x="192" y="136"/>
                  <a:pt x="210" y="117"/>
                  <a:pt x="210" y="95"/>
                </a:cubicBezTo>
                <a:cubicBezTo>
                  <a:pt x="210" y="79"/>
                  <a:pt x="201" y="66"/>
                  <a:pt x="187" y="59"/>
                </a:cubicBezTo>
                <a:moveTo>
                  <a:pt x="167" y="61"/>
                </a:moveTo>
                <a:cubicBezTo>
                  <a:pt x="167" y="71"/>
                  <a:pt x="167" y="71"/>
                  <a:pt x="167" y="71"/>
                </a:cubicBezTo>
                <a:cubicBezTo>
                  <a:pt x="163" y="62"/>
                  <a:pt x="163" y="62"/>
                  <a:pt x="163" y="62"/>
                </a:cubicBezTo>
                <a:cubicBezTo>
                  <a:pt x="164" y="62"/>
                  <a:pt x="166" y="61"/>
                  <a:pt x="167" y="61"/>
                </a:cubicBezTo>
                <a:moveTo>
                  <a:pt x="148" y="46"/>
                </a:moveTo>
                <a:cubicBezTo>
                  <a:pt x="153" y="59"/>
                  <a:pt x="153" y="59"/>
                  <a:pt x="153" y="59"/>
                </a:cubicBezTo>
                <a:cubicBezTo>
                  <a:pt x="148" y="61"/>
                  <a:pt x="144" y="64"/>
                  <a:pt x="141" y="67"/>
                </a:cubicBezTo>
                <a:lnTo>
                  <a:pt x="148" y="46"/>
                </a:lnTo>
                <a:close/>
                <a:moveTo>
                  <a:pt x="156" y="64"/>
                </a:moveTo>
                <a:cubicBezTo>
                  <a:pt x="167" y="91"/>
                  <a:pt x="167" y="91"/>
                  <a:pt x="167" y="91"/>
                </a:cubicBezTo>
                <a:cubicBezTo>
                  <a:pt x="167" y="92"/>
                  <a:pt x="167" y="92"/>
                  <a:pt x="167" y="92"/>
                </a:cubicBezTo>
                <a:cubicBezTo>
                  <a:pt x="136" y="92"/>
                  <a:pt x="136" y="92"/>
                  <a:pt x="136" y="92"/>
                </a:cubicBezTo>
                <a:cubicBezTo>
                  <a:pt x="137" y="80"/>
                  <a:pt x="145" y="69"/>
                  <a:pt x="156" y="64"/>
                </a:cubicBezTo>
                <a:moveTo>
                  <a:pt x="48" y="46"/>
                </a:moveTo>
                <a:cubicBezTo>
                  <a:pt x="34" y="46"/>
                  <a:pt x="34" y="46"/>
                  <a:pt x="34" y="46"/>
                </a:cubicBezTo>
                <a:cubicBezTo>
                  <a:pt x="30" y="46"/>
                  <a:pt x="30" y="43"/>
                  <a:pt x="30" y="39"/>
                </a:cubicBezTo>
                <a:cubicBezTo>
                  <a:pt x="30" y="35"/>
                  <a:pt x="30" y="35"/>
                  <a:pt x="30" y="35"/>
                </a:cubicBezTo>
                <a:cubicBezTo>
                  <a:pt x="38" y="35"/>
                  <a:pt x="38" y="35"/>
                  <a:pt x="38" y="35"/>
                </a:cubicBezTo>
                <a:cubicBezTo>
                  <a:pt x="54" y="35"/>
                  <a:pt x="54" y="35"/>
                  <a:pt x="54" y="35"/>
                </a:cubicBezTo>
                <a:cubicBezTo>
                  <a:pt x="53" y="37"/>
                  <a:pt x="53" y="38"/>
                  <a:pt x="53" y="38"/>
                </a:cubicBezTo>
                <a:cubicBezTo>
                  <a:pt x="53" y="40"/>
                  <a:pt x="53" y="42"/>
                  <a:pt x="52" y="44"/>
                </a:cubicBezTo>
                <a:cubicBezTo>
                  <a:pt x="51" y="45"/>
                  <a:pt x="49" y="46"/>
                  <a:pt x="48" y="46"/>
                </a:cubicBezTo>
                <a:moveTo>
                  <a:pt x="74" y="95"/>
                </a:moveTo>
                <a:cubicBezTo>
                  <a:pt x="74" y="114"/>
                  <a:pt x="59" y="129"/>
                  <a:pt x="40" y="129"/>
                </a:cubicBezTo>
                <a:cubicBezTo>
                  <a:pt x="22" y="129"/>
                  <a:pt x="6" y="114"/>
                  <a:pt x="6" y="95"/>
                </a:cubicBezTo>
                <a:cubicBezTo>
                  <a:pt x="6" y="76"/>
                  <a:pt x="22" y="61"/>
                  <a:pt x="40" y="61"/>
                </a:cubicBezTo>
                <a:cubicBezTo>
                  <a:pt x="43" y="61"/>
                  <a:pt x="46" y="62"/>
                  <a:pt x="49" y="62"/>
                </a:cubicBezTo>
                <a:cubicBezTo>
                  <a:pt x="44" y="84"/>
                  <a:pt x="37" y="96"/>
                  <a:pt x="36" y="96"/>
                </a:cubicBezTo>
                <a:cubicBezTo>
                  <a:pt x="42" y="99"/>
                  <a:pt x="42" y="99"/>
                  <a:pt x="42" y="99"/>
                </a:cubicBezTo>
                <a:cubicBezTo>
                  <a:pt x="42" y="99"/>
                  <a:pt x="50" y="87"/>
                  <a:pt x="55" y="65"/>
                </a:cubicBezTo>
                <a:cubicBezTo>
                  <a:pt x="66" y="70"/>
                  <a:pt x="74" y="82"/>
                  <a:pt x="74" y="95"/>
                </a:cubicBezTo>
                <a:moveTo>
                  <a:pt x="56" y="30"/>
                </a:moveTo>
                <a:cubicBezTo>
                  <a:pt x="30" y="30"/>
                  <a:pt x="30" y="30"/>
                  <a:pt x="30" y="30"/>
                </a:cubicBezTo>
                <a:cubicBezTo>
                  <a:pt x="30" y="26"/>
                  <a:pt x="30" y="26"/>
                  <a:pt x="30" y="26"/>
                </a:cubicBezTo>
                <a:cubicBezTo>
                  <a:pt x="30" y="22"/>
                  <a:pt x="33" y="19"/>
                  <a:pt x="36" y="19"/>
                </a:cubicBezTo>
                <a:cubicBezTo>
                  <a:pt x="62" y="19"/>
                  <a:pt x="62" y="19"/>
                  <a:pt x="62" y="19"/>
                </a:cubicBezTo>
                <a:cubicBezTo>
                  <a:pt x="59" y="23"/>
                  <a:pt x="57" y="27"/>
                  <a:pt x="56" y="30"/>
                </a:cubicBezTo>
                <a:moveTo>
                  <a:pt x="60" y="36"/>
                </a:moveTo>
                <a:cubicBezTo>
                  <a:pt x="60" y="35"/>
                  <a:pt x="61" y="32"/>
                  <a:pt x="63" y="29"/>
                </a:cubicBezTo>
                <a:cubicBezTo>
                  <a:pt x="69" y="39"/>
                  <a:pt x="85" y="61"/>
                  <a:pt x="110" y="74"/>
                </a:cubicBezTo>
                <a:cubicBezTo>
                  <a:pt x="105" y="75"/>
                  <a:pt x="102" y="77"/>
                  <a:pt x="99" y="80"/>
                </a:cubicBezTo>
                <a:cubicBezTo>
                  <a:pt x="84" y="66"/>
                  <a:pt x="67" y="46"/>
                  <a:pt x="60" y="36"/>
                </a:cubicBezTo>
                <a:moveTo>
                  <a:pt x="130" y="92"/>
                </a:moveTo>
                <a:cubicBezTo>
                  <a:pt x="124" y="92"/>
                  <a:pt x="124" y="92"/>
                  <a:pt x="124" y="92"/>
                </a:cubicBezTo>
                <a:cubicBezTo>
                  <a:pt x="124" y="91"/>
                  <a:pt x="125" y="90"/>
                  <a:pt x="125" y="88"/>
                </a:cubicBezTo>
                <a:cubicBezTo>
                  <a:pt x="125" y="85"/>
                  <a:pt x="124" y="82"/>
                  <a:pt x="122" y="80"/>
                </a:cubicBezTo>
                <a:cubicBezTo>
                  <a:pt x="125" y="81"/>
                  <a:pt x="128" y="82"/>
                  <a:pt x="131" y="83"/>
                </a:cubicBezTo>
                <a:cubicBezTo>
                  <a:pt x="130" y="86"/>
                  <a:pt x="130" y="89"/>
                  <a:pt x="130" y="92"/>
                </a:cubicBezTo>
                <a:moveTo>
                  <a:pt x="170" y="129"/>
                </a:moveTo>
                <a:cubicBezTo>
                  <a:pt x="152" y="129"/>
                  <a:pt x="137" y="116"/>
                  <a:pt x="136" y="98"/>
                </a:cubicBezTo>
                <a:cubicBezTo>
                  <a:pt x="176" y="98"/>
                  <a:pt x="176" y="98"/>
                  <a:pt x="176" y="98"/>
                </a:cubicBezTo>
                <a:cubicBezTo>
                  <a:pt x="176" y="94"/>
                  <a:pt x="176" y="94"/>
                  <a:pt x="176" y="94"/>
                </a:cubicBezTo>
                <a:cubicBezTo>
                  <a:pt x="176" y="94"/>
                  <a:pt x="176" y="94"/>
                  <a:pt x="176" y="94"/>
                </a:cubicBezTo>
                <a:cubicBezTo>
                  <a:pt x="176" y="62"/>
                  <a:pt x="176" y="62"/>
                  <a:pt x="176" y="62"/>
                </a:cubicBezTo>
                <a:cubicBezTo>
                  <a:pt x="192" y="65"/>
                  <a:pt x="204" y="79"/>
                  <a:pt x="204" y="95"/>
                </a:cubicBezTo>
                <a:cubicBezTo>
                  <a:pt x="204" y="114"/>
                  <a:pt x="188" y="129"/>
                  <a:pt x="170" y="129"/>
                </a:cubicBezTo>
              </a:path>
            </a:pathLst>
          </a:custGeom>
          <a:solidFill>
            <a:srgbClr val="289E96"/>
          </a:solidFill>
        </p:spPr>
        <p:txBody>
          <a:bodyPr lIns="91392" tIns="45696" rIns="91392" bIns="45696"/>
          <a:lstStyle/>
          <a:p>
            <a:pPr defTabSz="1219078">
              <a:defRPr/>
            </a:pPr>
            <a:endParaRPr lang="zh-CN" altLang="en-US" sz="1798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2" name="Freeform 11"/>
          <p:cNvSpPr>
            <a:spLocks/>
          </p:cNvSpPr>
          <p:nvPr/>
        </p:nvSpPr>
        <p:spPr bwMode="auto">
          <a:xfrm>
            <a:off x="7011304" y="4422971"/>
            <a:ext cx="955732" cy="150895"/>
          </a:xfrm>
          <a:custGeom>
            <a:avLst/>
            <a:gdLst/>
            <a:ahLst/>
            <a:cxnLst>
              <a:cxn ang="0">
                <a:pos x="352" y="30"/>
              </a:cxn>
              <a:cxn ang="0">
                <a:pos x="169" y="0"/>
              </a:cxn>
              <a:cxn ang="0">
                <a:pos x="0" y="30"/>
              </a:cxn>
            </a:cxnLst>
            <a:rect l="0" t="0" r="r" b="b"/>
            <a:pathLst>
              <a:path w="352" h="30">
                <a:moveTo>
                  <a:pt x="352" y="30"/>
                </a:moveTo>
                <a:cubicBezTo>
                  <a:pt x="307" y="7"/>
                  <a:pt x="245" y="0"/>
                  <a:pt x="169" y="0"/>
                </a:cubicBezTo>
                <a:cubicBezTo>
                  <a:pt x="114" y="0"/>
                  <a:pt x="35" y="19"/>
                  <a:pt x="0" y="30"/>
                </a:cubicBezTo>
              </a:path>
            </a:pathLst>
          </a:custGeom>
          <a:ln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392" tIns="45696" rIns="91392" bIns="45696"/>
          <a:lstStyle/>
          <a:p>
            <a:pPr defTabSz="1219078">
              <a:defRPr/>
            </a:pPr>
            <a:endParaRPr lang="zh-CN" altLang="en-US" sz="1798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61" name="Picture 6"/>
          <p:cNvPicPr>
            <a:picLocks noChangeAspect="1" noChangeArrowheads="1"/>
          </p:cNvPicPr>
          <p:nvPr/>
        </p:nvPicPr>
        <p:blipFill>
          <a:blip r:embed="rId8" cstate="print">
            <a:duotone>
              <a:schemeClr val="accent5">
                <a:shade val="45000"/>
                <a:satMod val="135000"/>
              </a:schemeClr>
              <a:prstClr val="white"/>
            </a:duotone>
            <a:lum bright="18000" contrast="34000"/>
          </a:blip>
          <a:srcRect/>
          <a:stretch>
            <a:fillRect/>
          </a:stretch>
        </p:blipFill>
        <p:spPr bwMode="auto">
          <a:xfrm>
            <a:off x="7989857" y="3730926"/>
            <a:ext cx="185946" cy="280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62" name="Picture 6"/>
          <p:cNvPicPr>
            <a:picLocks noChangeAspect="1" noChangeArrowheads="1"/>
          </p:cNvPicPr>
          <p:nvPr/>
        </p:nvPicPr>
        <p:blipFill>
          <a:blip r:embed="rId8" cstate="print">
            <a:duotone>
              <a:schemeClr val="accent5">
                <a:shade val="45000"/>
                <a:satMod val="135000"/>
              </a:schemeClr>
              <a:prstClr val="white"/>
            </a:duotone>
            <a:lum bright="18000" contrast="34000"/>
          </a:blip>
          <a:srcRect/>
          <a:stretch>
            <a:fillRect/>
          </a:stretch>
        </p:blipFill>
        <p:spPr bwMode="auto">
          <a:xfrm>
            <a:off x="7993761" y="4090457"/>
            <a:ext cx="185946" cy="280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63" name="Picture 6"/>
          <p:cNvPicPr>
            <a:picLocks noChangeAspect="1" noChangeArrowheads="1"/>
          </p:cNvPicPr>
          <p:nvPr/>
        </p:nvPicPr>
        <p:blipFill>
          <a:blip r:embed="rId8" cstate="print">
            <a:duotone>
              <a:schemeClr val="accent5">
                <a:shade val="45000"/>
                <a:satMod val="135000"/>
              </a:schemeClr>
              <a:prstClr val="white"/>
            </a:duotone>
            <a:lum bright="18000" contrast="34000"/>
          </a:blip>
          <a:srcRect/>
          <a:stretch>
            <a:fillRect/>
          </a:stretch>
        </p:blipFill>
        <p:spPr bwMode="auto">
          <a:xfrm>
            <a:off x="8001570" y="4483880"/>
            <a:ext cx="185946" cy="280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64" name="Teardrop 623"/>
          <p:cNvSpPr>
            <a:spLocks noChangeAspect="1"/>
          </p:cNvSpPr>
          <p:nvPr/>
        </p:nvSpPr>
        <p:spPr bwMode="auto">
          <a:xfrm rot="2888719">
            <a:off x="6471326" y="3918639"/>
            <a:ext cx="305814" cy="203890"/>
          </a:xfrm>
          <a:prstGeom prst="teardrop">
            <a:avLst/>
          </a:prstGeom>
          <a:solidFill>
            <a:srgbClr val="FFFF00">
              <a:alpha val="67000"/>
            </a:srgbClr>
          </a:solidFill>
          <a:ln w="9525" cap="flat">
            <a:solidFill>
              <a:srgbClr val="C6D9F1">
                <a:alpha val="25882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1218708">
              <a:buClr>
                <a:srgbClr val="CC9900"/>
              </a:buClr>
              <a:defRPr/>
            </a:pPr>
            <a:endParaRPr lang="zh-CN" altLang="en-US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265" name="Teardrop 624"/>
          <p:cNvSpPr>
            <a:spLocks noChangeAspect="1"/>
          </p:cNvSpPr>
          <p:nvPr/>
        </p:nvSpPr>
        <p:spPr bwMode="auto">
          <a:xfrm rot="2461216">
            <a:off x="6517509" y="4334445"/>
            <a:ext cx="203890" cy="305814"/>
          </a:xfrm>
          <a:prstGeom prst="teardrop">
            <a:avLst/>
          </a:prstGeom>
          <a:solidFill>
            <a:srgbClr val="FFFF00">
              <a:alpha val="67000"/>
            </a:srgbClr>
          </a:solidFill>
          <a:ln w="9525" cap="flat">
            <a:solidFill>
              <a:srgbClr val="C6D9F1">
                <a:alpha val="25882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1218708">
              <a:buClr>
                <a:srgbClr val="CC9900"/>
              </a:buClr>
              <a:defRPr/>
            </a:pPr>
            <a:endParaRPr lang="zh-CN" altLang="en-US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pic>
        <p:nvPicPr>
          <p:cNvPr id="266" name="Picture 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182" y="4382732"/>
            <a:ext cx="148139" cy="209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7" name="Picture 3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2110" y="3903892"/>
            <a:ext cx="140174" cy="209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8" name="Rectangle 633"/>
          <p:cNvSpPr>
            <a:spLocks noChangeArrowheads="1"/>
          </p:cNvSpPr>
          <p:nvPr/>
        </p:nvSpPr>
        <p:spPr bwMode="auto">
          <a:xfrm>
            <a:off x="6510174" y="3085284"/>
            <a:ext cx="1626337" cy="285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ctr" defTabSz="822535">
              <a:lnSpc>
                <a:spcPct val="150000"/>
              </a:lnSpc>
              <a:buSzPct val="100000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用户面安全策略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42700" y="4146474"/>
            <a:ext cx="315391" cy="350077"/>
          </a:xfrm>
          <a:prstGeom prst="rect">
            <a:avLst/>
          </a:prstGeom>
        </p:spPr>
      </p:pic>
      <p:grpSp>
        <p:nvGrpSpPr>
          <p:cNvPr id="274" name="组合 59"/>
          <p:cNvGrpSpPr/>
          <p:nvPr/>
        </p:nvGrpSpPr>
        <p:grpSpPr>
          <a:xfrm>
            <a:off x="5273289" y="4067068"/>
            <a:ext cx="283199" cy="484216"/>
            <a:chOff x="10318750" y="3562350"/>
            <a:chExt cx="346075" cy="493713"/>
          </a:xfrm>
          <a:solidFill>
            <a:schemeClr val="bg1">
              <a:lumMod val="50000"/>
            </a:schemeClr>
          </a:solidFill>
        </p:grpSpPr>
        <p:sp>
          <p:nvSpPr>
            <p:cNvPr id="284" name="Freeform 32"/>
            <p:cNvSpPr>
              <a:spLocks/>
            </p:cNvSpPr>
            <p:nvPr/>
          </p:nvSpPr>
          <p:spPr bwMode="auto">
            <a:xfrm>
              <a:off x="10412413" y="3640138"/>
              <a:ext cx="41275" cy="123825"/>
            </a:xfrm>
            <a:custGeom>
              <a:avLst/>
              <a:gdLst/>
              <a:ahLst/>
              <a:cxnLst>
                <a:cxn ang="0">
                  <a:pos x="203" y="486"/>
                </a:cxn>
                <a:cxn ang="0">
                  <a:pos x="163" y="445"/>
                </a:cxn>
                <a:cxn ang="0">
                  <a:pos x="136" y="391"/>
                </a:cxn>
                <a:cxn ang="0">
                  <a:pos x="122" y="351"/>
                </a:cxn>
                <a:cxn ang="0">
                  <a:pos x="122" y="297"/>
                </a:cxn>
                <a:cxn ang="0">
                  <a:pos x="122" y="243"/>
                </a:cxn>
                <a:cxn ang="0">
                  <a:pos x="136" y="203"/>
                </a:cxn>
                <a:cxn ang="0">
                  <a:pos x="163" y="149"/>
                </a:cxn>
                <a:cxn ang="0">
                  <a:pos x="203" y="95"/>
                </a:cxn>
                <a:cxn ang="0">
                  <a:pos x="217" y="81"/>
                </a:cxn>
                <a:cxn ang="0">
                  <a:pos x="217" y="54"/>
                </a:cxn>
                <a:cxn ang="0">
                  <a:pos x="217" y="41"/>
                </a:cxn>
                <a:cxn ang="0">
                  <a:pos x="203" y="14"/>
                </a:cxn>
                <a:cxn ang="0">
                  <a:pos x="190" y="0"/>
                </a:cxn>
                <a:cxn ang="0">
                  <a:pos x="163" y="0"/>
                </a:cxn>
                <a:cxn ang="0">
                  <a:pos x="136" y="0"/>
                </a:cxn>
                <a:cxn ang="0">
                  <a:pos x="122" y="14"/>
                </a:cxn>
                <a:cxn ang="0">
                  <a:pos x="68" y="81"/>
                </a:cxn>
                <a:cxn ang="0">
                  <a:pos x="27" y="162"/>
                </a:cxn>
                <a:cxn ang="0">
                  <a:pos x="14" y="230"/>
                </a:cxn>
                <a:cxn ang="0">
                  <a:pos x="0" y="297"/>
                </a:cxn>
                <a:cxn ang="0">
                  <a:pos x="14" y="364"/>
                </a:cxn>
                <a:cxn ang="0">
                  <a:pos x="41" y="445"/>
                </a:cxn>
                <a:cxn ang="0">
                  <a:pos x="68" y="513"/>
                </a:cxn>
                <a:cxn ang="0">
                  <a:pos x="122" y="567"/>
                </a:cxn>
                <a:cxn ang="0">
                  <a:pos x="136" y="580"/>
                </a:cxn>
                <a:cxn ang="0">
                  <a:pos x="163" y="580"/>
                </a:cxn>
                <a:cxn ang="0">
                  <a:pos x="190" y="580"/>
                </a:cxn>
                <a:cxn ang="0">
                  <a:pos x="203" y="567"/>
                </a:cxn>
                <a:cxn ang="0">
                  <a:pos x="217" y="553"/>
                </a:cxn>
                <a:cxn ang="0">
                  <a:pos x="217" y="540"/>
                </a:cxn>
                <a:cxn ang="0">
                  <a:pos x="217" y="513"/>
                </a:cxn>
                <a:cxn ang="0">
                  <a:pos x="203" y="486"/>
                </a:cxn>
              </a:cxnLst>
              <a:rect l="0" t="0" r="r" b="b"/>
              <a:pathLst>
                <a:path w="217" h="580">
                  <a:moveTo>
                    <a:pt x="203" y="486"/>
                  </a:moveTo>
                  <a:lnTo>
                    <a:pt x="163" y="445"/>
                  </a:lnTo>
                  <a:lnTo>
                    <a:pt x="136" y="391"/>
                  </a:lnTo>
                  <a:lnTo>
                    <a:pt x="122" y="351"/>
                  </a:lnTo>
                  <a:lnTo>
                    <a:pt x="122" y="297"/>
                  </a:lnTo>
                  <a:lnTo>
                    <a:pt x="122" y="243"/>
                  </a:lnTo>
                  <a:lnTo>
                    <a:pt x="136" y="203"/>
                  </a:lnTo>
                  <a:lnTo>
                    <a:pt x="163" y="149"/>
                  </a:lnTo>
                  <a:lnTo>
                    <a:pt x="203" y="95"/>
                  </a:lnTo>
                  <a:lnTo>
                    <a:pt x="217" y="81"/>
                  </a:lnTo>
                  <a:lnTo>
                    <a:pt x="217" y="54"/>
                  </a:lnTo>
                  <a:lnTo>
                    <a:pt x="217" y="41"/>
                  </a:lnTo>
                  <a:lnTo>
                    <a:pt x="203" y="14"/>
                  </a:lnTo>
                  <a:lnTo>
                    <a:pt x="190" y="0"/>
                  </a:lnTo>
                  <a:lnTo>
                    <a:pt x="163" y="0"/>
                  </a:lnTo>
                  <a:lnTo>
                    <a:pt x="136" y="0"/>
                  </a:lnTo>
                  <a:lnTo>
                    <a:pt x="122" y="14"/>
                  </a:lnTo>
                  <a:lnTo>
                    <a:pt x="68" y="81"/>
                  </a:lnTo>
                  <a:lnTo>
                    <a:pt x="27" y="162"/>
                  </a:lnTo>
                  <a:lnTo>
                    <a:pt x="14" y="230"/>
                  </a:lnTo>
                  <a:lnTo>
                    <a:pt x="0" y="297"/>
                  </a:lnTo>
                  <a:lnTo>
                    <a:pt x="14" y="364"/>
                  </a:lnTo>
                  <a:lnTo>
                    <a:pt x="41" y="445"/>
                  </a:lnTo>
                  <a:lnTo>
                    <a:pt x="68" y="513"/>
                  </a:lnTo>
                  <a:lnTo>
                    <a:pt x="122" y="567"/>
                  </a:lnTo>
                  <a:lnTo>
                    <a:pt x="136" y="580"/>
                  </a:lnTo>
                  <a:lnTo>
                    <a:pt x="163" y="580"/>
                  </a:lnTo>
                  <a:lnTo>
                    <a:pt x="190" y="580"/>
                  </a:lnTo>
                  <a:lnTo>
                    <a:pt x="203" y="567"/>
                  </a:lnTo>
                  <a:lnTo>
                    <a:pt x="217" y="553"/>
                  </a:lnTo>
                  <a:lnTo>
                    <a:pt x="217" y="540"/>
                  </a:lnTo>
                  <a:lnTo>
                    <a:pt x="217" y="513"/>
                  </a:lnTo>
                  <a:lnTo>
                    <a:pt x="203" y="48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619" ker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auto">
            <a:xfrm>
              <a:off x="10366375" y="3602038"/>
              <a:ext cx="53975" cy="201612"/>
            </a:xfrm>
            <a:custGeom>
              <a:avLst/>
              <a:gdLst/>
              <a:ahLst/>
              <a:cxnLst>
                <a:cxn ang="0">
                  <a:pos x="189" y="917"/>
                </a:cxn>
                <a:cxn ang="0">
                  <a:pos x="203" y="931"/>
                </a:cxn>
                <a:cxn ang="0">
                  <a:pos x="230" y="944"/>
                </a:cxn>
                <a:cxn ang="0">
                  <a:pos x="243" y="931"/>
                </a:cxn>
                <a:cxn ang="0">
                  <a:pos x="270" y="917"/>
                </a:cxn>
                <a:cxn ang="0">
                  <a:pos x="284" y="904"/>
                </a:cxn>
                <a:cxn ang="0">
                  <a:pos x="284" y="877"/>
                </a:cxn>
                <a:cxn ang="0">
                  <a:pos x="284" y="863"/>
                </a:cxn>
                <a:cxn ang="0">
                  <a:pos x="270" y="836"/>
                </a:cxn>
                <a:cxn ang="0">
                  <a:pos x="270" y="836"/>
                </a:cxn>
                <a:cxn ang="0">
                  <a:pos x="203" y="755"/>
                </a:cxn>
                <a:cxn ang="0">
                  <a:pos x="149" y="661"/>
                </a:cxn>
                <a:cxn ang="0">
                  <a:pos x="121" y="566"/>
                </a:cxn>
                <a:cxn ang="0">
                  <a:pos x="108" y="472"/>
                </a:cxn>
                <a:cxn ang="0">
                  <a:pos x="121" y="364"/>
                </a:cxn>
                <a:cxn ang="0">
                  <a:pos x="149" y="270"/>
                </a:cxn>
                <a:cxn ang="0">
                  <a:pos x="203" y="175"/>
                </a:cxn>
                <a:cxn ang="0">
                  <a:pos x="270" y="94"/>
                </a:cxn>
                <a:cxn ang="0">
                  <a:pos x="284" y="81"/>
                </a:cxn>
                <a:cxn ang="0">
                  <a:pos x="284" y="54"/>
                </a:cxn>
                <a:cxn ang="0">
                  <a:pos x="284" y="27"/>
                </a:cxn>
                <a:cxn ang="0">
                  <a:pos x="270" y="13"/>
                </a:cxn>
                <a:cxn ang="0">
                  <a:pos x="243" y="0"/>
                </a:cxn>
                <a:cxn ang="0">
                  <a:pos x="230" y="0"/>
                </a:cxn>
                <a:cxn ang="0">
                  <a:pos x="203" y="0"/>
                </a:cxn>
                <a:cxn ang="0">
                  <a:pos x="189" y="13"/>
                </a:cxn>
                <a:cxn ang="0">
                  <a:pos x="108" y="108"/>
                </a:cxn>
                <a:cxn ang="0">
                  <a:pos x="40" y="229"/>
                </a:cxn>
                <a:cxn ang="0">
                  <a:pos x="13" y="351"/>
                </a:cxn>
                <a:cxn ang="0">
                  <a:pos x="0" y="472"/>
                </a:cxn>
                <a:cxn ang="0">
                  <a:pos x="13" y="593"/>
                </a:cxn>
                <a:cxn ang="0">
                  <a:pos x="40" y="715"/>
                </a:cxn>
                <a:cxn ang="0">
                  <a:pos x="108" y="823"/>
                </a:cxn>
                <a:cxn ang="0">
                  <a:pos x="189" y="917"/>
                </a:cxn>
              </a:cxnLst>
              <a:rect l="0" t="0" r="r" b="b"/>
              <a:pathLst>
                <a:path w="284" h="944">
                  <a:moveTo>
                    <a:pt x="189" y="917"/>
                  </a:moveTo>
                  <a:lnTo>
                    <a:pt x="203" y="931"/>
                  </a:lnTo>
                  <a:lnTo>
                    <a:pt x="230" y="944"/>
                  </a:lnTo>
                  <a:lnTo>
                    <a:pt x="243" y="931"/>
                  </a:lnTo>
                  <a:lnTo>
                    <a:pt x="270" y="917"/>
                  </a:lnTo>
                  <a:lnTo>
                    <a:pt x="284" y="904"/>
                  </a:lnTo>
                  <a:lnTo>
                    <a:pt x="284" y="877"/>
                  </a:lnTo>
                  <a:lnTo>
                    <a:pt x="284" y="863"/>
                  </a:lnTo>
                  <a:lnTo>
                    <a:pt x="270" y="836"/>
                  </a:lnTo>
                  <a:lnTo>
                    <a:pt x="270" y="836"/>
                  </a:lnTo>
                  <a:lnTo>
                    <a:pt x="203" y="755"/>
                  </a:lnTo>
                  <a:lnTo>
                    <a:pt x="149" y="661"/>
                  </a:lnTo>
                  <a:lnTo>
                    <a:pt x="121" y="566"/>
                  </a:lnTo>
                  <a:lnTo>
                    <a:pt x="108" y="472"/>
                  </a:lnTo>
                  <a:lnTo>
                    <a:pt x="121" y="364"/>
                  </a:lnTo>
                  <a:lnTo>
                    <a:pt x="149" y="270"/>
                  </a:lnTo>
                  <a:lnTo>
                    <a:pt x="203" y="175"/>
                  </a:lnTo>
                  <a:lnTo>
                    <a:pt x="270" y="94"/>
                  </a:lnTo>
                  <a:lnTo>
                    <a:pt x="284" y="81"/>
                  </a:lnTo>
                  <a:lnTo>
                    <a:pt x="284" y="54"/>
                  </a:lnTo>
                  <a:lnTo>
                    <a:pt x="284" y="27"/>
                  </a:lnTo>
                  <a:lnTo>
                    <a:pt x="270" y="13"/>
                  </a:lnTo>
                  <a:lnTo>
                    <a:pt x="243" y="0"/>
                  </a:lnTo>
                  <a:lnTo>
                    <a:pt x="230" y="0"/>
                  </a:lnTo>
                  <a:lnTo>
                    <a:pt x="203" y="0"/>
                  </a:lnTo>
                  <a:lnTo>
                    <a:pt x="189" y="13"/>
                  </a:lnTo>
                  <a:lnTo>
                    <a:pt x="108" y="108"/>
                  </a:lnTo>
                  <a:lnTo>
                    <a:pt x="40" y="229"/>
                  </a:lnTo>
                  <a:lnTo>
                    <a:pt x="13" y="351"/>
                  </a:lnTo>
                  <a:lnTo>
                    <a:pt x="0" y="472"/>
                  </a:lnTo>
                  <a:lnTo>
                    <a:pt x="13" y="593"/>
                  </a:lnTo>
                  <a:lnTo>
                    <a:pt x="40" y="715"/>
                  </a:lnTo>
                  <a:lnTo>
                    <a:pt x="108" y="823"/>
                  </a:lnTo>
                  <a:lnTo>
                    <a:pt x="189" y="91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619" ker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auto">
            <a:xfrm>
              <a:off x="10318750" y="3565525"/>
              <a:ext cx="68263" cy="277813"/>
            </a:xfrm>
            <a:custGeom>
              <a:avLst/>
              <a:gdLst/>
              <a:ahLst/>
              <a:cxnLst>
                <a:cxn ang="0">
                  <a:pos x="311" y="1309"/>
                </a:cxn>
                <a:cxn ang="0">
                  <a:pos x="338" y="1296"/>
                </a:cxn>
                <a:cxn ang="0">
                  <a:pos x="351" y="1282"/>
                </a:cxn>
                <a:cxn ang="0">
                  <a:pos x="365" y="1269"/>
                </a:cxn>
                <a:cxn ang="0">
                  <a:pos x="365" y="1242"/>
                </a:cxn>
                <a:cxn ang="0">
                  <a:pos x="365" y="1228"/>
                </a:cxn>
                <a:cxn ang="0">
                  <a:pos x="351" y="1201"/>
                </a:cxn>
                <a:cxn ang="0">
                  <a:pos x="351" y="1201"/>
                </a:cxn>
                <a:cxn ang="0">
                  <a:pos x="297" y="1147"/>
                </a:cxn>
                <a:cxn ang="0">
                  <a:pos x="243" y="1066"/>
                </a:cxn>
                <a:cxn ang="0">
                  <a:pos x="203" y="999"/>
                </a:cxn>
                <a:cxn ang="0">
                  <a:pos x="176" y="931"/>
                </a:cxn>
                <a:cxn ang="0">
                  <a:pos x="148" y="850"/>
                </a:cxn>
                <a:cxn ang="0">
                  <a:pos x="121" y="769"/>
                </a:cxn>
                <a:cxn ang="0">
                  <a:pos x="108" y="702"/>
                </a:cxn>
                <a:cxn ang="0">
                  <a:pos x="108" y="621"/>
                </a:cxn>
                <a:cxn ang="0">
                  <a:pos x="108" y="540"/>
                </a:cxn>
                <a:cxn ang="0">
                  <a:pos x="121" y="473"/>
                </a:cxn>
                <a:cxn ang="0">
                  <a:pos x="135" y="405"/>
                </a:cxn>
                <a:cxn ang="0">
                  <a:pos x="162" y="338"/>
                </a:cxn>
                <a:cxn ang="0">
                  <a:pos x="189" y="270"/>
                </a:cxn>
                <a:cxn ang="0">
                  <a:pos x="230" y="203"/>
                </a:cxn>
                <a:cxn ang="0">
                  <a:pos x="270" y="149"/>
                </a:cxn>
                <a:cxn ang="0">
                  <a:pos x="324" y="95"/>
                </a:cxn>
                <a:cxn ang="0">
                  <a:pos x="338" y="68"/>
                </a:cxn>
                <a:cxn ang="0">
                  <a:pos x="351" y="54"/>
                </a:cxn>
                <a:cxn ang="0">
                  <a:pos x="338" y="27"/>
                </a:cxn>
                <a:cxn ang="0">
                  <a:pos x="324" y="14"/>
                </a:cxn>
                <a:cxn ang="0">
                  <a:pos x="311" y="0"/>
                </a:cxn>
                <a:cxn ang="0">
                  <a:pos x="284" y="0"/>
                </a:cxn>
                <a:cxn ang="0">
                  <a:pos x="270" y="0"/>
                </a:cxn>
                <a:cxn ang="0">
                  <a:pos x="243" y="14"/>
                </a:cxn>
                <a:cxn ang="0">
                  <a:pos x="189" y="68"/>
                </a:cxn>
                <a:cxn ang="0">
                  <a:pos x="135" y="135"/>
                </a:cxn>
                <a:cxn ang="0">
                  <a:pos x="94" y="216"/>
                </a:cxn>
                <a:cxn ang="0">
                  <a:pos x="54" y="297"/>
                </a:cxn>
                <a:cxn ang="0">
                  <a:pos x="27" y="365"/>
                </a:cxn>
                <a:cxn ang="0">
                  <a:pos x="13" y="446"/>
                </a:cxn>
                <a:cxn ang="0">
                  <a:pos x="0" y="540"/>
                </a:cxn>
                <a:cxn ang="0">
                  <a:pos x="0" y="621"/>
                </a:cxn>
                <a:cxn ang="0">
                  <a:pos x="0" y="702"/>
                </a:cxn>
                <a:cxn ang="0">
                  <a:pos x="13" y="796"/>
                </a:cxn>
                <a:cxn ang="0">
                  <a:pos x="27" y="877"/>
                </a:cxn>
                <a:cxn ang="0">
                  <a:pos x="67" y="972"/>
                </a:cxn>
                <a:cxn ang="0">
                  <a:pos x="94" y="1053"/>
                </a:cxn>
                <a:cxn ang="0">
                  <a:pos x="148" y="1134"/>
                </a:cxn>
                <a:cxn ang="0">
                  <a:pos x="203" y="1215"/>
                </a:cxn>
                <a:cxn ang="0">
                  <a:pos x="270" y="1282"/>
                </a:cxn>
                <a:cxn ang="0">
                  <a:pos x="284" y="1296"/>
                </a:cxn>
                <a:cxn ang="0">
                  <a:pos x="311" y="1309"/>
                </a:cxn>
              </a:cxnLst>
              <a:rect l="0" t="0" r="r" b="b"/>
              <a:pathLst>
                <a:path w="365" h="1309">
                  <a:moveTo>
                    <a:pt x="311" y="1309"/>
                  </a:moveTo>
                  <a:lnTo>
                    <a:pt x="338" y="1296"/>
                  </a:lnTo>
                  <a:lnTo>
                    <a:pt x="351" y="1282"/>
                  </a:lnTo>
                  <a:lnTo>
                    <a:pt x="365" y="1269"/>
                  </a:lnTo>
                  <a:lnTo>
                    <a:pt x="365" y="1242"/>
                  </a:lnTo>
                  <a:lnTo>
                    <a:pt x="365" y="1228"/>
                  </a:lnTo>
                  <a:lnTo>
                    <a:pt x="351" y="1201"/>
                  </a:lnTo>
                  <a:lnTo>
                    <a:pt x="351" y="1201"/>
                  </a:lnTo>
                  <a:lnTo>
                    <a:pt x="297" y="1147"/>
                  </a:lnTo>
                  <a:lnTo>
                    <a:pt x="243" y="1066"/>
                  </a:lnTo>
                  <a:lnTo>
                    <a:pt x="203" y="999"/>
                  </a:lnTo>
                  <a:lnTo>
                    <a:pt x="176" y="931"/>
                  </a:lnTo>
                  <a:lnTo>
                    <a:pt x="148" y="850"/>
                  </a:lnTo>
                  <a:lnTo>
                    <a:pt x="121" y="769"/>
                  </a:lnTo>
                  <a:lnTo>
                    <a:pt x="108" y="702"/>
                  </a:lnTo>
                  <a:lnTo>
                    <a:pt x="108" y="621"/>
                  </a:lnTo>
                  <a:lnTo>
                    <a:pt x="108" y="540"/>
                  </a:lnTo>
                  <a:lnTo>
                    <a:pt x="121" y="473"/>
                  </a:lnTo>
                  <a:lnTo>
                    <a:pt x="135" y="405"/>
                  </a:lnTo>
                  <a:lnTo>
                    <a:pt x="162" y="338"/>
                  </a:lnTo>
                  <a:lnTo>
                    <a:pt x="189" y="270"/>
                  </a:lnTo>
                  <a:lnTo>
                    <a:pt x="230" y="203"/>
                  </a:lnTo>
                  <a:lnTo>
                    <a:pt x="270" y="149"/>
                  </a:lnTo>
                  <a:lnTo>
                    <a:pt x="324" y="95"/>
                  </a:lnTo>
                  <a:lnTo>
                    <a:pt x="338" y="68"/>
                  </a:lnTo>
                  <a:lnTo>
                    <a:pt x="351" y="54"/>
                  </a:lnTo>
                  <a:lnTo>
                    <a:pt x="338" y="27"/>
                  </a:lnTo>
                  <a:lnTo>
                    <a:pt x="324" y="14"/>
                  </a:lnTo>
                  <a:lnTo>
                    <a:pt x="311" y="0"/>
                  </a:lnTo>
                  <a:lnTo>
                    <a:pt x="284" y="0"/>
                  </a:lnTo>
                  <a:lnTo>
                    <a:pt x="270" y="0"/>
                  </a:lnTo>
                  <a:lnTo>
                    <a:pt x="243" y="14"/>
                  </a:lnTo>
                  <a:lnTo>
                    <a:pt x="189" y="68"/>
                  </a:lnTo>
                  <a:lnTo>
                    <a:pt x="135" y="135"/>
                  </a:lnTo>
                  <a:lnTo>
                    <a:pt x="94" y="216"/>
                  </a:lnTo>
                  <a:lnTo>
                    <a:pt x="54" y="297"/>
                  </a:lnTo>
                  <a:lnTo>
                    <a:pt x="27" y="365"/>
                  </a:lnTo>
                  <a:lnTo>
                    <a:pt x="13" y="446"/>
                  </a:lnTo>
                  <a:lnTo>
                    <a:pt x="0" y="540"/>
                  </a:lnTo>
                  <a:lnTo>
                    <a:pt x="0" y="621"/>
                  </a:lnTo>
                  <a:lnTo>
                    <a:pt x="0" y="702"/>
                  </a:lnTo>
                  <a:lnTo>
                    <a:pt x="13" y="796"/>
                  </a:lnTo>
                  <a:lnTo>
                    <a:pt x="27" y="877"/>
                  </a:lnTo>
                  <a:lnTo>
                    <a:pt x="67" y="972"/>
                  </a:lnTo>
                  <a:lnTo>
                    <a:pt x="94" y="1053"/>
                  </a:lnTo>
                  <a:lnTo>
                    <a:pt x="148" y="1134"/>
                  </a:lnTo>
                  <a:lnTo>
                    <a:pt x="203" y="1215"/>
                  </a:lnTo>
                  <a:lnTo>
                    <a:pt x="270" y="1282"/>
                  </a:lnTo>
                  <a:lnTo>
                    <a:pt x="284" y="1296"/>
                  </a:lnTo>
                  <a:lnTo>
                    <a:pt x="311" y="130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619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auto">
            <a:xfrm>
              <a:off x="10528300" y="3643313"/>
              <a:ext cx="41275" cy="122237"/>
            </a:xfrm>
            <a:custGeom>
              <a:avLst/>
              <a:gdLst/>
              <a:ahLst/>
              <a:cxnLst>
                <a:cxn ang="0">
                  <a:pos x="14" y="566"/>
                </a:cxn>
                <a:cxn ang="0">
                  <a:pos x="27" y="580"/>
                </a:cxn>
                <a:cxn ang="0">
                  <a:pos x="54" y="580"/>
                </a:cxn>
                <a:cxn ang="0">
                  <a:pos x="81" y="580"/>
                </a:cxn>
                <a:cxn ang="0">
                  <a:pos x="95" y="566"/>
                </a:cxn>
                <a:cxn ang="0">
                  <a:pos x="149" y="499"/>
                </a:cxn>
                <a:cxn ang="0">
                  <a:pos x="189" y="418"/>
                </a:cxn>
                <a:cxn ang="0">
                  <a:pos x="203" y="350"/>
                </a:cxn>
                <a:cxn ang="0">
                  <a:pos x="217" y="283"/>
                </a:cxn>
                <a:cxn ang="0">
                  <a:pos x="203" y="216"/>
                </a:cxn>
                <a:cxn ang="0">
                  <a:pos x="176" y="135"/>
                </a:cxn>
                <a:cxn ang="0">
                  <a:pos x="149" y="67"/>
                </a:cxn>
                <a:cxn ang="0">
                  <a:pos x="95" y="13"/>
                </a:cxn>
                <a:cxn ang="0">
                  <a:pos x="81" y="0"/>
                </a:cxn>
                <a:cxn ang="0">
                  <a:pos x="54" y="0"/>
                </a:cxn>
                <a:cxn ang="0">
                  <a:pos x="27" y="0"/>
                </a:cxn>
                <a:cxn ang="0">
                  <a:pos x="14" y="13"/>
                </a:cxn>
                <a:cxn ang="0">
                  <a:pos x="0" y="27"/>
                </a:cxn>
                <a:cxn ang="0">
                  <a:pos x="0" y="54"/>
                </a:cxn>
                <a:cxn ang="0">
                  <a:pos x="0" y="67"/>
                </a:cxn>
                <a:cxn ang="0">
                  <a:pos x="14" y="94"/>
                </a:cxn>
                <a:cxn ang="0">
                  <a:pos x="14" y="94"/>
                </a:cxn>
                <a:cxn ang="0">
                  <a:pos x="54" y="135"/>
                </a:cxn>
                <a:cxn ang="0">
                  <a:pos x="81" y="189"/>
                </a:cxn>
                <a:cxn ang="0">
                  <a:pos x="95" y="229"/>
                </a:cxn>
                <a:cxn ang="0">
                  <a:pos x="95" y="283"/>
                </a:cxn>
                <a:cxn ang="0">
                  <a:pos x="95" y="337"/>
                </a:cxn>
                <a:cxn ang="0">
                  <a:pos x="81" y="377"/>
                </a:cxn>
                <a:cxn ang="0">
                  <a:pos x="54" y="431"/>
                </a:cxn>
                <a:cxn ang="0">
                  <a:pos x="14" y="485"/>
                </a:cxn>
                <a:cxn ang="0">
                  <a:pos x="0" y="499"/>
                </a:cxn>
                <a:cxn ang="0">
                  <a:pos x="0" y="526"/>
                </a:cxn>
                <a:cxn ang="0">
                  <a:pos x="14" y="566"/>
                </a:cxn>
                <a:cxn ang="0">
                  <a:pos x="14" y="566"/>
                </a:cxn>
              </a:cxnLst>
              <a:rect l="0" t="0" r="r" b="b"/>
              <a:pathLst>
                <a:path w="217" h="580">
                  <a:moveTo>
                    <a:pt x="14" y="566"/>
                  </a:moveTo>
                  <a:lnTo>
                    <a:pt x="27" y="580"/>
                  </a:lnTo>
                  <a:lnTo>
                    <a:pt x="54" y="580"/>
                  </a:lnTo>
                  <a:lnTo>
                    <a:pt x="81" y="580"/>
                  </a:lnTo>
                  <a:lnTo>
                    <a:pt x="95" y="566"/>
                  </a:lnTo>
                  <a:lnTo>
                    <a:pt x="149" y="499"/>
                  </a:lnTo>
                  <a:lnTo>
                    <a:pt x="189" y="418"/>
                  </a:lnTo>
                  <a:lnTo>
                    <a:pt x="203" y="350"/>
                  </a:lnTo>
                  <a:lnTo>
                    <a:pt x="217" y="283"/>
                  </a:lnTo>
                  <a:lnTo>
                    <a:pt x="203" y="216"/>
                  </a:lnTo>
                  <a:lnTo>
                    <a:pt x="176" y="135"/>
                  </a:lnTo>
                  <a:lnTo>
                    <a:pt x="149" y="67"/>
                  </a:lnTo>
                  <a:lnTo>
                    <a:pt x="95" y="13"/>
                  </a:lnTo>
                  <a:lnTo>
                    <a:pt x="81" y="0"/>
                  </a:lnTo>
                  <a:lnTo>
                    <a:pt x="54" y="0"/>
                  </a:lnTo>
                  <a:lnTo>
                    <a:pt x="27" y="0"/>
                  </a:lnTo>
                  <a:lnTo>
                    <a:pt x="14" y="13"/>
                  </a:lnTo>
                  <a:lnTo>
                    <a:pt x="0" y="27"/>
                  </a:lnTo>
                  <a:lnTo>
                    <a:pt x="0" y="54"/>
                  </a:lnTo>
                  <a:lnTo>
                    <a:pt x="0" y="67"/>
                  </a:lnTo>
                  <a:lnTo>
                    <a:pt x="14" y="94"/>
                  </a:lnTo>
                  <a:lnTo>
                    <a:pt x="14" y="94"/>
                  </a:lnTo>
                  <a:lnTo>
                    <a:pt x="54" y="135"/>
                  </a:lnTo>
                  <a:lnTo>
                    <a:pt x="81" y="189"/>
                  </a:lnTo>
                  <a:lnTo>
                    <a:pt x="95" y="229"/>
                  </a:lnTo>
                  <a:lnTo>
                    <a:pt x="95" y="283"/>
                  </a:lnTo>
                  <a:lnTo>
                    <a:pt x="95" y="337"/>
                  </a:lnTo>
                  <a:lnTo>
                    <a:pt x="81" y="377"/>
                  </a:lnTo>
                  <a:lnTo>
                    <a:pt x="54" y="431"/>
                  </a:lnTo>
                  <a:lnTo>
                    <a:pt x="14" y="485"/>
                  </a:lnTo>
                  <a:lnTo>
                    <a:pt x="0" y="499"/>
                  </a:lnTo>
                  <a:lnTo>
                    <a:pt x="0" y="526"/>
                  </a:lnTo>
                  <a:lnTo>
                    <a:pt x="14" y="566"/>
                  </a:lnTo>
                  <a:lnTo>
                    <a:pt x="14" y="56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619" ker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auto">
            <a:xfrm>
              <a:off x="10561638" y="3602038"/>
              <a:ext cx="53975" cy="201612"/>
            </a:xfrm>
            <a:custGeom>
              <a:avLst/>
              <a:gdLst/>
              <a:ahLst/>
              <a:cxnLst>
                <a:cxn ang="0">
                  <a:pos x="13" y="108"/>
                </a:cxn>
                <a:cxn ang="0">
                  <a:pos x="81" y="189"/>
                </a:cxn>
                <a:cxn ang="0">
                  <a:pos x="135" y="283"/>
                </a:cxn>
                <a:cxn ang="0">
                  <a:pos x="162" y="378"/>
                </a:cxn>
                <a:cxn ang="0">
                  <a:pos x="176" y="472"/>
                </a:cxn>
                <a:cxn ang="0">
                  <a:pos x="162" y="580"/>
                </a:cxn>
                <a:cxn ang="0">
                  <a:pos x="135" y="674"/>
                </a:cxn>
                <a:cxn ang="0">
                  <a:pos x="81" y="769"/>
                </a:cxn>
                <a:cxn ang="0">
                  <a:pos x="13" y="850"/>
                </a:cxn>
                <a:cxn ang="0">
                  <a:pos x="0" y="863"/>
                </a:cxn>
                <a:cxn ang="0">
                  <a:pos x="0" y="890"/>
                </a:cxn>
                <a:cxn ang="0">
                  <a:pos x="0" y="917"/>
                </a:cxn>
                <a:cxn ang="0">
                  <a:pos x="13" y="931"/>
                </a:cxn>
                <a:cxn ang="0">
                  <a:pos x="41" y="944"/>
                </a:cxn>
                <a:cxn ang="0">
                  <a:pos x="54" y="944"/>
                </a:cxn>
                <a:cxn ang="0">
                  <a:pos x="81" y="944"/>
                </a:cxn>
                <a:cxn ang="0">
                  <a:pos x="95" y="931"/>
                </a:cxn>
                <a:cxn ang="0">
                  <a:pos x="176" y="836"/>
                </a:cxn>
                <a:cxn ang="0">
                  <a:pos x="243" y="715"/>
                </a:cxn>
                <a:cxn ang="0">
                  <a:pos x="271" y="593"/>
                </a:cxn>
                <a:cxn ang="0">
                  <a:pos x="284" y="472"/>
                </a:cxn>
                <a:cxn ang="0">
                  <a:pos x="271" y="351"/>
                </a:cxn>
                <a:cxn ang="0">
                  <a:pos x="243" y="229"/>
                </a:cxn>
                <a:cxn ang="0">
                  <a:pos x="176" y="121"/>
                </a:cxn>
                <a:cxn ang="0">
                  <a:pos x="95" y="27"/>
                </a:cxn>
                <a:cxn ang="0">
                  <a:pos x="81" y="13"/>
                </a:cxn>
                <a:cxn ang="0">
                  <a:pos x="54" y="0"/>
                </a:cxn>
                <a:cxn ang="0">
                  <a:pos x="41" y="13"/>
                </a:cxn>
                <a:cxn ang="0">
                  <a:pos x="13" y="27"/>
                </a:cxn>
                <a:cxn ang="0">
                  <a:pos x="0" y="40"/>
                </a:cxn>
                <a:cxn ang="0">
                  <a:pos x="0" y="67"/>
                </a:cxn>
                <a:cxn ang="0">
                  <a:pos x="0" y="81"/>
                </a:cxn>
                <a:cxn ang="0">
                  <a:pos x="13" y="108"/>
                </a:cxn>
                <a:cxn ang="0">
                  <a:pos x="13" y="108"/>
                </a:cxn>
              </a:cxnLst>
              <a:rect l="0" t="0" r="r" b="b"/>
              <a:pathLst>
                <a:path w="284" h="944">
                  <a:moveTo>
                    <a:pt x="13" y="108"/>
                  </a:moveTo>
                  <a:lnTo>
                    <a:pt x="81" y="189"/>
                  </a:lnTo>
                  <a:lnTo>
                    <a:pt x="135" y="283"/>
                  </a:lnTo>
                  <a:lnTo>
                    <a:pt x="162" y="378"/>
                  </a:lnTo>
                  <a:lnTo>
                    <a:pt x="176" y="472"/>
                  </a:lnTo>
                  <a:lnTo>
                    <a:pt x="162" y="580"/>
                  </a:lnTo>
                  <a:lnTo>
                    <a:pt x="135" y="674"/>
                  </a:lnTo>
                  <a:lnTo>
                    <a:pt x="81" y="769"/>
                  </a:lnTo>
                  <a:lnTo>
                    <a:pt x="13" y="850"/>
                  </a:lnTo>
                  <a:lnTo>
                    <a:pt x="0" y="863"/>
                  </a:lnTo>
                  <a:lnTo>
                    <a:pt x="0" y="890"/>
                  </a:lnTo>
                  <a:lnTo>
                    <a:pt x="0" y="917"/>
                  </a:lnTo>
                  <a:lnTo>
                    <a:pt x="13" y="931"/>
                  </a:lnTo>
                  <a:lnTo>
                    <a:pt x="41" y="944"/>
                  </a:lnTo>
                  <a:lnTo>
                    <a:pt x="54" y="944"/>
                  </a:lnTo>
                  <a:lnTo>
                    <a:pt x="81" y="944"/>
                  </a:lnTo>
                  <a:lnTo>
                    <a:pt x="95" y="931"/>
                  </a:lnTo>
                  <a:lnTo>
                    <a:pt x="176" y="836"/>
                  </a:lnTo>
                  <a:lnTo>
                    <a:pt x="243" y="715"/>
                  </a:lnTo>
                  <a:lnTo>
                    <a:pt x="271" y="593"/>
                  </a:lnTo>
                  <a:lnTo>
                    <a:pt x="284" y="472"/>
                  </a:lnTo>
                  <a:lnTo>
                    <a:pt x="271" y="351"/>
                  </a:lnTo>
                  <a:lnTo>
                    <a:pt x="243" y="229"/>
                  </a:lnTo>
                  <a:lnTo>
                    <a:pt x="176" y="121"/>
                  </a:lnTo>
                  <a:lnTo>
                    <a:pt x="95" y="27"/>
                  </a:lnTo>
                  <a:lnTo>
                    <a:pt x="81" y="13"/>
                  </a:lnTo>
                  <a:lnTo>
                    <a:pt x="54" y="0"/>
                  </a:lnTo>
                  <a:lnTo>
                    <a:pt x="41" y="13"/>
                  </a:lnTo>
                  <a:lnTo>
                    <a:pt x="13" y="27"/>
                  </a:lnTo>
                  <a:lnTo>
                    <a:pt x="0" y="40"/>
                  </a:lnTo>
                  <a:lnTo>
                    <a:pt x="0" y="67"/>
                  </a:lnTo>
                  <a:lnTo>
                    <a:pt x="0" y="81"/>
                  </a:lnTo>
                  <a:lnTo>
                    <a:pt x="13" y="108"/>
                  </a:lnTo>
                  <a:lnTo>
                    <a:pt x="13" y="10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619" ker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auto">
            <a:xfrm>
              <a:off x="10594975" y="3562350"/>
              <a:ext cx="69850" cy="280988"/>
            </a:xfrm>
            <a:custGeom>
              <a:avLst/>
              <a:gdLst/>
              <a:ahLst/>
              <a:cxnLst>
                <a:cxn ang="0">
                  <a:pos x="13" y="108"/>
                </a:cxn>
                <a:cxn ang="0">
                  <a:pos x="67" y="175"/>
                </a:cxn>
                <a:cxn ang="0">
                  <a:pos x="122" y="243"/>
                </a:cxn>
                <a:cxn ang="0">
                  <a:pos x="162" y="310"/>
                </a:cxn>
                <a:cxn ang="0">
                  <a:pos x="189" y="378"/>
                </a:cxn>
                <a:cxn ang="0">
                  <a:pos x="216" y="459"/>
                </a:cxn>
                <a:cxn ang="0">
                  <a:pos x="243" y="540"/>
                </a:cxn>
                <a:cxn ang="0">
                  <a:pos x="257" y="621"/>
                </a:cxn>
                <a:cxn ang="0">
                  <a:pos x="257" y="688"/>
                </a:cxn>
                <a:cxn ang="0">
                  <a:pos x="257" y="769"/>
                </a:cxn>
                <a:cxn ang="0">
                  <a:pos x="243" y="836"/>
                </a:cxn>
                <a:cxn ang="0">
                  <a:pos x="230" y="904"/>
                </a:cxn>
                <a:cxn ang="0">
                  <a:pos x="203" y="971"/>
                </a:cxn>
                <a:cxn ang="0">
                  <a:pos x="176" y="1039"/>
                </a:cxn>
                <a:cxn ang="0">
                  <a:pos x="135" y="1106"/>
                </a:cxn>
                <a:cxn ang="0">
                  <a:pos x="95" y="1160"/>
                </a:cxn>
                <a:cxn ang="0">
                  <a:pos x="40" y="1214"/>
                </a:cxn>
                <a:cxn ang="0">
                  <a:pos x="27" y="1241"/>
                </a:cxn>
                <a:cxn ang="0">
                  <a:pos x="13" y="1255"/>
                </a:cxn>
                <a:cxn ang="0">
                  <a:pos x="27" y="1282"/>
                </a:cxn>
                <a:cxn ang="0">
                  <a:pos x="40" y="1295"/>
                </a:cxn>
                <a:cxn ang="0">
                  <a:pos x="54" y="1309"/>
                </a:cxn>
                <a:cxn ang="0">
                  <a:pos x="81" y="1322"/>
                </a:cxn>
                <a:cxn ang="0">
                  <a:pos x="95" y="1309"/>
                </a:cxn>
                <a:cxn ang="0">
                  <a:pos x="122" y="1295"/>
                </a:cxn>
                <a:cxn ang="0">
                  <a:pos x="176" y="1241"/>
                </a:cxn>
                <a:cxn ang="0">
                  <a:pos x="230" y="1174"/>
                </a:cxn>
                <a:cxn ang="0">
                  <a:pos x="270" y="1093"/>
                </a:cxn>
                <a:cxn ang="0">
                  <a:pos x="311" y="1025"/>
                </a:cxn>
                <a:cxn ang="0">
                  <a:pos x="338" y="944"/>
                </a:cxn>
                <a:cxn ang="0">
                  <a:pos x="352" y="863"/>
                </a:cxn>
                <a:cxn ang="0">
                  <a:pos x="365" y="769"/>
                </a:cxn>
                <a:cxn ang="0">
                  <a:pos x="365" y="688"/>
                </a:cxn>
                <a:cxn ang="0">
                  <a:pos x="365" y="607"/>
                </a:cxn>
                <a:cxn ang="0">
                  <a:pos x="352" y="513"/>
                </a:cxn>
                <a:cxn ang="0">
                  <a:pos x="338" y="432"/>
                </a:cxn>
                <a:cxn ang="0">
                  <a:pos x="297" y="337"/>
                </a:cxn>
                <a:cxn ang="0">
                  <a:pos x="270" y="256"/>
                </a:cxn>
                <a:cxn ang="0">
                  <a:pos x="216" y="175"/>
                </a:cxn>
                <a:cxn ang="0">
                  <a:pos x="162" y="94"/>
                </a:cxn>
                <a:cxn ang="0">
                  <a:pos x="95" y="27"/>
                </a:cxn>
                <a:cxn ang="0">
                  <a:pos x="81" y="13"/>
                </a:cxn>
                <a:cxn ang="0">
                  <a:pos x="54" y="0"/>
                </a:cxn>
                <a:cxn ang="0">
                  <a:pos x="40" y="13"/>
                </a:cxn>
                <a:cxn ang="0">
                  <a:pos x="13" y="27"/>
                </a:cxn>
                <a:cxn ang="0">
                  <a:pos x="0" y="40"/>
                </a:cxn>
                <a:cxn ang="0">
                  <a:pos x="0" y="67"/>
                </a:cxn>
                <a:cxn ang="0">
                  <a:pos x="0" y="81"/>
                </a:cxn>
                <a:cxn ang="0">
                  <a:pos x="13" y="108"/>
                </a:cxn>
                <a:cxn ang="0">
                  <a:pos x="13" y="108"/>
                </a:cxn>
              </a:cxnLst>
              <a:rect l="0" t="0" r="r" b="b"/>
              <a:pathLst>
                <a:path w="365" h="1322">
                  <a:moveTo>
                    <a:pt x="13" y="108"/>
                  </a:moveTo>
                  <a:lnTo>
                    <a:pt x="67" y="175"/>
                  </a:lnTo>
                  <a:lnTo>
                    <a:pt x="122" y="243"/>
                  </a:lnTo>
                  <a:lnTo>
                    <a:pt x="162" y="310"/>
                  </a:lnTo>
                  <a:lnTo>
                    <a:pt x="189" y="378"/>
                  </a:lnTo>
                  <a:lnTo>
                    <a:pt x="216" y="459"/>
                  </a:lnTo>
                  <a:lnTo>
                    <a:pt x="243" y="540"/>
                  </a:lnTo>
                  <a:lnTo>
                    <a:pt x="257" y="621"/>
                  </a:lnTo>
                  <a:lnTo>
                    <a:pt x="257" y="688"/>
                  </a:lnTo>
                  <a:lnTo>
                    <a:pt x="257" y="769"/>
                  </a:lnTo>
                  <a:lnTo>
                    <a:pt x="243" y="836"/>
                  </a:lnTo>
                  <a:lnTo>
                    <a:pt x="230" y="904"/>
                  </a:lnTo>
                  <a:lnTo>
                    <a:pt x="203" y="971"/>
                  </a:lnTo>
                  <a:lnTo>
                    <a:pt x="176" y="1039"/>
                  </a:lnTo>
                  <a:lnTo>
                    <a:pt x="135" y="1106"/>
                  </a:lnTo>
                  <a:lnTo>
                    <a:pt x="95" y="1160"/>
                  </a:lnTo>
                  <a:lnTo>
                    <a:pt x="40" y="1214"/>
                  </a:lnTo>
                  <a:lnTo>
                    <a:pt x="27" y="1241"/>
                  </a:lnTo>
                  <a:lnTo>
                    <a:pt x="13" y="1255"/>
                  </a:lnTo>
                  <a:lnTo>
                    <a:pt x="27" y="1282"/>
                  </a:lnTo>
                  <a:lnTo>
                    <a:pt x="40" y="1295"/>
                  </a:lnTo>
                  <a:lnTo>
                    <a:pt x="54" y="1309"/>
                  </a:lnTo>
                  <a:lnTo>
                    <a:pt x="81" y="1322"/>
                  </a:lnTo>
                  <a:lnTo>
                    <a:pt x="95" y="1309"/>
                  </a:lnTo>
                  <a:lnTo>
                    <a:pt x="122" y="1295"/>
                  </a:lnTo>
                  <a:lnTo>
                    <a:pt x="176" y="1241"/>
                  </a:lnTo>
                  <a:lnTo>
                    <a:pt x="230" y="1174"/>
                  </a:lnTo>
                  <a:lnTo>
                    <a:pt x="270" y="1093"/>
                  </a:lnTo>
                  <a:lnTo>
                    <a:pt x="311" y="1025"/>
                  </a:lnTo>
                  <a:lnTo>
                    <a:pt x="338" y="944"/>
                  </a:lnTo>
                  <a:lnTo>
                    <a:pt x="352" y="863"/>
                  </a:lnTo>
                  <a:lnTo>
                    <a:pt x="365" y="769"/>
                  </a:lnTo>
                  <a:lnTo>
                    <a:pt x="365" y="688"/>
                  </a:lnTo>
                  <a:lnTo>
                    <a:pt x="365" y="607"/>
                  </a:lnTo>
                  <a:lnTo>
                    <a:pt x="352" y="513"/>
                  </a:lnTo>
                  <a:lnTo>
                    <a:pt x="338" y="432"/>
                  </a:lnTo>
                  <a:lnTo>
                    <a:pt x="297" y="337"/>
                  </a:lnTo>
                  <a:lnTo>
                    <a:pt x="270" y="256"/>
                  </a:lnTo>
                  <a:lnTo>
                    <a:pt x="216" y="175"/>
                  </a:lnTo>
                  <a:lnTo>
                    <a:pt x="162" y="94"/>
                  </a:lnTo>
                  <a:lnTo>
                    <a:pt x="95" y="27"/>
                  </a:lnTo>
                  <a:lnTo>
                    <a:pt x="81" y="13"/>
                  </a:lnTo>
                  <a:lnTo>
                    <a:pt x="54" y="0"/>
                  </a:lnTo>
                  <a:lnTo>
                    <a:pt x="40" y="13"/>
                  </a:lnTo>
                  <a:lnTo>
                    <a:pt x="13" y="27"/>
                  </a:lnTo>
                  <a:lnTo>
                    <a:pt x="0" y="40"/>
                  </a:lnTo>
                  <a:lnTo>
                    <a:pt x="0" y="67"/>
                  </a:lnTo>
                  <a:lnTo>
                    <a:pt x="0" y="81"/>
                  </a:lnTo>
                  <a:lnTo>
                    <a:pt x="13" y="108"/>
                  </a:lnTo>
                  <a:lnTo>
                    <a:pt x="13" y="10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619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0" name="Freeform 38"/>
            <p:cNvSpPr>
              <a:spLocks noEditPoints="1"/>
            </p:cNvSpPr>
            <p:nvPr/>
          </p:nvSpPr>
          <p:spPr bwMode="auto">
            <a:xfrm>
              <a:off x="10390188" y="3668713"/>
              <a:ext cx="204787" cy="387350"/>
            </a:xfrm>
            <a:custGeom>
              <a:avLst/>
              <a:gdLst/>
              <a:ahLst/>
              <a:cxnLst>
                <a:cxn ang="0">
                  <a:pos x="0" y="1794"/>
                </a:cxn>
                <a:cxn ang="0">
                  <a:pos x="163" y="1660"/>
                </a:cxn>
                <a:cxn ang="0">
                  <a:pos x="339" y="1565"/>
                </a:cxn>
                <a:cxn ang="0">
                  <a:pos x="528" y="1511"/>
                </a:cxn>
                <a:cxn ang="0">
                  <a:pos x="731" y="1565"/>
                </a:cxn>
                <a:cxn ang="0">
                  <a:pos x="907" y="1660"/>
                </a:cxn>
                <a:cxn ang="0">
                  <a:pos x="1083" y="1821"/>
                </a:cxn>
                <a:cxn ang="0">
                  <a:pos x="650" y="324"/>
                </a:cxn>
                <a:cxn ang="0">
                  <a:pos x="704" y="243"/>
                </a:cxn>
                <a:cxn ang="0">
                  <a:pos x="718" y="149"/>
                </a:cxn>
                <a:cxn ang="0">
                  <a:pos x="690" y="81"/>
                </a:cxn>
                <a:cxn ang="0">
                  <a:pos x="636" y="41"/>
                </a:cxn>
                <a:cxn ang="0">
                  <a:pos x="569" y="14"/>
                </a:cxn>
                <a:cxn ang="0">
                  <a:pos x="501" y="14"/>
                </a:cxn>
                <a:cxn ang="0">
                  <a:pos x="433" y="41"/>
                </a:cxn>
                <a:cxn ang="0">
                  <a:pos x="379" y="81"/>
                </a:cxn>
                <a:cxn ang="0">
                  <a:pos x="352" y="149"/>
                </a:cxn>
                <a:cxn ang="0">
                  <a:pos x="366" y="243"/>
                </a:cxn>
                <a:cxn ang="0">
                  <a:pos x="420" y="324"/>
                </a:cxn>
                <a:cxn ang="0">
                  <a:pos x="704" y="1160"/>
                </a:cxn>
                <a:cxn ang="0">
                  <a:pos x="663" y="1282"/>
                </a:cxn>
                <a:cxn ang="0">
                  <a:pos x="542" y="1322"/>
                </a:cxn>
                <a:cxn ang="0">
                  <a:pos x="420" y="1282"/>
                </a:cxn>
                <a:cxn ang="0">
                  <a:pos x="379" y="1160"/>
                </a:cxn>
                <a:cxn ang="0">
                  <a:pos x="420" y="1052"/>
                </a:cxn>
                <a:cxn ang="0">
                  <a:pos x="542" y="998"/>
                </a:cxn>
                <a:cxn ang="0">
                  <a:pos x="663" y="1052"/>
                </a:cxn>
                <a:cxn ang="0">
                  <a:pos x="704" y="1160"/>
                </a:cxn>
                <a:cxn ang="0">
                  <a:pos x="623" y="823"/>
                </a:cxn>
                <a:cxn ang="0">
                  <a:pos x="569" y="864"/>
                </a:cxn>
                <a:cxn ang="0">
                  <a:pos x="515" y="864"/>
                </a:cxn>
                <a:cxn ang="0">
                  <a:pos x="460" y="823"/>
                </a:cxn>
                <a:cxn ang="0">
                  <a:pos x="460" y="756"/>
                </a:cxn>
                <a:cxn ang="0">
                  <a:pos x="515" y="702"/>
                </a:cxn>
                <a:cxn ang="0">
                  <a:pos x="569" y="702"/>
                </a:cxn>
                <a:cxn ang="0">
                  <a:pos x="623" y="756"/>
                </a:cxn>
              </a:cxnLst>
              <a:rect l="0" t="0" r="r" b="b"/>
              <a:pathLst>
                <a:path w="1083" h="1821">
                  <a:moveTo>
                    <a:pt x="474" y="364"/>
                  </a:moveTo>
                  <a:lnTo>
                    <a:pt x="0" y="1794"/>
                  </a:lnTo>
                  <a:lnTo>
                    <a:pt x="41" y="1754"/>
                  </a:lnTo>
                  <a:lnTo>
                    <a:pt x="163" y="1660"/>
                  </a:lnTo>
                  <a:lnTo>
                    <a:pt x="244" y="1606"/>
                  </a:lnTo>
                  <a:lnTo>
                    <a:pt x="339" y="1565"/>
                  </a:lnTo>
                  <a:lnTo>
                    <a:pt x="433" y="1525"/>
                  </a:lnTo>
                  <a:lnTo>
                    <a:pt x="528" y="1511"/>
                  </a:lnTo>
                  <a:lnTo>
                    <a:pt x="623" y="1525"/>
                  </a:lnTo>
                  <a:lnTo>
                    <a:pt x="731" y="1565"/>
                  </a:lnTo>
                  <a:lnTo>
                    <a:pt x="826" y="1606"/>
                  </a:lnTo>
                  <a:lnTo>
                    <a:pt x="907" y="1660"/>
                  </a:lnTo>
                  <a:lnTo>
                    <a:pt x="1042" y="1767"/>
                  </a:lnTo>
                  <a:lnTo>
                    <a:pt x="1083" y="1821"/>
                  </a:lnTo>
                  <a:lnTo>
                    <a:pt x="596" y="364"/>
                  </a:lnTo>
                  <a:lnTo>
                    <a:pt x="650" y="324"/>
                  </a:lnTo>
                  <a:lnTo>
                    <a:pt x="690" y="283"/>
                  </a:lnTo>
                  <a:lnTo>
                    <a:pt x="704" y="243"/>
                  </a:lnTo>
                  <a:lnTo>
                    <a:pt x="718" y="189"/>
                  </a:lnTo>
                  <a:lnTo>
                    <a:pt x="718" y="149"/>
                  </a:lnTo>
                  <a:lnTo>
                    <a:pt x="704" y="122"/>
                  </a:lnTo>
                  <a:lnTo>
                    <a:pt x="690" y="81"/>
                  </a:lnTo>
                  <a:lnTo>
                    <a:pt x="663" y="54"/>
                  </a:lnTo>
                  <a:lnTo>
                    <a:pt x="636" y="41"/>
                  </a:lnTo>
                  <a:lnTo>
                    <a:pt x="609" y="27"/>
                  </a:lnTo>
                  <a:lnTo>
                    <a:pt x="569" y="14"/>
                  </a:lnTo>
                  <a:lnTo>
                    <a:pt x="542" y="0"/>
                  </a:lnTo>
                  <a:lnTo>
                    <a:pt x="501" y="14"/>
                  </a:lnTo>
                  <a:lnTo>
                    <a:pt x="460" y="27"/>
                  </a:lnTo>
                  <a:lnTo>
                    <a:pt x="433" y="41"/>
                  </a:lnTo>
                  <a:lnTo>
                    <a:pt x="406" y="54"/>
                  </a:lnTo>
                  <a:lnTo>
                    <a:pt x="379" y="81"/>
                  </a:lnTo>
                  <a:lnTo>
                    <a:pt x="366" y="122"/>
                  </a:lnTo>
                  <a:lnTo>
                    <a:pt x="352" y="149"/>
                  </a:lnTo>
                  <a:lnTo>
                    <a:pt x="352" y="189"/>
                  </a:lnTo>
                  <a:lnTo>
                    <a:pt x="366" y="243"/>
                  </a:lnTo>
                  <a:lnTo>
                    <a:pt x="379" y="283"/>
                  </a:lnTo>
                  <a:lnTo>
                    <a:pt x="420" y="324"/>
                  </a:lnTo>
                  <a:lnTo>
                    <a:pt x="474" y="364"/>
                  </a:lnTo>
                  <a:close/>
                  <a:moveTo>
                    <a:pt x="704" y="1160"/>
                  </a:moveTo>
                  <a:lnTo>
                    <a:pt x="690" y="1228"/>
                  </a:lnTo>
                  <a:lnTo>
                    <a:pt x="663" y="1282"/>
                  </a:lnTo>
                  <a:lnTo>
                    <a:pt x="609" y="1309"/>
                  </a:lnTo>
                  <a:lnTo>
                    <a:pt x="542" y="1322"/>
                  </a:lnTo>
                  <a:lnTo>
                    <a:pt x="474" y="1309"/>
                  </a:lnTo>
                  <a:lnTo>
                    <a:pt x="420" y="1282"/>
                  </a:lnTo>
                  <a:lnTo>
                    <a:pt x="393" y="1228"/>
                  </a:lnTo>
                  <a:lnTo>
                    <a:pt x="379" y="1160"/>
                  </a:lnTo>
                  <a:lnTo>
                    <a:pt x="393" y="1093"/>
                  </a:lnTo>
                  <a:lnTo>
                    <a:pt x="420" y="1052"/>
                  </a:lnTo>
                  <a:lnTo>
                    <a:pt x="474" y="1012"/>
                  </a:lnTo>
                  <a:lnTo>
                    <a:pt x="542" y="998"/>
                  </a:lnTo>
                  <a:lnTo>
                    <a:pt x="609" y="1012"/>
                  </a:lnTo>
                  <a:lnTo>
                    <a:pt x="663" y="1052"/>
                  </a:lnTo>
                  <a:lnTo>
                    <a:pt x="690" y="1093"/>
                  </a:lnTo>
                  <a:lnTo>
                    <a:pt x="704" y="1160"/>
                  </a:lnTo>
                  <a:close/>
                  <a:moveTo>
                    <a:pt x="623" y="783"/>
                  </a:moveTo>
                  <a:lnTo>
                    <a:pt x="623" y="823"/>
                  </a:lnTo>
                  <a:lnTo>
                    <a:pt x="596" y="837"/>
                  </a:lnTo>
                  <a:lnTo>
                    <a:pt x="569" y="864"/>
                  </a:lnTo>
                  <a:lnTo>
                    <a:pt x="542" y="864"/>
                  </a:lnTo>
                  <a:lnTo>
                    <a:pt x="515" y="864"/>
                  </a:lnTo>
                  <a:lnTo>
                    <a:pt x="488" y="837"/>
                  </a:lnTo>
                  <a:lnTo>
                    <a:pt x="460" y="823"/>
                  </a:lnTo>
                  <a:lnTo>
                    <a:pt x="460" y="783"/>
                  </a:lnTo>
                  <a:lnTo>
                    <a:pt x="460" y="756"/>
                  </a:lnTo>
                  <a:lnTo>
                    <a:pt x="488" y="729"/>
                  </a:lnTo>
                  <a:lnTo>
                    <a:pt x="515" y="702"/>
                  </a:lnTo>
                  <a:lnTo>
                    <a:pt x="542" y="702"/>
                  </a:lnTo>
                  <a:lnTo>
                    <a:pt x="569" y="702"/>
                  </a:lnTo>
                  <a:lnTo>
                    <a:pt x="596" y="729"/>
                  </a:lnTo>
                  <a:lnTo>
                    <a:pt x="623" y="756"/>
                  </a:lnTo>
                  <a:lnTo>
                    <a:pt x="623" y="78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619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75" name="Left-Right Arrow 799"/>
          <p:cNvSpPr/>
          <p:nvPr/>
        </p:nvSpPr>
        <p:spPr bwMode="auto">
          <a:xfrm>
            <a:off x="5625915" y="4286070"/>
            <a:ext cx="167687" cy="106805"/>
          </a:xfrm>
          <a:prstGeom prst="leftRightArrow">
            <a:avLst/>
          </a:prstGeom>
          <a:solidFill>
            <a:schemeClr val="bg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82251" tIns="41125" rIns="82251" bIns="41125"/>
          <a:lstStyle/>
          <a:p>
            <a:pPr defTabSz="822453">
              <a:buClr>
                <a:srgbClr val="CC9900"/>
              </a:buClr>
              <a:buFont typeface="Wingdings" pitchFamily="2" charset="2"/>
              <a:buChar char="n"/>
              <a:defRPr/>
            </a:pPr>
            <a:endParaRPr lang="zh-CN" altLang="en-US" sz="1619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7" name="pasted-image.pdf"/>
          <p:cNvPicPr>
            <a:picLocks noChangeAspect="1" noChangeArrowheads="1"/>
          </p:cNvPicPr>
          <p:nvPr/>
        </p:nvPicPr>
        <p:blipFill>
          <a:blip r:embed="rId1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5360" y="4098574"/>
            <a:ext cx="141890" cy="419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grpSp>
        <p:nvGrpSpPr>
          <p:cNvPr id="278" name="组合 64"/>
          <p:cNvGrpSpPr>
            <a:grpSpLocks/>
          </p:cNvGrpSpPr>
          <p:nvPr/>
        </p:nvGrpSpPr>
        <p:grpSpPr bwMode="auto">
          <a:xfrm>
            <a:off x="4787479" y="4118487"/>
            <a:ext cx="417070" cy="383777"/>
            <a:chOff x="9575800" y="3616325"/>
            <a:chExt cx="628650" cy="390525"/>
          </a:xfrm>
        </p:grpSpPr>
        <p:sp>
          <p:nvSpPr>
            <p:cNvPr id="281" name="Freeform 686"/>
            <p:cNvSpPr>
              <a:spLocks/>
            </p:cNvSpPr>
            <p:nvPr/>
          </p:nvSpPr>
          <p:spPr bwMode="auto">
            <a:xfrm rot="10800000">
              <a:off x="9575800" y="3791324"/>
              <a:ext cx="613527" cy="60790"/>
            </a:xfrm>
            <a:custGeom>
              <a:avLst/>
              <a:gdLst>
                <a:gd name="T0" fmla="*/ 0 w 5153025"/>
                <a:gd name="T1" fmla="*/ 1 h 478367"/>
                <a:gd name="T2" fmla="*/ 7 w 5153025"/>
                <a:gd name="T3" fmla="*/ 14 h 478367"/>
                <a:gd name="T4" fmla="*/ 15 w 5153025"/>
                <a:gd name="T5" fmla="*/ 1 h 478367"/>
                <a:gd name="T6" fmla="*/ 21 w 5153025"/>
                <a:gd name="T7" fmla="*/ 14 h 478367"/>
                <a:gd name="T8" fmla="*/ 29 w 5153025"/>
                <a:gd name="T9" fmla="*/ 1 h 478367"/>
                <a:gd name="T10" fmla="*/ 37 w 5153025"/>
                <a:gd name="T11" fmla="*/ 14 h 478367"/>
                <a:gd name="T12" fmla="*/ 44 w 5153025"/>
                <a:gd name="T13" fmla="*/ 1 h 478367"/>
                <a:gd name="T14" fmla="*/ 52 w 5153025"/>
                <a:gd name="T15" fmla="*/ 14 h 478367"/>
                <a:gd name="T16" fmla="*/ 59 w 5153025"/>
                <a:gd name="T17" fmla="*/ 1 h 478367"/>
                <a:gd name="T18" fmla="*/ 66 w 5153025"/>
                <a:gd name="T19" fmla="*/ 14 h 478367"/>
                <a:gd name="T20" fmla="*/ 74 w 5153025"/>
                <a:gd name="T21" fmla="*/ 1 h 478367"/>
                <a:gd name="T22" fmla="*/ 82 w 5153025"/>
                <a:gd name="T23" fmla="*/ 14 h 478367"/>
                <a:gd name="T24" fmla="*/ 89 w 5153025"/>
                <a:gd name="T25" fmla="*/ 0 h 478367"/>
                <a:gd name="T26" fmla="*/ 96 w 5153025"/>
                <a:gd name="T27" fmla="*/ 14 h 478367"/>
                <a:gd name="T28" fmla="*/ 104 w 5153025"/>
                <a:gd name="T29" fmla="*/ 1 h 478367"/>
                <a:gd name="T30" fmla="*/ 111 w 5153025"/>
                <a:gd name="T31" fmla="*/ 14 h 478367"/>
                <a:gd name="T32" fmla="*/ 118 w 5153025"/>
                <a:gd name="T33" fmla="*/ 1 h 478367"/>
                <a:gd name="T34" fmla="*/ 124 w 5153025"/>
                <a:gd name="T35" fmla="*/ 14 h 478367"/>
                <a:gd name="T36" fmla="*/ 131 w 5153025"/>
                <a:gd name="T37" fmla="*/ 1 h 478367"/>
                <a:gd name="T38" fmla="*/ 131 w 5153025"/>
                <a:gd name="T39" fmla="*/ 1 h 478367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5153025"/>
                <a:gd name="T61" fmla="*/ 0 h 478367"/>
                <a:gd name="T62" fmla="*/ 5153025 w 5153025"/>
                <a:gd name="T63" fmla="*/ 478367 h 478367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5153025" h="478367">
                  <a:moveTo>
                    <a:pt x="0" y="19050"/>
                  </a:moveTo>
                  <a:cubicBezTo>
                    <a:pt x="92710" y="170392"/>
                    <a:pt x="183198" y="470958"/>
                    <a:pt x="278130" y="473075"/>
                  </a:cubicBezTo>
                  <a:cubicBezTo>
                    <a:pt x="373062" y="475192"/>
                    <a:pt x="476250" y="31750"/>
                    <a:pt x="569595" y="31750"/>
                  </a:cubicBezTo>
                  <a:cubicBezTo>
                    <a:pt x="662940" y="31750"/>
                    <a:pt x="740410" y="473075"/>
                    <a:pt x="838200" y="473075"/>
                  </a:cubicBezTo>
                  <a:cubicBezTo>
                    <a:pt x="935990" y="473075"/>
                    <a:pt x="1054418" y="31750"/>
                    <a:pt x="1156335" y="31750"/>
                  </a:cubicBezTo>
                  <a:cubicBezTo>
                    <a:pt x="1258252" y="31750"/>
                    <a:pt x="1352868" y="473075"/>
                    <a:pt x="1449705" y="473075"/>
                  </a:cubicBezTo>
                  <a:cubicBezTo>
                    <a:pt x="1546542" y="473075"/>
                    <a:pt x="1639253" y="31750"/>
                    <a:pt x="1737360" y="31750"/>
                  </a:cubicBezTo>
                  <a:cubicBezTo>
                    <a:pt x="1835467" y="31750"/>
                    <a:pt x="1940560" y="474240"/>
                    <a:pt x="2038350" y="473075"/>
                  </a:cubicBezTo>
                  <a:cubicBezTo>
                    <a:pt x="2136140" y="471910"/>
                    <a:pt x="2230120" y="24759"/>
                    <a:pt x="2324100" y="24759"/>
                  </a:cubicBezTo>
                  <a:cubicBezTo>
                    <a:pt x="2418080" y="24759"/>
                    <a:pt x="2506345" y="473075"/>
                    <a:pt x="2602230" y="473075"/>
                  </a:cubicBezTo>
                  <a:cubicBezTo>
                    <a:pt x="2698115" y="473075"/>
                    <a:pt x="2799292" y="24759"/>
                    <a:pt x="2899410" y="24759"/>
                  </a:cubicBezTo>
                  <a:cubicBezTo>
                    <a:pt x="2999528" y="24759"/>
                    <a:pt x="3105785" y="477202"/>
                    <a:pt x="3202940" y="473075"/>
                  </a:cubicBezTo>
                  <a:cubicBezTo>
                    <a:pt x="3300095" y="468949"/>
                    <a:pt x="3385926" y="0"/>
                    <a:pt x="3482340" y="0"/>
                  </a:cubicBezTo>
                  <a:cubicBezTo>
                    <a:pt x="3578754" y="0"/>
                    <a:pt x="3684270" y="467783"/>
                    <a:pt x="3781425" y="473075"/>
                  </a:cubicBezTo>
                  <a:cubicBezTo>
                    <a:pt x="3878580" y="478367"/>
                    <a:pt x="3971290" y="31750"/>
                    <a:pt x="4065270" y="31750"/>
                  </a:cubicBezTo>
                  <a:cubicBezTo>
                    <a:pt x="4159250" y="31750"/>
                    <a:pt x="4251325" y="473604"/>
                    <a:pt x="4345305" y="473075"/>
                  </a:cubicBezTo>
                  <a:cubicBezTo>
                    <a:pt x="4439285" y="472546"/>
                    <a:pt x="4543743" y="29633"/>
                    <a:pt x="4629150" y="28575"/>
                  </a:cubicBezTo>
                  <a:cubicBezTo>
                    <a:pt x="4714557" y="27517"/>
                    <a:pt x="4770438" y="465138"/>
                    <a:pt x="4857750" y="466725"/>
                  </a:cubicBezTo>
                  <a:cubicBezTo>
                    <a:pt x="4945062" y="468312"/>
                    <a:pt x="5103813" y="110596"/>
                    <a:pt x="5153025" y="38100"/>
                  </a:cubicBezTo>
                  <a:lnTo>
                    <a:pt x="5153025" y="31751"/>
                  </a:lnTo>
                </a:path>
              </a:pathLst>
            </a:custGeom>
            <a:noFill/>
            <a:ln w="190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2251" tIns="41125" rIns="82251" bIns="41125"/>
            <a:lstStyle/>
            <a:p>
              <a:pPr defTabSz="1096932">
                <a:defRPr/>
              </a:pPr>
              <a:endParaRPr lang="zh-CN" altLang="en-US" sz="288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2" name="Freeform 687"/>
            <p:cNvSpPr>
              <a:spLocks/>
            </p:cNvSpPr>
            <p:nvPr/>
          </p:nvSpPr>
          <p:spPr bwMode="auto">
            <a:xfrm rot="-866388">
              <a:off x="9580121" y="3946060"/>
              <a:ext cx="615688" cy="60790"/>
            </a:xfrm>
            <a:custGeom>
              <a:avLst/>
              <a:gdLst>
                <a:gd name="T0" fmla="*/ 0 w 5153025"/>
                <a:gd name="T1" fmla="*/ 1 h 478367"/>
                <a:gd name="T2" fmla="*/ 7 w 5153025"/>
                <a:gd name="T3" fmla="*/ 14 h 478367"/>
                <a:gd name="T4" fmla="*/ 15 w 5153025"/>
                <a:gd name="T5" fmla="*/ 1 h 478367"/>
                <a:gd name="T6" fmla="*/ 22 w 5153025"/>
                <a:gd name="T7" fmla="*/ 14 h 478367"/>
                <a:gd name="T8" fmla="*/ 30 w 5153025"/>
                <a:gd name="T9" fmla="*/ 1 h 478367"/>
                <a:gd name="T10" fmla="*/ 37 w 5153025"/>
                <a:gd name="T11" fmla="*/ 14 h 478367"/>
                <a:gd name="T12" fmla="*/ 45 w 5153025"/>
                <a:gd name="T13" fmla="*/ 1 h 478367"/>
                <a:gd name="T14" fmla="*/ 52 w 5153025"/>
                <a:gd name="T15" fmla="*/ 14 h 478367"/>
                <a:gd name="T16" fmla="*/ 60 w 5153025"/>
                <a:gd name="T17" fmla="*/ 1 h 478367"/>
                <a:gd name="T18" fmla="*/ 67 w 5153025"/>
                <a:gd name="T19" fmla="*/ 14 h 478367"/>
                <a:gd name="T20" fmla="*/ 74 w 5153025"/>
                <a:gd name="T21" fmla="*/ 1 h 478367"/>
                <a:gd name="T22" fmla="*/ 82 w 5153025"/>
                <a:gd name="T23" fmla="*/ 14 h 478367"/>
                <a:gd name="T24" fmla="*/ 90 w 5153025"/>
                <a:gd name="T25" fmla="*/ 0 h 478367"/>
                <a:gd name="T26" fmla="*/ 97 w 5153025"/>
                <a:gd name="T27" fmla="*/ 14 h 478367"/>
                <a:gd name="T28" fmla="*/ 104 w 5153025"/>
                <a:gd name="T29" fmla="*/ 1 h 478367"/>
                <a:gd name="T30" fmla="*/ 112 w 5153025"/>
                <a:gd name="T31" fmla="*/ 14 h 478367"/>
                <a:gd name="T32" fmla="*/ 119 w 5153025"/>
                <a:gd name="T33" fmla="*/ 1 h 478367"/>
                <a:gd name="T34" fmla="*/ 125 w 5153025"/>
                <a:gd name="T35" fmla="*/ 14 h 478367"/>
                <a:gd name="T36" fmla="*/ 132 w 5153025"/>
                <a:gd name="T37" fmla="*/ 1 h 478367"/>
                <a:gd name="T38" fmla="*/ 132 w 5153025"/>
                <a:gd name="T39" fmla="*/ 1 h 478367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5153025"/>
                <a:gd name="T61" fmla="*/ 0 h 478367"/>
                <a:gd name="T62" fmla="*/ 5153025 w 5153025"/>
                <a:gd name="T63" fmla="*/ 478367 h 478367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5153025" h="478367">
                  <a:moveTo>
                    <a:pt x="0" y="19050"/>
                  </a:moveTo>
                  <a:cubicBezTo>
                    <a:pt x="92710" y="170392"/>
                    <a:pt x="183198" y="470958"/>
                    <a:pt x="278130" y="473075"/>
                  </a:cubicBezTo>
                  <a:cubicBezTo>
                    <a:pt x="373062" y="475192"/>
                    <a:pt x="476250" y="31750"/>
                    <a:pt x="569595" y="31750"/>
                  </a:cubicBezTo>
                  <a:cubicBezTo>
                    <a:pt x="662940" y="31750"/>
                    <a:pt x="740410" y="473075"/>
                    <a:pt x="838200" y="473075"/>
                  </a:cubicBezTo>
                  <a:cubicBezTo>
                    <a:pt x="935990" y="473075"/>
                    <a:pt x="1054418" y="31750"/>
                    <a:pt x="1156335" y="31750"/>
                  </a:cubicBezTo>
                  <a:cubicBezTo>
                    <a:pt x="1258252" y="31750"/>
                    <a:pt x="1352868" y="473075"/>
                    <a:pt x="1449705" y="473075"/>
                  </a:cubicBezTo>
                  <a:cubicBezTo>
                    <a:pt x="1546542" y="473075"/>
                    <a:pt x="1639253" y="31750"/>
                    <a:pt x="1737360" y="31750"/>
                  </a:cubicBezTo>
                  <a:cubicBezTo>
                    <a:pt x="1835467" y="31750"/>
                    <a:pt x="1940560" y="474240"/>
                    <a:pt x="2038350" y="473075"/>
                  </a:cubicBezTo>
                  <a:cubicBezTo>
                    <a:pt x="2136140" y="471910"/>
                    <a:pt x="2230120" y="24759"/>
                    <a:pt x="2324100" y="24759"/>
                  </a:cubicBezTo>
                  <a:cubicBezTo>
                    <a:pt x="2418080" y="24759"/>
                    <a:pt x="2506345" y="473075"/>
                    <a:pt x="2602230" y="473075"/>
                  </a:cubicBezTo>
                  <a:cubicBezTo>
                    <a:pt x="2698115" y="473075"/>
                    <a:pt x="2799292" y="24759"/>
                    <a:pt x="2899410" y="24759"/>
                  </a:cubicBezTo>
                  <a:cubicBezTo>
                    <a:pt x="2999528" y="24759"/>
                    <a:pt x="3105785" y="477202"/>
                    <a:pt x="3202940" y="473075"/>
                  </a:cubicBezTo>
                  <a:cubicBezTo>
                    <a:pt x="3300095" y="468949"/>
                    <a:pt x="3385926" y="0"/>
                    <a:pt x="3482340" y="0"/>
                  </a:cubicBezTo>
                  <a:cubicBezTo>
                    <a:pt x="3578754" y="0"/>
                    <a:pt x="3684270" y="467783"/>
                    <a:pt x="3781425" y="473075"/>
                  </a:cubicBezTo>
                  <a:cubicBezTo>
                    <a:pt x="3878580" y="478367"/>
                    <a:pt x="3971290" y="31750"/>
                    <a:pt x="4065270" y="31750"/>
                  </a:cubicBezTo>
                  <a:cubicBezTo>
                    <a:pt x="4159250" y="31750"/>
                    <a:pt x="4251325" y="473604"/>
                    <a:pt x="4345305" y="473075"/>
                  </a:cubicBezTo>
                  <a:cubicBezTo>
                    <a:pt x="4439285" y="472546"/>
                    <a:pt x="4543743" y="29633"/>
                    <a:pt x="4629150" y="28575"/>
                  </a:cubicBezTo>
                  <a:cubicBezTo>
                    <a:pt x="4714557" y="27517"/>
                    <a:pt x="4770438" y="465138"/>
                    <a:pt x="4857750" y="466725"/>
                  </a:cubicBezTo>
                  <a:cubicBezTo>
                    <a:pt x="4945062" y="468312"/>
                    <a:pt x="5103813" y="110596"/>
                    <a:pt x="5153025" y="38100"/>
                  </a:cubicBezTo>
                  <a:lnTo>
                    <a:pt x="5153025" y="31751"/>
                  </a:lnTo>
                </a:path>
              </a:pathLst>
            </a:custGeom>
            <a:noFill/>
            <a:ln w="190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2251" tIns="41125" rIns="82251" bIns="41125"/>
            <a:lstStyle/>
            <a:p>
              <a:pPr defTabSz="1096932">
                <a:defRPr/>
              </a:pPr>
              <a:endParaRPr lang="zh-CN" altLang="en-US" sz="288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3" name="Freeform 785"/>
            <p:cNvSpPr>
              <a:spLocks/>
            </p:cNvSpPr>
            <p:nvPr/>
          </p:nvSpPr>
          <p:spPr bwMode="auto">
            <a:xfrm rot="-9963945">
              <a:off x="9590923" y="3616325"/>
              <a:ext cx="613527" cy="60789"/>
            </a:xfrm>
            <a:custGeom>
              <a:avLst/>
              <a:gdLst>
                <a:gd name="T0" fmla="*/ 0 w 5153025"/>
                <a:gd name="T1" fmla="*/ 1 h 478367"/>
                <a:gd name="T2" fmla="*/ 7 w 5153025"/>
                <a:gd name="T3" fmla="*/ 14 h 478367"/>
                <a:gd name="T4" fmla="*/ 15 w 5153025"/>
                <a:gd name="T5" fmla="*/ 1 h 478367"/>
                <a:gd name="T6" fmla="*/ 21 w 5153025"/>
                <a:gd name="T7" fmla="*/ 14 h 478367"/>
                <a:gd name="T8" fmla="*/ 29 w 5153025"/>
                <a:gd name="T9" fmla="*/ 1 h 478367"/>
                <a:gd name="T10" fmla="*/ 37 w 5153025"/>
                <a:gd name="T11" fmla="*/ 14 h 478367"/>
                <a:gd name="T12" fmla="*/ 44 w 5153025"/>
                <a:gd name="T13" fmla="*/ 1 h 478367"/>
                <a:gd name="T14" fmla="*/ 52 w 5153025"/>
                <a:gd name="T15" fmla="*/ 14 h 478367"/>
                <a:gd name="T16" fmla="*/ 59 w 5153025"/>
                <a:gd name="T17" fmla="*/ 1 h 478367"/>
                <a:gd name="T18" fmla="*/ 66 w 5153025"/>
                <a:gd name="T19" fmla="*/ 14 h 478367"/>
                <a:gd name="T20" fmla="*/ 74 w 5153025"/>
                <a:gd name="T21" fmla="*/ 1 h 478367"/>
                <a:gd name="T22" fmla="*/ 82 w 5153025"/>
                <a:gd name="T23" fmla="*/ 14 h 478367"/>
                <a:gd name="T24" fmla="*/ 89 w 5153025"/>
                <a:gd name="T25" fmla="*/ 0 h 478367"/>
                <a:gd name="T26" fmla="*/ 96 w 5153025"/>
                <a:gd name="T27" fmla="*/ 14 h 478367"/>
                <a:gd name="T28" fmla="*/ 104 w 5153025"/>
                <a:gd name="T29" fmla="*/ 1 h 478367"/>
                <a:gd name="T30" fmla="*/ 111 w 5153025"/>
                <a:gd name="T31" fmla="*/ 14 h 478367"/>
                <a:gd name="T32" fmla="*/ 118 w 5153025"/>
                <a:gd name="T33" fmla="*/ 1 h 478367"/>
                <a:gd name="T34" fmla="*/ 124 w 5153025"/>
                <a:gd name="T35" fmla="*/ 14 h 478367"/>
                <a:gd name="T36" fmla="*/ 131 w 5153025"/>
                <a:gd name="T37" fmla="*/ 1 h 478367"/>
                <a:gd name="T38" fmla="*/ 131 w 5153025"/>
                <a:gd name="T39" fmla="*/ 1 h 478367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5153025"/>
                <a:gd name="T61" fmla="*/ 0 h 478367"/>
                <a:gd name="T62" fmla="*/ 5153025 w 5153025"/>
                <a:gd name="T63" fmla="*/ 478367 h 478367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5153025" h="478367">
                  <a:moveTo>
                    <a:pt x="0" y="19050"/>
                  </a:moveTo>
                  <a:cubicBezTo>
                    <a:pt x="92710" y="170392"/>
                    <a:pt x="183198" y="470958"/>
                    <a:pt x="278130" y="473075"/>
                  </a:cubicBezTo>
                  <a:cubicBezTo>
                    <a:pt x="373062" y="475192"/>
                    <a:pt x="476250" y="31750"/>
                    <a:pt x="569595" y="31750"/>
                  </a:cubicBezTo>
                  <a:cubicBezTo>
                    <a:pt x="662940" y="31750"/>
                    <a:pt x="740410" y="473075"/>
                    <a:pt x="838200" y="473075"/>
                  </a:cubicBezTo>
                  <a:cubicBezTo>
                    <a:pt x="935990" y="473075"/>
                    <a:pt x="1054418" y="31750"/>
                    <a:pt x="1156335" y="31750"/>
                  </a:cubicBezTo>
                  <a:cubicBezTo>
                    <a:pt x="1258252" y="31750"/>
                    <a:pt x="1352868" y="473075"/>
                    <a:pt x="1449705" y="473075"/>
                  </a:cubicBezTo>
                  <a:cubicBezTo>
                    <a:pt x="1546542" y="473075"/>
                    <a:pt x="1639253" y="31750"/>
                    <a:pt x="1737360" y="31750"/>
                  </a:cubicBezTo>
                  <a:cubicBezTo>
                    <a:pt x="1835467" y="31750"/>
                    <a:pt x="1940560" y="474240"/>
                    <a:pt x="2038350" y="473075"/>
                  </a:cubicBezTo>
                  <a:cubicBezTo>
                    <a:pt x="2136140" y="471910"/>
                    <a:pt x="2230120" y="24759"/>
                    <a:pt x="2324100" y="24759"/>
                  </a:cubicBezTo>
                  <a:cubicBezTo>
                    <a:pt x="2418080" y="24759"/>
                    <a:pt x="2506345" y="473075"/>
                    <a:pt x="2602230" y="473075"/>
                  </a:cubicBezTo>
                  <a:cubicBezTo>
                    <a:pt x="2698115" y="473075"/>
                    <a:pt x="2799292" y="24759"/>
                    <a:pt x="2899410" y="24759"/>
                  </a:cubicBezTo>
                  <a:cubicBezTo>
                    <a:pt x="2999528" y="24759"/>
                    <a:pt x="3105785" y="477202"/>
                    <a:pt x="3202940" y="473075"/>
                  </a:cubicBezTo>
                  <a:cubicBezTo>
                    <a:pt x="3300095" y="468949"/>
                    <a:pt x="3385926" y="0"/>
                    <a:pt x="3482340" y="0"/>
                  </a:cubicBezTo>
                  <a:cubicBezTo>
                    <a:pt x="3578754" y="0"/>
                    <a:pt x="3684270" y="467783"/>
                    <a:pt x="3781425" y="473075"/>
                  </a:cubicBezTo>
                  <a:cubicBezTo>
                    <a:pt x="3878580" y="478367"/>
                    <a:pt x="3971290" y="31750"/>
                    <a:pt x="4065270" y="31750"/>
                  </a:cubicBezTo>
                  <a:cubicBezTo>
                    <a:pt x="4159250" y="31750"/>
                    <a:pt x="4251325" y="473604"/>
                    <a:pt x="4345305" y="473075"/>
                  </a:cubicBezTo>
                  <a:cubicBezTo>
                    <a:pt x="4439285" y="472546"/>
                    <a:pt x="4543743" y="29633"/>
                    <a:pt x="4629150" y="28575"/>
                  </a:cubicBezTo>
                  <a:cubicBezTo>
                    <a:pt x="4714557" y="27517"/>
                    <a:pt x="4770438" y="465138"/>
                    <a:pt x="4857750" y="466725"/>
                  </a:cubicBezTo>
                  <a:cubicBezTo>
                    <a:pt x="4945062" y="468312"/>
                    <a:pt x="5103813" y="110596"/>
                    <a:pt x="5153025" y="38100"/>
                  </a:cubicBezTo>
                  <a:lnTo>
                    <a:pt x="5153025" y="31751"/>
                  </a:lnTo>
                </a:path>
              </a:pathLst>
            </a:custGeom>
            <a:noFill/>
            <a:ln w="190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2251" tIns="41125" rIns="82251" bIns="41125"/>
            <a:lstStyle/>
            <a:p>
              <a:pPr defTabSz="1096932">
                <a:defRPr/>
              </a:pPr>
              <a:endParaRPr lang="zh-CN" altLang="en-US" sz="288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79" name="Picture 5"/>
          <p:cNvPicPr preferRelativeResize="0">
            <a:picLocks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6272" y="4096764"/>
            <a:ext cx="278045" cy="423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1" name="Picture 5"/>
          <p:cNvPicPr preferRelativeResize="0">
            <a:picLocks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70" y="4031036"/>
            <a:ext cx="182053" cy="31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6" name="Picture 3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9734114" y="4153145"/>
            <a:ext cx="208704" cy="409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组合 4"/>
          <p:cNvGrpSpPr/>
          <p:nvPr/>
        </p:nvGrpSpPr>
        <p:grpSpPr>
          <a:xfrm>
            <a:off x="2928009" y="3883669"/>
            <a:ext cx="1342342" cy="718691"/>
            <a:chOff x="2436698" y="3971894"/>
            <a:chExt cx="1391217" cy="610028"/>
          </a:xfrm>
        </p:grpSpPr>
        <p:pic>
          <p:nvPicPr>
            <p:cNvPr id="334" name="Picture 6"/>
            <p:cNvPicPr>
              <a:picLocks noChangeAspect="1" noChangeArrowheads="1"/>
            </p:cNvPicPr>
            <p:nvPr/>
          </p:nvPicPr>
          <p:blipFill>
            <a:blip r:embed="rId16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lum bright="18000" contrast="34000"/>
            </a:blip>
            <a:srcRect/>
            <a:stretch>
              <a:fillRect/>
            </a:stretch>
          </p:blipFill>
          <p:spPr bwMode="auto">
            <a:xfrm>
              <a:off x="2917338" y="3971894"/>
              <a:ext cx="350431" cy="35043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</p:pic>
        <p:grpSp>
          <p:nvGrpSpPr>
            <p:cNvPr id="335" name="组合 334"/>
            <p:cNvGrpSpPr/>
            <p:nvPr/>
          </p:nvGrpSpPr>
          <p:grpSpPr>
            <a:xfrm>
              <a:off x="3514314" y="4157404"/>
              <a:ext cx="313601" cy="424518"/>
              <a:chOff x="10318750" y="3562350"/>
              <a:chExt cx="346075" cy="493713"/>
            </a:xfrm>
            <a:solidFill>
              <a:schemeClr val="bg1">
                <a:lumMod val="50000"/>
              </a:schemeClr>
            </a:solidFill>
          </p:grpSpPr>
          <p:sp>
            <p:nvSpPr>
              <p:cNvPr id="336" name="Freeform 32"/>
              <p:cNvSpPr/>
              <p:nvPr/>
            </p:nvSpPr>
            <p:spPr bwMode="auto">
              <a:xfrm>
                <a:off x="10412413" y="3640138"/>
                <a:ext cx="41275" cy="123825"/>
              </a:xfrm>
              <a:custGeom>
                <a:avLst/>
                <a:gdLst/>
                <a:ahLst/>
                <a:cxnLst>
                  <a:cxn ang="0">
                    <a:pos x="203" y="486"/>
                  </a:cxn>
                  <a:cxn ang="0">
                    <a:pos x="163" y="445"/>
                  </a:cxn>
                  <a:cxn ang="0">
                    <a:pos x="136" y="391"/>
                  </a:cxn>
                  <a:cxn ang="0">
                    <a:pos x="122" y="351"/>
                  </a:cxn>
                  <a:cxn ang="0">
                    <a:pos x="122" y="297"/>
                  </a:cxn>
                  <a:cxn ang="0">
                    <a:pos x="122" y="243"/>
                  </a:cxn>
                  <a:cxn ang="0">
                    <a:pos x="136" y="203"/>
                  </a:cxn>
                  <a:cxn ang="0">
                    <a:pos x="163" y="149"/>
                  </a:cxn>
                  <a:cxn ang="0">
                    <a:pos x="203" y="95"/>
                  </a:cxn>
                  <a:cxn ang="0">
                    <a:pos x="217" y="81"/>
                  </a:cxn>
                  <a:cxn ang="0">
                    <a:pos x="217" y="54"/>
                  </a:cxn>
                  <a:cxn ang="0">
                    <a:pos x="217" y="41"/>
                  </a:cxn>
                  <a:cxn ang="0">
                    <a:pos x="203" y="14"/>
                  </a:cxn>
                  <a:cxn ang="0">
                    <a:pos x="190" y="0"/>
                  </a:cxn>
                  <a:cxn ang="0">
                    <a:pos x="163" y="0"/>
                  </a:cxn>
                  <a:cxn ang="0">
                    <a:pos x="136" y="0"/>
                  </a:cxn>
                  <a:cxn ang="0">
                    <a:pos x="122" y="14"/>
                  </a:cxn>
                  <a:cxn ang="0">
                    <a:pos x="68" y="81"/>
                  </a:cxn>
                  <a:cxn ang="0">
                    <a:pos x="27" y="162"/>
                  </a:cxn>
                  <a:cxn ang="0">
                    <a:pos x="14" y="230"/>
                  </a:cxn>
                  <a:cxn ang="0">
                    <a:pos x="0" y="297"/>
                  </a:cxn>
                  <a:cxn ang="0">
                    <a:pos x="14" y="364"/>
                  </a:cxn>
                  <a:cxn ang="0">
                    <a:pos x="41" y="445"/>
                  </a:cxn>
                  <a:cxn ang="0">
                    <a:pos x="68" y="513"/>
                  </a:cxn>
                  <a:cxn ang="0">
                    <a:pos x="122" y="567"/>
                  </a:cxn>
                  <a:cxn ang="0">
                    <a:pos x="136" y="580"/>
                  </a:cxn>
                  <a:cxn ang="0">
                    <a:pos x="163" y="580"/>
                  </a:cxn>
                  <a:cxn ang="0">
                    <a:pos x="190" y="580"/>
                  </a:cxn>
                  <a:cxn ang="0">
                    <a:pos x="203" y="567"/>
                  </a:cxn>
                  <a:cxn ang="0">
                    <a:pos x="217" y="553"/>
                  </a:cxn>
                  <a:cxn ang="0">
                    <a:pos x="217" y="540"/>
                  </a:cxn>
                  <a:cxn ang="0">
                    <a:pos x="217" y="513"/>
                  </a:cxn>
                  <a:cxn ang="0">
                    <a:pos x="203" y="486"/>
                  </a:cxn>
                </a:cxnLst>
                <a:rect l="0" t="0" r="r" b="b"/>
                <a:pathLst>
                  <a:path w="216" h="580">
                    <a:moveTo>
                      <a:pt x="203" y="486"/>
                    </a:moveTo>
                    <a:lnTo>
                      <a:pt x="163" y="445"/>
                    </a:lnTo>
                    <a:lnTo>
                      <a:pt x="136" y="391"/>
                    </a:lnTo>
                    <a:lnTo>
                      <a:pt x="122" y="351"/>
                    </a:lnTo>
                    <a:lnTo>
                      <a:pt x="122" y="297"/>
                    </a:lnTo>
                    <a:lnTo>
                      <a:pt x="122" y="243"/>
                    </a:lnTo>
                    <a:lnTo>
                      <a:pt x="136" y="203"/>
                    </a:lnTo>
                    <a:lnTo>
                      <a:pt x="163" y="149"/>
                    </a:lnTo>
                    <a:lnTo>
                      <a:pt x="203" y="95"/>
                    </a:lnTo>
                    <a:lnTo>
                      <a:pt x="217" y="81"/>
                    </a:lnTo>
                    <a:lnTo>
                      <a:pt x="217" y="54"/>
                    </a:lnTo>
                    <a:lnTo>
                      <a:pt x="217" y="41"/>
                    </a:lnTo>
                    <a:lnTo>
                      <a:pt x="203" y="14"/>
                    </a:lnTo>
                    <a:lnTo>
                      <a:pt x="190" y="0"/>
                    </a:lnTo>
                    <a:lnTo>
                      <a:pt x="163" y="0"/>
                    </a:lnTo>
                    <a:lnTo>
                      <a:pt x="136" y="0"/>
                    </a:lnTo>
                    <a:lnTo>
                      <a:pt x="122" y="14"/>
                    </a:lnTo>
                    <a:lnTo>
                      <a:pt x="68" y="81"/>
                    </a:lnTo>
                    <a:lnTo>
                      <a:pt x="27" y="162"/>
                    </a:lnTo>
                    <a:lnTo>
                      <a:pt x="14" y="230"/>
                    </a:lnTo>
                    <a:lnTo>
                      <a:pt x="0" y="297"/>
                    </a:lnTo>
                    <a:lnTo>
                      <a:pt x="14" y="364"/>
                    </a:lnTo>
                    <a:lnTo>
                      <a:pt x="41" y="445"/>
                    </a:lnTo>
                    <a:lnTo>
                      <a:pt x="68" y="513"/>
                    </a:lnTo>
                    <a:lnTo>
                      <a:pt x="122" y="567"/>
                    </a:lnTo>
                    <a:lnTo>
                      <a:pt x="136" y="580"/>
                    </a:lnTo>
                    <a:lnTo>
                      <a:pt x="163" y="580"/>
                    </a:lnTo>
                    <a:lnTo>
                      <a:pt x="190" y="580"/>
                    </a:lnTo>
                    <a:lnTo>
                      <a:pt x="203" y="567"/>
                    </a:lnTo>
                    <a:lnTo>
                      <a:pt x="217" y="553"/>
                    </a:lnTo>
                    <a:lnTo>
                      <a:pt x="217" y="540"/>
                    </a:lnTo>
                    <a:lnTo>
                      <a:pt x="217" y="513"/>
                    </a:lnTo>
                    <a:lnTo>
                      <a:pt x="203" y="48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797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7" name="Freeform 33"/>
              <p:cNvSpPr/>
              <p:nvPr/>
            </p:nvSpPr>
            <p:spPr bwMode="auto">
              <a:xfrm>
                <a:off x="10366375" y="3602038"/>
                <a:ext cx="53975" cy="201612"/>
              </a:xfrm>
              <a:custGeom>
                <a:avLst/>
                <a:gdLst/>
                <a:ahLst/>
                <a:cxnLst>
                  <a:cxn ang="0">
                    <a:pos x="189" y="917"/>
                  </a:cxn>
                  <a:cxn ang="0">
                    <a:pos x="203" y="931"/>
                  </a:cxn>
                  <a:cxn ang="0">
                    <a:pos x="230" y="944"/>
                  </a:cxn>
                  <a:cxn ang="0">
                    <a:pos x="243" y="931"/>
                  </a:cxn>
                  <a:cxn ang="0">
                    <a:pos x="270" y="917"/>
                  </a:cxn>
                  <a:cxn ang="0">
                    <a:pos x="284" y="904"/>
                  </a:cxn>
                  <a:cxn ang="0">
                    <a:pos x="284" y="877"/>
                  </a:cxn>
                  <a:cxn ang="0">
                    <a:pos x="284" y="863"/>
                  </a:cxn>
                  <a:cxn ang="0">
                    <a:pos x="270" y="836"/>
                  </a:cxn>
                  <a:cxn ang="0">
                    <a:pos x="270" y="836"/>
                  </a:cxn>
                  <a:cxn ang="0">
                    <a:pos x="203" y="755"/>
                  </a:cxn>
                  <a:cxn ang="0">
                    <a:pos x="149" y="661"/>
                  </a:cxn>
                  <a:cxn ang="0">
                    <a:pos x="121" y="566"/>
                  </a:cxn>
                  <a:cxn ang="0">
                    <a:pos x="108" y="472"/>
                  </a:cxn>
                  <a:cxn ang="0">
                    <a:pos x="121" y="364"/>
                  </a:cxn>
                  <a:cxn ang="0">
                    <a:pos x="149" y="270"/>
                  </a:cxn>
                  <a:cxn ang="0">
                    <a:pos x="203" y="175"/>
                  </a:cxn>
                  <a:cxn ang="0">
                    <a:pos x="270" y="94"/>
                  </a:cxn>
                  <a:cxn ang="0">
                    <a:pos x="284" y="81"/>
                  </a:cxn>
                  <a:cxn ang="0">
                    <a:pos x="284" y="54"/>
                  </a:cxn>
                  <a:cxn ang="0">
                    <a:pos x="284" y="27"/>
                  </a:cxn>
                  <a:cxn ang="0">
                    <a:pos x="270" y="13"/>
                  </a:cxn>
                  <a:cxn ang="0">
                    <a:pos x="243" y="0"/>
                  </a:cxn>
                  <a:cxn ang="0">
                    <a:pos x="230" y="0"/>
                  </a:cxn>
                  <a:cxn ang="0">
                    <a:pos x="203" y="0"/>
                  </a:cxn>
                  <a:cxn ang="0">
                    <a:pos x="189" y="13"/>
                  </a:cxn>
                  <a:cxn ang="0">
                    <a:pos x="108" y="108"/>
                  </a:cxn>
                  <a:cxn ang="0">
                    <a:pos x="40" y="229"/>
                  </a:cxn>
                  <a:cxn ang="0">
                    <a:pos x="13" y="351"/>
                  </a:cxn>
                  <a:cxn ang="0">
                    <a:pos x="0" y="472"/>
                  </a:cxn>
                  <a:cxn ang="0">
                    <a:pos x="13" y="593"/>
                  </a:cxn>
                  <a:cxn ang="0">
                    <a:pos x="40" y="715"/>
                  </a:cxn>
                  <a:cxn ang="0">
                    <a:pos x="108" y="823"/>
                  </a:cxn>
                  <a:cxn ang="0">
                    <a:pos x="189" y="917"/>
                  </a:cxn>
                </a:cxnLst>
                <a:rect l="0" t="0" r="r" b="b"/>
                <a:pathLst>
                  <a:path w="284" h="944">
                    <a:moveTo>
                      <a:pt x="189" y="917"/>
                    </a:moveTo>
                    <a:lnTo>
                      <a:pt x="203" y="931"/>
                    </a:lnTo>
                    <a:lnTo>
                      <a:pt x="230" y="944"/>
                    </a:lnTo>
                    <a:lnTo>
                      <a:pt x="243" y="931"/>
                    </a:lnTo>
                    <a:lnTo>
                      <a:pt x="270" y="917"/>
                    </a:lnTo>
                    <a:lnTo>
                      <a:pt x="284" y="904"/>
                    </a:lnTo>
                    <a:lnTo>
                      <a:pt x="284" y="877"/>
                    </a:lnTo>
                    <a:lnTo>
                      <a:pt x="284" y="863"/>
                    </a:lnTo>
                    <a:lnTo>
                      <a:pt x="270" y="836"/>
                    </a:lnTo>
                    <a:lnTo>
                      <a:pt x="270" y="836"/>
                    </a:lnTo>
                    <a:lnTo>
                      <a:pt x="203" y="755"/>
                    </a:lnTo>
                    <a:lnTo>
                      <a:pt x="149" y="661"/>
                    </a:lnTo>
                    <a:lnTo>
                      <a:pt x="121" y="566"/>
                    </a:lnTo>
                    <a:lnTo>
                      <a:pt x="108" y="472"/>
                    </a:lnTo>
                    <a:lnTo>
                      <a:pt x="121" y="364"/>
                    </a:lnTo>
                    <a:lnTo>
                      <a:pt x="149" y="270"/>
                    </a:lnTo>
                    <a:lnTo>
                      <a:pt x="203" y="175"/>
                    </a:lnTo>
                    <a:lnTo>
                      <a:pt x="270" y="94"/>
                    </a:lnTo>
                    <a:lnTo>
                      <a:pt x="284" y="81"/>
                    </a:lnTo>
                    <a:lnTo>
                      <a:pt x="284" y="54"/>
                    </a:lnTo>
                    <a:lnTo>
                      <a:pt x="284" y="27"/>
                    </a:lnTo>
                    <a:lnTo>
                      <a:pt x="270" y="13"/>
                    </a:lnTo>
                    <a:lnTo>
                      <a:pt x="243" y="0"/>
                    </a:lnTo>
                    <a:lnTo>
                      <a:pt x="230" y="0"/>
                    </a:lnTo>
                    <a:lnTo>
                      <a:pt x="203" y="0"/>
                    </a:lnTo>
                    <a:lnTo>
                      <a:pt x="189" y="13"/>
                    </a:lnTo>
                    <a:lnTo>
                      <a:pt x="108" y="108"/>
                    </a:lnTo>
                    <a:lnTo>
                      <a:pt x="40" y="229"/>
                    </a:lnTo>
                    <a:lnTo>
                      <a:pt x="13" y="351"/>
                    </a:lnTo>
                    <a:lnTo>
                      <a:pt x="0" y="472"/>
                    </a:lnTo>
                    <a:lnTo>
                      <a:pt x="13" y="593"/>
                    </a:lnTo>
                    <a:lnTo>
                      <a:pt x="40" y="715"/>
                    </a:lnTo>
                    <a:lnTo>
                      <a:pt x="108" y="823"/>
                    </a:lnTo>
                    <a:lnTo>
                      <a:pt x="189" y="91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797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8" name="Freeform 34"/>
              <p:cNvSpPr/>
              <p:nvPr/>
            </p:nvSpPr>
            <p:spPr bwMode="auto">
              <a:xfrm>
                <a:off x="10318750" y="3565525"/>
                <a:ext cx="68263" cy="277813"/>
              </a:xfrm>
              <a:custGeom>
                <a:avLst/>
                <a:gdLst/>
                <a:ahLst/>
                <a:cxnLst>
                  <a:cxn ang="0">
                    <a:pos x="311" y="1309"/>
                  </a:cxn>
                  <a:cxn ang="0">
                    <a:pos x="338" y="1296"/>
                  </a:cxn>
                  <a:cxn ang="0">
                    <a:pos x="351" y="1282"/>
                  </a:cxn>
                  <a:cxn ang="0">
                    <a:pos x="365" y="1269"/>
                  </a:cxn>
                  <a:cxn ang="0">
                    <a:pos x="365" y="1242"/>
                  </a:cxn>
                  <a:cxn ang="0">
                    <a:pos x="365" y="1228"/>
                  </a:cxn>
                  <a:cxn ang="0">
                    <a:pos x="351" y="1201"/>
                  </a:cxn>
                  <a:cxn ang="0">
                    <a:pos x="351" y="1201"/>
                  </a:cxn>
                  <a:cxn ang="0">
                    <a:pos x="297" y="1147"/>
                  </a:cxn>
                  <a:cxn ang="0">
                    <a:pos x="243" y="1066"/>
                  </a:cxn>
                  <a:cxn ang="0">
                    <a:pos x="203" y="999"/>
                  </a:cxn>
                  <a:cxn ang="0">
                    <a:pos x="176" y="931"/>
                  </a:cxn>
                  <a:cxn ang="0">
                    <a:pos x="148" y="850"/>
                  </a:cxn>
                  <a:cxn ang="0">
                    <a:pos x="121" y="769"/>
                  </a:cxn>
                  <a:cxn ang="0">
                    <a:pos x="108" y="702"/>
                  </a:cxn>
                  <a:cxn ang="0">
                    <a:pos x="108" y="621"/>
                  </a:cxn>
                  <a:cxn ang="0">
                    <a:pos x="108" y="540"/>
                  </a:cxn>
                  <a:cxn ang="0">
                    <a:pos x="121" y="473"/>
                  </a:cxn>
                  <a:cxn ang="0">
                    <a:pos x="135" y="405"/>
                  </a:cxn>
                  <a:cxn ang="0">
                    <a:pos x="162" y="338"/>
                  </a:cxn>
                  <a:cxn ang="0">
                    <a:pos x="189" y="270"/>
                  </a:cxn>
                  <a:cxn ang="0">
                    <a:pos x="230" y="203"/>
                  </a:cxn>
                  <a:cxn ang="0">
                    <a:pos x="270" y="149"/>
                  </a:cxn>
                  <a:cxn ang="0">
                    <a:pos x="324" y="95"/>
                  </a:cxn>
                  <a:cxn ang="0">
                    <a:pos x="338" y="68"/>
                  </a:cxn>
                  <a:cxn ang="0">
                    <a:pos x="351" y="54"/>
                  </a:cxn>
                  <a:cxn ang="0">
                    <a:pos x="338" y="27"/>
                  </a:cxn>
                  <a:cxn ang="0">
                    <a:pos x="324" y="14"/>
                  </a:cxn>
                  <a:cxn ang="0">
                    <a:pos x="311" y="0"/>
                  </a:cxn>
                  <a:cxn ang="0">
                    <a:pos x="284" y="0"/>
                  </a:cxn>
                  <a:cxn ang="0">
                    <a:pos x="270" y="0"/>
                  </a:cxn>
                  <a:cxn ang="0">
                    <a:pos x="243" y="14"/>
                  </a:cxn>
                  <a:cxn ang="0">
                    <a:pos x="189" y="68"/>
                  </a:cxn>
                  <a:cxn ang="0">
                    <a:pos x="135" y="135"/>
                  </a:cxn>
                  <a:cxn ang="0">
                    <a:pos x="94" y="216"/>
                  </a:cxn>
                  <a:cxn ang="0">
                    <a:pos x="54" y="297"/>
                  </a:cxn>
                  <a:cxn ang="0">
                    <a:pos x="27" y="365"/>
                  </a:cxn>
                  <a:cxn ang="0">
                    <a:pos x="13" y="446"/>
                  </a:cxn>
                  <a:cxn ang="0">
                    <a:pos x="0" y="540"/>
                  </a:cxn>
                  <a:cxn ang="0">
                    <a:pos x="0" y="621"/>
                  </a:cxn>
                  <a:cxn ang="0">
                    <a:pos x="0" y="702"/>
                  </a:cxn>
                  <a:cxn ang="0">
                    <a:pos x="13" y="796"/>
                  </a:cxn>
                  <a:cxn ang="0">
                    <a:pos x="27" y="877"/>
                  </a:cxn>
                  <a:cxn ang="0">
                    <a:pos x="67" y="972"/>
                  </a:cxn>
                  <a:cxn ang="0">
                    <a:pos x="94" y="1053"/>
                  </a:cxn>
                  <a:cxn ang="0">
                    <a:pos x="148" y="1134"/>
                  </a:cxn>
                  <a:cxn ang="0">
                    <a:pos x="203" y="1215"/>
                  </a:cxn>
                  <a:cxn ang="0">
                    <a:pos x="270" y="1282"/>
                  </a:cxn>
                  <a:cxn ang="0">
                    <a:pos x="284" y="1296"/>
                  </a:cxn>
                  <a:cxn ang="0">
                    <a:pos x="311" y="1309"/>
                  </a:cxn>
                </a:cxnLst>
                <a:rect l="0" t="0" r="r" b="b"/>
                <a:pathLst>
                  <a:path w="365" h="1309">
                    <a:moveTo>
                      <a:pt x="311" y="1309"/>
                    </a:moveTo>
                    <a:lnTo>
                      <a:pt x="338" y="1296"/>
                    </a:lnTo>
                    <a:lnTo>
                      <a:pt x="351" y="1282"/>
                    </a:lnTo>
                    <a:lnTo>
                      <a:pt x="365" y="1269"/>
                    </a:lnTo>
                    <a:lnTo>
                      <a:pt x="365" y="1242"/>
                    </a:lnTo>
                    <a:lnTo>
                      <a:pt x="365" y="1228"/>
                    </a:lnTo>
                    <a:lnTo>
                      <a:pt x="351" y="1201"/>
                    </a:lnTo>
                    <a:lnTo>
                      <a:pt x="351" y="1201"/>
                    </a:lnTo>
                    <a:lnTo>
                      <a:pt x="297" y="1147"/>
                    </a:lnTo>
                    <a:lnTo>
                      <a:pt x="243" y="1066"/>
                    </a:lnTo>
                    <a:lnTo>
                      <a:pt x="203" y="999"/>
                    </a:lnTo>
                    <a:lnTo>
                      <a:pt x="176" y="931"/>
                    </a:lnTo>
                    <a:lnTo>
                      <a:pt x="148" y="850"/>
                    </a:lnTo>
                    <a:lnTo>
                      <a:pt x="121" y="769"/>
                    </a:lnTo>
                    <a:lnTo>
                      <a:pt x="108" y="702"/>
                    </a:lnTo>
                    <a:lnTo>
                      <a:pt x="108" y="621"/>
                    </a:lnTo>
                    <a:lnTo>
                      <a:pt x="108" y="540"/>
                    </a:lnTo>
                    <a:lnTo>
                      <a:pt x="121" y="473"/>
                    </a:lnTo>
                    <a:lnTo>
                      <a:pt x="135" y="405"/>
                    </a:lnTo>
                    <a:lnTo>
                      <a:pt x="162" y="338"/>
                    </a:lnTo>
                    <a:lnTo>
                      <a:pt x="189" y="270"/>
                    </a:lnTo>
                    <a:lnTo>
                      <a:pt x="230" y="203"/>
                    </a:lnTo>
                    <a:lnTo>
                      <a:pt x="270" y="149"/>
                    </a:lnTo>
                    <a:lnTo>
                      <a:pt x="324" y="95"/>
                    </a:lnTo>
                    <a:lnTo>
                      <a:pt x="338" y="68"/>
                    </a:lnTo>
                    <a:lnTo>
                      <a:pt x="351" y="54"/>
                    </a:lnTo>
                    <a:lnTo>
                      <a:pt x="338" y="27"/>
                    </a:lnTo>
                    <a:lnTo>
                      <a:pt x="324" y="14"/>
                    </a:lnTo>
                    <a:lnTo>
                      <a:pt x="311" y="0"/>
                    </a:lnTo>
                    <a:lnTo>
                      <a:pt x="284" y="0"/>
                    </a:lnTo>
                    <a:lnTo>
                      <a:pt x="270" y="0"/>
                    </a:lnTo>
                    <a:lnTo>
                      <a:pt x="243" y="14"/>
                    </a:lnTo>
                    <a:lnTo>
                      <a:pt x="189" y="68"/>
                    </a:lnTo>
                    <a:lnTo>
                      <a:pt x="135" y="135"/>
                    </a:lnTo>
                    <a:lnTo>
                      <a:pt x="94" y="216"/>
                    </a:lnTo>
                    <a:lnTo>
                      <a:pt x="54" y="297"/>
                    </a:lnTo>
                    <a:lnTo>
                      <a:pt x="27" y="365"/>
                    </a:lnTo>
                    <a:lnTo>
                      <a:pt x="13" y="446"/>
                    </a:lnTo>
                    <a:lnTo>
                      <a:pt x="0" y="540"/>
                    </a:lnTo>
                    <a:lnTo>
                      <a:pt x="0" y="621"/>
                    </a:lnTo>
                    <a:lnTo>
                      <a:pt x="0" y="702"/>
                    </a:lnTo>
                    <a:lnTo>
                      <a:pt x="13" y="796"/>
                    </a:lnTo>
                    <a:lnTo>
                      <a:pt x="27" y="877"/>
                    </a:lnTo>
                    <a:lnTo>
                      <a:pt x="67" y="972"/>
                    </a:lnTo>
                    <a:lnTo>
                      <a:pt x="94" y="1053"/>
                    </a:lnTo>
                    <a:lnTo>
                      <a:pt x="148" y="1134"/>
                    </a:lnTo>
                    <a:lnTo>
                      <a:pt x="203" y="1215"/>
                    </a:lnTo>
                    <a:lnTo>
                      <a:pt x="270" y="1282"/>
                    </a:lnTo>
                    <a:lnTo>
                      <a:pt x="284" y="1296"/>
                    </a:lnTo>
                    <a:lnTo>
                      <a:pt x="311" y="13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797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9" name="Freeform 35"/>
              <p:cNvSpPr/>
              <p:nvPr/>
            </p:nvSpPr>
            <p:spPr bwMode="auto">
              <a:xfrm>
                <a:off x="10528300" y="3643313"/>
                <a:ext cx="41275" cy="122237"/>
              </a:xfrm>
              <a:custGeom>
                <a:avLst/>
                <a:gdLst/>
                <a:ahLst/>
                <a:cxnLst>
                  <a:cxn ang="0">
                    <a:pos x="14" y="566"/>
                  </a:cxn>
                  <a:cxn ang="0">
                    <a:pos x="27" y="580"/>
                  </a:cxn>
                  <a:cxn ang="0">
                    <a:pos x="54" y="580"/>
                  </a:cxn>
                  <a:cxn ang="0">
                    <a:pos x="81" y="580"/>
                  </a:cxn>
                  <a:cxn ang="0">
                    <a:pos x="95" y="566"/>
                  </a:cxn>
                  <a:cxn ang="0">
                    <a:pos x="149" y="499"/>
                  </a:cxn>
                  <a:cxn ang="0">
                    <a:pos x="189" y="418"/>
                  </a:cxn>
                  <a:cxn ang="0">
                    <a:pos x="203" y="350"/>
                  </a:cxn>
                  <a:cxn ang="0">
                    <a:pos x="217" y="283"/>
                  </a:cxn>
                  <a:cxn ang="0">
                    <a:pos x="203" y="216"/>
                  </a:cxn>
                  <a:cxn ang="0">
                    <a:pos x="176" y="135"/>
                  </a:cxn>
                  <a:cxn ang="0">
                    <a:pos x="149" y="67"/>
                  </a:cxn>
                  <a:cxn ang="0">
                    <a:pos x="95" y="13"/>
                  </a:cxn>
                  <a:cxn ang="0">
                    <a:pos x="81" y="0"/>
                  </a:cxn>
                  <a:cxn ang="0">
                    <a:pos x="54" y="0"/>
                  </a:cxn>
                  <a:cxn ang="0">
                    <a:pos x="27" y="0"/>
                  </a:cxn>
                  <a:cxn ang="0">
                    <a:pos x="14" y="13"/>
                  </a:cxn>
                  <a:cxn ang="0">
                    <a:pos x="0" y="27"/>
                  </a:cxn>
                  <a:cxn ang="0">
                    <a:pos x="0" y="54"/>
                  </a:cxn>
                  <a:cxn ang="0">
                    <a:pos x="0" y="67"/>
                  </a:cxn>
                  <a:cxn ang="0">
                    <a:pos x="14" y="94"/>
                  </a:cxn>
                  <a:cxn ang="0">
                    <a:pos x="14" y="94"/>
                  </a:cxn>
                  <a:cxn ang="0">
                    <a:pos x="54" y="135"/>
                  </a:cxn>
                  <a:cxn ang="0">
                    <a:pos x="81" y="189"/>
                  </a:cxn>
                  <a:cxn ang="0">
                    <a:pos x="95" y="229"/>
                  </a:cxn>
                  <a:cxn ang="0">
                    <a:pos x="95" y="283"/>
                  </a:cxn>
                  <a:cxn ang="0">
                    <a:pos x="95" y="337"/>
                  </a:cxn>
                  <a:cxn ang="0">
                    <a:pos x="81" y="377"/>
                  </a:cxn>
                  <a:cxn ang="0">
                    <a:pos x="54" y="431"/>
                  </a:cxn>
                  <a:cxn ang="0">
                    <a:pos x="14" y="485"/>
                  </a:cxn>
                  <a:cxn ang="0">
                    <a:pos x="0" y="499"/>
                  </a:cxn>
                  <a:cxn ang="0">
                    <a:pos x="0" y="526"/>
                  </a:cxn>
                  <a:cxn ang="0">
                    <a:pos x="14" y="566"/>
                  </a:cxn>
                  <a:cxn ang="0">
                    <a:pos x="14" y="566"/>
                  </a:cxn>
                </a:cxnLst>
                <a:rect l="0" t="0" r="r" b="b"/>
                <a:pathLst>
                  <a:path w="216" h="580">
                    <a:moveTo>
                      <a:pt x="14" y="566"/>
                    </a:moveTo>
                    <a:lnTo>
                      <a:pt x="27" y="580"/>
                    </a:lnTo>
                    <a:lnTo>
                      <a:pt x="54" y="580"/>
                    </a:lnTo>
                    <a:lnTo>
                      <a:pt x="81" y="580"/>
                    </a:lnTo>
                    <a:lnTo>
                      <a:pt x="95" y="566"/>
                    </a:lnTo>
                    <a:lnTo>
                      <a:pt x="149" y="499"/>
                    </a:lnTo>
                    <a:lnTo>
                      <a:pt x="189" y="418"/>
                    </a:lnTo>
                    <a:lnTo>
                      <a:pt x="203" y="350"/>
                    </a:lnTo>
                    <a:lnTo>
                      <a:pt x="217" y="283"/>
                    </a:lnTo>
                    <a:lnTo>
                      <a:pt x="203" y="216"/>
                    </a:lnTo>
                    <a:lnTo>
                      <a:pt x="176" y="135"/>
                    </a:lnTo>
                    <a:lnTo>
                      <a:pt x="149" y="67"/>
                    </a:lnTo>
                    <a:lnTo>
                      <a:pt x="95" y="13"/>
                    </a:lnTo>
                    <a:lnTo>
                      <a:pt x="81" y="0"/>
                    </a:lnTo>
                    <a:lnTo>
                      <a:pt x="54" y="0"/>
                    </a:lnTo>
                    <a:lnTo>
                      <a:pt x="27" y="0"/>
                    </a:lnTo>
                    <a:lnTo>
                      <a:pt x="14" y="13"/>
                    </a:lnTo>
                    <a:lnTo>
                      <a:pt x="0" y="27"/>
                    </a:lnTo>
                    <a:lnTo>
                      <a:pt x="0" y="54"/>
                    </a:lnTo>
                    <a:lnTo>
                      <a:pt x="0" y="67"/>
                    </a:lnTo>
                    <a:lnTo>
                      <a:pt x="14" y="94"/>
                    </a:lnTo>
                    <a:lnTo>
                      <a:pt x="14" y="94"/>
                    </a:lnTo>
                    <a:lnTo>
                      <a:pt x="54" y="135"/>
                    </a:lnTo>
                    <a:lnTo>
                      <a:pt x="81" y="189"/>
                    </a:lnTo>
                    <a:lnTo>
                      <a:pt x="95" y="229"/>
                    </a:lnTo>
                    <a:lnTo>
                      <a:pt x="95" y="283"/>
                    </a:lnTo>
                    <a:lnTo>
                      <a:pt x="95" y="337"/>
                    </a:lnTo>
                    <a:lnTo>
                      <a:pt x="81" y="377"/>
                    </a:lnTo>
                    <a:lnTo>
                      <a:pt x="54" y="431"/>
                    </a:lnTo>
                    <a:lnTo>
                      <a:pt x="14" y="485"/>
                    </a:lnTo>
                    <a:lnTo>
                      <a:pt x="0" y="499"/>
                    </a:lnTo>
                    <a:lnTo>
                      <a:pt x="0" y="526"/>
                    </a:lnTo>
                    <a:lnTo>
                      <a:pt x="14" y="566"/>
                    </a:lnTo>
                    <a:lnTo>
                      <a:pt x="14" y="56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797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0" name="Freeform 36"/>
              <p:cNvSpPr/>
              <p:nvPr/>
            </p:nvSpPr>
            <p:spPr bwMode="auto">
              <a:xfrm>
                <a:off x="10561638" y="3602038"/>
                <a:ext cx="53975" cy="201612"/>
              </a:xfrm>
              <a:custGeom>
                <a:avLst/>
                <a:gdLst/>
                <a:ahLst/>
                <a:cxnLst>
                  <a:cxn ang="0">
                    <a:pos x="13" y="108"/>
                  </a:cxn>
                  <a:cxn ang="0">
                    <a:pos x="81" y="189"/>
                  </a:cxn>
                  <a:cxn ang="0">
                    <a:pos x="135" y="283"/>
                  </a:cxn>
                  <a:cxn ang="0">
                    <a:pos x="162" y="378"/>
                  </a:cxn>
                  <a:cxn ang="0">
                    <a:pos x="176" y="472"/>
                  </a:cxn>
                  <a:cxn ang="0">
                    <a:pos x="162" y="580"/>
                  </a:cxn>
                  <a:cxn ang="0">
                    <a:pos x="135" y="674"/>
                  </a:cxn>
                  <a:cxn ang="0">
                    <a:pos x="81" y="769"/>
                  </a:cxn>
                  <a:cxn ang="0">
                    <a:pos x="13" y="850"/>
                  </a:cxn>
                  <a:cxn ang="0">
                    <a:pos x="0" y="863"/>
                  </a:cxn>
                  <a:cxn ang="0">
                    <a:pos x="0" y="890"/>
                  </a:cxn>
                  <a:cxn ang="0">
                    <a:pos x="0" y="917"/>
                  </a:cxn>
                  <a:cxn ang="0">
                    <a:pos x="13" y="931"/>
                  </a:cxn>
                  <a:cxn ang="0">
                    <a:pos x="41" y="944"/>
                  </a:cxn>
                  <a:cxn ang="0">
                    <a:pos x="54" y="944"/>
                  </a:cxn>
                  <a:cxn ang="0">
                    <a:pos x="81" y="944"/>
                  </a:cxn>
                  <a:cxn ang="0">
                    <a:pos x="95" y="931"/>
                  </a:cxn>
                  <a:cxn ang="0">
                    <a:pos x="176" y="836"/>
                  </a:cxn>
                  <a:cxn ang="0">
                    <a:pos x="243" y="715"/>
                  </a:cxn>
                  <a:cxn ang="0">
                    <a:pos x="271" y="593"/>
                  </a:cxn>
                  <a:cxn ang="0">
                    <a:pos x="284" y="472"/>
                  </a:cxn>
                  <a:cxn ang="0">
                    <a:pos x="271" y="351"/>
                  </a:cxn>
                  <a:cxn ang="0">
                    <a:pos x="243" y="229"/>
                  </a:cxn>
                  <a:cxn ang="0">
                    <a:pos x="176" y="121"/>
                  </a:cxn>
                  <a:cxn ang="0">
                    <a:pos x="95" y="27"/>
                  </a:cxn>
                  <a:cxn ang="0">
                    <a:pos x="81" y="13"/>
                  </a:cxn>
                  <a:cxn ang="0">
                    <a:pos x="54" y="0"/>
                  </a:cxn>
                  <a:cxn ang="0">
                    <a:pos x="41" y="13"/>
                  </a:cxn>
                  <a:cxn ang="0">
                    <a:pos x="13" y="27"/>
                  </a:cxn>
                  <a:cxn ang="0">
                    <a:pos x="0" y="40"/>
                  </a:cxn>
                  <a:cxn ang="0">
                    <a:pos x="0" y="67"/>
                  </a:cxn>
                  <a:cxn ang="0">
                    <a:pos x="0" y="81"/>
                  </a:cxn>
                  <a:cxn ang="0">
                    <a:pos x="13" y="108"/>
                  </a:cxn>
                  <a:cxn ang="0">
                    <a:pos x="13" y="108"/>
                  </a:cxn>
                </a:cxnLst>
                <a:rect l="0" t="0" r="r" b="b"/>
                <a:pathLst>
                  <a:path w="284" h="944">
                    <a:moveTo>
                      <a:pt x="13" y="108"/>
                    </a:moveTo>
                    <a:lnTo>
                      <a:pt x="81" y="189"/>
                    </a:lnTo>
                    <a:lnTo>
                      <a:pt x="135" y="283"/>
                    </a:lnTo>
                    <a:lnTo>
                      <a:pt x="162" y="378"/>
                    </a:lnTo>
                    <a:lnTo>
                      <a:pt x="176" y="472"/>
                    </a:lnTo>
                    <a:lnTo>
                      <a:pt x="162" y="580"/>
                    </a:lnTo>
                    <a:lnTo>
                      <a:pt x="135" y="674"/>
                    </a:lnTo>
                    <a:lnTo>
                      <a:pt x="81" y="769"/>
                    </a:lnTo>
                    <a:lnTo>
                      <a:pt x="13" y="850"/>
                    </a:lnTo>
                    <a:lnTo>
                      <a:pt x="0" y="863"/>
                    </a:lnTo>
                    <a:lnTo>
                      <a:pt x="0" y="890"/>
                    </a:lnTo>
                    <a:lnTo>
                      <a:pt x="0" y="917"/>
                    </a:lnTo>
                    <a:lnTo>
                      <a:pt x="13" y="931"/>
                    </a:lnTo>
                    <a:lnTo>
                      <a:pt x="41" y="944"/>
                    </a:lnTo>
                    <a:lnTo>
                      <a:pt x="54" y="944"/>
                    </a:lnTo>
                    <a:lnTo>
                      <a:pt x="81" y="944"/>
                    </a:lnTo>
                    <a:lnTo>
                      <a:pt x="95" y="931"/>
                    </a:lnTo>
                    <a:lnTo>
                      <a:pt x="176" y="836"/>
                    </a:lnTo>
                    <a:lnTo>
                      <a:pt x="243" y="715"/>
                    </a:lnTo>
                    <a:lnTo>
                      <a:pt x="271" y="593"/>
                    </a:lnTo>
                    <a:lnTo>
                      <a:pt x="284" y="472"/>
                    </a:lnTo>
                    <a:lnTo>
                      <a:pt x="271" y="351"/>
                    </a:lnTo>
                    <a:lnTo>
                      <a:pt x="243" y="229"/>
                    </a:lnTo>
                    <a:lnTo>
                      <a:pt x="176" y="121"/>
                    </a:lnTo>
                    <a:lnTo>
                      <a:pt x="95" y="27"/>
                    </a:lnTo>
                    <a:lnTo>
                      <a:pt x="81" y="13"/>
                    </a:lnTo>
                    <a:lnTo>
                      <a:pt x="54" y="0"/>
                    </a:lnTo>
                    <a:lnTo>
                      <a:pt x="41" y="13"/>
                    </a:lnTo>
                    <a:lnTo>
                      <a:pt x="13" y="27"/>
                    </a:lnTo>
                    <a:lnTo>
                      <a:pt x="0" y="40"/>
                    </a:lnTo>
                    <a:lnTo>
                      <a:pt x="0" y="67"/>
                    </a:lnTo>
                    <a:lnTo>
                      <a:pt x="0" y="81"/>
                    </a:lnTo>
                    <a:lnTo>
                      <a:pt x="13" y="108"/>
                    </a:lnTo>
                    <a:lnTo>
                      <a:pt x="13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797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1" name="Freeform 37"/>
              <p:cNvSpPr/>
              <p:nvPr/>
            </p:nvSpPr>
            <p:spPr bwMode="auto">
              <a:xfrm>
                <a:off x="10594975" y="3562350"/>
                <a:ext cx="69850" cy="280988"/>
              </a:xfrm>
              <a:custGeom>
                <a:avLst/>
                <a:gdLst/>
                <a:ahLst/>
                <a:cxnLst>
                  <a:cxn ang="0">
                    <a:pos x="13" y="108"/>
                  </a:cxn>
                  <a:cxn ang="0">
                    <a:pos x="67" y="175"/>
                  </a:cxn>
                  <a:cxn ang="0">
                    <a:pos x="122" y="243"/>
                  </a:cxn>
                  <a:cxn ang="0">
                    <a:pos x="162" y="310"/>
                  </a:cxn>
                  <a:cxn ang="0">
                    <a:pos x="189" y="378"/>
                  </a:cxn>
                  <a:cxn ang="0">
                    <a:pos x="216" y="459"/>
                  </a:cxn>
                  <a:cxn ang="0">
                    <a:pos x="243" y="540"/>
                  </a:cxn>
                  <a:cxn ang="0">
                    <a:pos x="257" y="621"/>
                  </a:cxn>
                  <a:cxn ang="0">
                    <a:pos x="257" y="688"/>
                  </a:cxn>
                  <a:cxn ang="0">
                    <a:pos x="257" y="769"/>
                  </a:cxn>
                  <a:cxn ang="0">
                    <a:pos x="243" y="836"/>
                  </a:cxn>
                  <a:cxn ang="0">
                    <a:pos x="230" y="904"/>
                  </a:cxn>
                  <a:cxn ang="0">
                    <a:pos x="203" y="971"/>
                  </a:cxn>
                  <a:cxn ang="0">
                    <a:pos x="176" y="1039"/>
                  </a:cxn>
                  <a:cxn ang="0">
                    <a:pos x="135" y="1106"/>
                  </a:cxn>
                  <a:cxn ang="0">
                    <a:pos x="95" y="1160"/>
                  </a:cxn>
                  <a:cxn ang="0">
                    <a:pos x="40" y="1214"/>
                  </a:cxn>
                  <a:cxn ang="0">
                    <a:pos x="27" y="1241"/>
                  </a:cxn>
                  <a:cxn ang="0">
                    <a:pos x="13" y="1255"/>
                  </a:cxn>
                  <a:cxn ang="0">
                    <a:pos x="27" y="1282"/>
                  </a:cxn>
                  <a:cxn ang="0">
                    <a:pos x="40" y="1295"/>
                  </a:cxn>
                  <a:cxn ang="0">
                    <a:pos x="54" y="1309"/>
                  </a:cxn>
                  <a:cxn ang="0">
                    <a:pos x="81" y="1322"/>
                  </a:cxn>
                  <a:cxn ang="0">
                    <a:pos x="95" y="1309"/>
                  </a:cxn>
                  <a:cxn ang="0">
                    <a:pos x="122" y="1295"/>
                  </a:cxn>
                  <a:cxn ang="0">
                    <a:pos x="176" y="1241"/>
                  </a:cxn>
                  <a:cxn ang="0">
                    <a:pos x="230" y="1174"/>
                  </a:cxn>
                  <a:cxn ang="0">
                    <a:pos x="270" y="1093"/>
                  </a:cxn>
                  <a:cxn ang="0">
                    <a:pos x="311" y="1025"/>
                  </a:cxn>
                  <a:cxn ang="0">
                    <a:pos x="338" y="944"/>
                  </a:cxn>
                  <a:cxn ang="0">
                    <a:pos x="352" y="863"/>
                  </a:cxn>
                  <a:cxn ang="0">
                    <a:pos x="365" y="769"/>
                  </a:cxn>
                  <a:cxn ang="0">
                    <a:pos x="365" y="688"/>
                  </a:cxn>
                  <a:cxn ang="0">
                    <a:pos x="365" y="607"/>
                  </a:cxn>
                  <a:cxn ang="0">
                    <a:pos x="352" y="513"/>
                  </a:cxn>
                  <a:cxn ang="0">
                    <a:pos x="338" y="432"/>
                  </a:cxn>
                  <a:cxn ang="0">
                    <a:pos x="297" y="337"/>
                  </a:cxn>
                  <a:cxn ang="0">
                    <a:pos x="270" y="256"/>
                  </a:cxn>
                  <a:cxn ang="0">
                    <a:pos x="216" y="175"/>
                  </a:cxn>
                  <a:cxn ang="0">
                    <a:pos x="162" y="94"/>
                  </a:cxn>
                  <a:cxn ang="0">
                    <a:pos x="95" y="27"/>
                  </a:cxn>
                  <a:cxn ang="0">
                    <a:pos x="81" y="13"/>
                  </a:cxn>
                  <a:cxn ang="0">
                    <a:pos x="54" y="0"/>
                  </a:cxn>
                  <a:cxn ang="0">
                    <a:pos x="40" y="13"/>
                  </a:cxn>
                  <a:cxn ang="0">
                    <a:pos x="13" y="27"/>
                  </a:cxn>
                  <a:cxn ang="0">
                    <a:pos x="0" y="40"/>
                  </a:cxn>
                  <a:cxn ang="0">
                    <a:pos x="0" y="67"/>
                  </a:cxn>
                  <a:cxn ang="0">
                    <a:pos x="0" y="81"/>
                  </a:cxn>
                  <a:cxn ang="0">
                    <a:pos x="13" y="108"/>
                  </a:cxn>
                  <a:cxn ang="0">
                    <a:pos x="13" y="108"/>
                  </a:cxn>
                </a:cxnLst>
                <a:rect l="0" t="0" r="r" b="b"/>
                <a:pathLst>
                  <a:path w="365" h="1322">
                    <a:moveTo>
                      <a:pt x="13" y="108"/>
                    </a:moveTo>
                    <a:lnTo>
                      <a:pt x="67" y="175"/>
                    </a:lnTo>
                    <a:lnTo>
                      <a:pt x="122" y="243"/>
                    </a:lnTo>
                    <a:lnTo>
                      <a:pt x="162" y="310"/>
                    </a:lnTo>
                    <a:lnTo>
                      <a:pt x="189" y="378"/>
                    </a:lnTo>
                    <a:lnTo>
                      <a:pt x="216" y="459"/>
                    </a:lnTo>
                    <a:lnTo>
                      <a:pt x="243" y="540"/>
                    </a:lnTo>
                    <a:lnTo>
                      <a:pt x="257" y="621"/>
                    </a:lnTo>
                    <a:lnTo>
                      <a:pt x="257" y="688"/>
                    </a:lnTo>
                    <a:lnTo>
                      <a:pt x="257" y="769"/>
                    </a:lnTo>
                    <a:lnTo>
                      <a:pt x="243" y="836"/>
                    </a:lnTo>
                    <a:lnTo>
                      <a:pt x="230" y="904"/>
                    </a:lnTo>
                    <a:lnTo>
                      <a:pt x="203" y="971"/>
                    </a:lnTo>
                    <a:lnTo>
                      <a:pt x="176" y="1039"/>
                    </a:lnTo>
                    <a:lnTo>
                      <a:pt x="135" y="1106"/>
                    </a:lnTo>
                    <a:lnTo>
                      <a:pt x="95" y="1160"/>
                    </a:lnTo>
                    <a:lnTo>
                      <a:pt x="40" y="1214"/>
                    </a:lnTo>
                    <a:lnTo>
                      <a:pt x="27" y="1241"/>
                    </a:lnTo>
                    <a:lnTo>
                      <a:pt x="13" y="1255"/>
                    </a:lnTo>
                    <a:lnTo>
                      <a:pt x="27" y="1282"/>
                    </a:lnTo>
                    <a:lnTo>
                      <a:pt x="40" y="1295"/>
                    </a:lnTo>
                    <a:lnTo>
                      <a:pt x="54" y="1309"/>
                    </a:lnTo>
                    <a:lnTo>
                      <a:pt x="81" y="1322"/>
                    </a:lnTo>
                    <a:lnTo>
                      <a:pt x="95" y="1309"/>
                    </a:lnTo>
                    <a:lnTo>
                      <a:pt x="122" y="1295"/>
                    </a:lnTo>
                    <a:lnTo>
                      <a:pt x="176" y="1241"/>
                    </a:lnTo>
                    <a:lnTo>
                      <a:pt x="230" y="1174"/>
                    </a:lnTo>
                    <a:lnTo>
                      <a:pt x="270" y="1093"/>
                    </a:lnTo>
                    <a:lnTo>
                      <a:pt x="311" y="1025"/>
                    </a:lnTo>
                    <a:lnTo>
                      <a:pt x="338" y="944"/>
                    </a:lnTo>
                    <a:lnTo>
                      <a:pt x="352" y="863"/>
                    </a:lnTo>
                    <a:lnTo>
                      <a:pt x="365" y="769"/>
                    </a:lnTo>
                    <a:lnTo>
                      <a:pt x="365" y="688"/>
                    </a:lnTo>
                    <a:lnTo>
                      <a:pt x="365" y="607"/>
                    </a:lnTo>
                    <a:lnTo>
                      <a:pt x="352" y="513"/>
                    </a:lnTo>
                    <a:lnTo>
                      <a:pt x="338" y="432"/>
                    </a:lnTo>
                    <a:lnTo>
                      <a:pt x="297" y="337"/>
                    </a:lnTo>
                    <a:lnTo>
                      <a:pt x="270" y="256"/>
                    </a:lnTo>
                    <a:lnTo>
                      <a:pt x="216" y="175"/>
                    </a:lnTo>
                    <a:lnTo>
                      <a:pt x="162" y="94"/>
                    </a:lnTo>
                    <a:lnTo>
                      <a:pt x="95" y="27"/>
                    </a:lnTo>
                    <a:lnTo>
                      <a:pt x="81" y="13"/>
                    </a:lnTo>
                    <a:lnTo>
                      <a:pt x="54" y="0"/>
                    </a:lnTo>
                    <a:lnTo>
                      <a:pt x="40" y="13"/>
                    </a:lnTo>
                    <a:lnTo>
                      <a:pt x="13" y="27"/>
                    </a:lnTo>
                    <a:lnTo>
                      <a:pt x="0" y="40"/>
                    </a:lnTo>
                    <a:lnTo>
                      <a:pt x="0" y="67"/>
                    </a:lnTo>
                    <a:lnTo>
                      <a:pt x="0" y="81"/>
                    </a:lnTo>
                    <a:lnTo>
                      <a:pt x="13" y="108"/>
                    </a:lnTo>
                    <a:lnTo>
                      <a:pt x="13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797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2" name="Freeform 38"/>
              <p:cNvSpPr>
                <a:spLocks noEditPoints="1"/>
              </p:cNvSpPr>
              <p:nvPr/>
            </p:nvSpPr>
            <p:spPr bwMode="auto">
              <a:xfrm>
                <a:off x="10390188" y="3668713"/>
                <a:ext cx="204787" cy="387350"/>
              </a:xfrm>
              <a:custGeom>
                <a:avLst/>
                <a:gdLst/>
                <a:ahLst/>
                <a:cxnLst>
                  <a:cxn ang="0">
                    <a:pos x="0" y="1794"/>
                  </a:cxn>
                  <a:cxn ang="0">
                    <a:pos x="163" y="1660"/>
                  </a:cxn>
                  <a:cxn ang="0">
                    <a:pos x="339" y="1565"/>
                  </a:cxn>
                  <a:cxn ang="0">
                    <a:pos x="528" y="1511"/>
                  </a:cxn>
                  <a:cxn ang="0">
                    <a:pos x="731" y="1565"/>
                  </a:cxn>
                  <a:cxn ang="0">
                    <a:pos x="907" y="1660"/>
                  </a:cxn>
                  <a:cxn ang="0">
                    <a:pos x="1083" y="1821"/>
                  </a:cxn>
                  <a:cxn ang="0">
                    <a:pos x="650" y="324"/>
                  </a:cxn>
                  <a:cxn ang="0">
                    <a:pos x="704" y="243"/>
                  </a:cxn>
                  <a:cxn ang="0">
                    <a:pos x="718" y="149"/>
                  </a:cxn>
                  <a:cxn ang="0">
                    <a:pos x="690" y="81"/>
                  </a:cxn>
                  <a:cxn ang="0">
                    <a:pos x="636" y="41"/>
                  </a:cxn>
                  <a:cxn ang="0">
                    <a:pos x="569" y="14"/>
                  </a:cxn>
                  <a:cxn ang="0">
                    <a:pos x="501" y="14"/>
                  </a:cxn>
                  <a:cxn ang="0">
                    <a:pos x="433" y="41"/>
                  </a:cxn>
                  <a:cxn ang="0">
                    <a:pos x="379" y="81"/>
                  </a:cxn>
                  <a:cxn ang="0">
                    <a:pos x="352" y="149"/>
                  </a:cxn>
                  <a:cxn ang="0">
                    <a:pos x="366" y="243"/>
                  </a:cxn>
                  <a:cxn ang="0">
                    <a:pos x="420" y="324"/>
                  </a:cxn>
                  <a:cxn ang="0">
                    <a:pos x="704" y="1160"/>
                  </a:cxn>
                  <a:cxn ang="0">
                    <a:pos x="663" y="1282"/>
                  </a:cxn>
                  <a:cxn ang="0">
                    <a:pos x="542" y="1322"/>
                  </a:cxn>
                  <a:cxn ang="0">
                    <a:pos x="420" y="1282"/>
                  </a:cxn>
                  <a:cxn ang="0">
                    <a:pos x="379" y="1160"/>
                  </a:cxn>
                  <a:cxn ang="0">
                    <a:pos x="420" y="1052"/>
                  </a:cxn>
                  <a:cxn ang="0">
                    <a:pos x="542" y="998"/>
                  </a:cxn>
                  <a:cxn ang="0">
                    <a:pos x="663" y="1052"/>
                  </a:cxn>
                  <a:cxn ang="0">
                    <a:pos x="704" y="1160"/>
                  </a:cxn>
                  <a:cxn ang="0">
                    <a:pos x="623" y="823"/>
                  </a:cxn>
                  <a:cxn ang="0">
                    <a:pos x="569" y="864"/>
                  </a:cxn>
                  <a:cxn ang="0">
                    <a:pos x="515" y="864"/>
                  </a:cxn>
                  <a:cxn ang="0">
                    <a:pos x="460" y="823"/>
                  </a:cxn>
                  <a:cxn ang="0">
                    <a:pos x="460" y="756"/>
                  </a:cxn>
                  <a:cxn ang="0">
                    <a:pos x="515" y="702"/>
                  </a:cxn>
                  <a:cxn ang="0">
                    <a:pos x="569" y="702"/>
                  </a:cxn>
                  <a:cxn ang="0">
                    <a:pos x="623" y="756"/>
                  </a:cxn>
                </a:cxnLst>
                <a:rect l="0" t="0" r="r" b="b"/>
                <a:pathLst>
                  <a:path w="1083" h="1821">
                    <a:moveTo>
                      <a:pt x="474" y="364"/>
                    </a:moveTo>
                    <a:lnTo>
                      <a:pt x="0" y="1794"/>
                    </a:lnTo>
                    <a:lnTo>
                      <a:pt x="41" y="1754"/>
                    </a:lnTo>
                    <a:lnTo>
                      <a:pt x="163" y="1660"/>
                    </a:lnTo>
                    <a:lnTo>
                      <a:pt x="244" y="1606"/>
                    </a:lnTo>
                    <a:lnTo>
                      <a:pt x="339" y="1565"/>
                    </a:lnTo>
                    <a:lnTo>
                      <a:pt x="433" y="1525"/>
                    </a:lnTo>
                    <a:lnTo>
                      <a:pt x="528" y="1511"/>
                    </a:lnTo>
                    <a:lnTo>
                      <a:pt x="623" y="1525"/>
                    </a:lnTo>
                    <a:lnTo>
                      <a:pt x="731" y="1565"/>
                    </a:lnTo>
                    <a:lnTo>
                      <a:pt x="826" y="1606"/>
                    </a:lnTo>
                    <a:lnTo>
                      <a:pt x="907" y="1660"/>
                    </a:lnTo>
                    <a:lnTo>
                      <a:pt x="1042" y="1767"/>
                    </a:lnTo>
                    <a:lnTo>
                      <a:pt x="1083" y="1821"/>
                    </a:lnTo>
                    <a:lnTo>
                      <a:pt x="596" y="364"/>
                    </a:lnTo>
                    <a:lnTo>
                      <a:pt x="650" y="324"/>
                    </a:lnTo>
                    <a:lnTo>
                      <a:pt x="690" y="283"/>
                    </a:lnTo>
                    <a:lnTo>
                      <a:pt x="704" y="243"/>
                    </a:lnTo>
                    <a:lnTo>
                      <a:pt x="718" y="189"/>
                    </a:lnTo>
                    <a:lnTo>
                      <a:pt x="718" y="149"/>
                    </a:lnTo>
                    <a:lnTo>
                      <a:pt x="704" y="122"/>
                    </a:lnTo>
                    <a:lnTo>
                      <a:pt x="690" y="81"/>
                    </a:lnTo>
                    <a:lnTo>
                      <a:pt x="663" y="54"/>
                    </a:lnTo>
                    <a:lnTo>
                      <a:pt x="636" y="41"/>
                    </a:lnTo>
                    <a:lnTo>
                      <a:pt x="609" y="27"/>
                    </a:lnTo>
                    <a:lnTo>
                      <a:pt x="569" y="14"/>
                    </a:lnTo>
                    <a:lnTo>
                      <a:pt x="542" y="0"/>
                    </a:lnTo>
                    <a:lnTo>
                      <a:pt x="501" y="14"/>
                    </a:lnTo>
                    <a:lnTo>
                      <a:pt x="460" y="27"/>
                    </a:lnTo>
                    <a:lnTo>
                      <a:pt x="433" y="41"/>
                    </a:lnTo>
                    <a:lnTo>
                      <a:pt x="406" y="54"/>
                    </a:lnTo>
                    <a:lnTo>
                      <a:pt x="379" y="81"/>
                    </a:lnTo>
                    <a:lnTo>
                      <a:pt x="366" y="122"/>
                    </a:lnTo>
                    <a:lnTo>
                      <a:pt x="352" y="149"/>
                    </a:lnTo>
                    <a:lnTo>
                      <a:pt x="352" y="189"/>
                    </a:lnTo>
                    <a:lnTo>
                      <a:pt x="366" y="243"/>
                    </a:lnTo>
                    <a:lnTo>
                      <a:pt x="379" y="283"/>
                    </a:lnTo>
                    <a:lnTo>
                      <a:pt x="420" y="324"/>
                    </a:lnTo>
                    <a:lnTo>
                      <a:pt x="474" y="364"/>
                    </a:lnTo>
                    <a:close/>
                    <a:moveTo>
                      <a:pt x="704" y="1160"/>
                    </a:moveTo>
                    <a:lnTo>
                      <a:pt x="690" y="1228"/>
                    </a:lnTo>
                    <a:lnTo>
                      <a:pt x="663" y="1282"/>
                    </a:lnTo>
                    <a:lnTo>
                      <a:pt x="609" y="1309"/>
                    </a:lnTo>
                    <a:lnTo>
                      <a:pt x="542" y="1322"/>
                    </a:lnTo>
                    <a:lnTo>
                      <a:pt x="474" y="1309"/>
                    </a:lnTo>
                    <a:lnTo>
                      <a:pt x="420" y="1282"/>
                    </a:lnTo>
                    <a:lnTo>
                      <a:pt x="393" y="1228"/>
                    </a:lnTo>
                    <a:lnTo>
                      <a:pt x="379" y="1160"/>
                    </a:lnTo>
                    <a:lnTo>
                      <a:pt x="393" y="1093"/>
                    </a:lnTo>
                    <a:lnTo>
                      <a:pt x="420" y="1052"/>
                    </a:lnTo>
                    <a:lnTo>
                      <a:pt x="474" y="1012"/>
                    </a:lnTo>
                    <a:lnTo>
                      <a:pt x="542" y="998"/>
                    </a:lnTo>
                    <a:lnTo>
                      <a:pt x="609" y="1012"/>
                    </a:lnTo>
                    <a:lnTo>
                      <a:pt x="663" y="1052"/>
                    </a:lnTo>
                    <a:lnTo>
                      <a:pt x="690" y="1093"/>
                    </a:lnTo>
                    <a:lnTo>
                      <a:pt x="704" y="1160"/>
                    </a:lnTo>
                    <a:close/>
                    <a:moveTo>
                      <a:pt x="623" y="783"/>
                    </a:moveTo>
                    <a:lnTo>
                      <a:pt x="623" y="823"/>
                    </a:lnTo>
                    <a:lnTo>
                      <a:pt x="596" y="837"/>
                    </a:lnTo>
                    <a:lnTo>
                      <a:pt x="569" y="864"/>
                    </a:lnTo>
                    <a:lnTo>
                      <a:pt x="542" y="864"/>
                    </a:lnTo>
                    <a:lnTo>
                      <a:pt x="515" y="864"/>
                    </a:lnTo>
                    <a:lnTo>
                      <a:pt x="488" y="837"/>
                    </a:lnTo>
                    <a:lnTo>
                      <a:pt x="460" y="823"/>
                    </a:lnTo>
                    <a:lnTo>
                      <a:pt x="460" y="783"/>
                    </a:lnTo>
                    <a:lnTo>
                      <a:pt x="460" y="756"/>
                    </a:lnTo>
                    <a:lnTo>
                      <a:pt x="488" y="729"/>
                    </a:lnTo>
                    <a:lnTo>
                      <a:pt x="515" y="702"/>
                    </a:lnTo>
                    <a:lnTo>
                      <a:pt x="542" y="702"/>
                    </a:lnTo>
                    <a:lnTo>
                      <a:pt x="569" y="702"/>
                    </a:lnTo>
                    <a:lnTo>
                      <a:pt x="596" y="729"/>
                    </a:lnTo>
                    <a:lnTo>
                      <a:pt x="623" y="756"/>
                    </a:lnTo>
                    <a:lnTo>
                      <a:pt x="623" y="7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797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43" name="Freeform 686"/>
            <p:cNvSpPr/>
            <p:nvPr/>
          </p:nvSpPr>
          <p:spPr bwMode="auto">
            <a:xfrm rot="10800000">
              <a:off x="2679186" y="4387393"/>
              <a:ext cx="813232" cy="151370"/>
            </a:xfrm>
            <a:custGeom>
              <a:avLst/>
              <a:gdLst>
                <a:gd name="T0" fmla="*/ 0 w 5153025"/>
                <a:gd name="T1" fmla="*/ 1 h 478367"/>
                <a:gd name="T2" fmla="*/ 7 w 5153025"/>
                <a:gd name="T3" fmla="*/ 14 h 478367"/>
                <a:gd name="T4" fmla="*/ 15 w 5153025"/>
                <a:gd name="T5" fmla="*/ 1 h 478367"/>
                <a:gd name="T6" fmla="*/ 21 w 5153025"/>
                <a:gd name="T7" fmla="*/ 14 h 478367"/>
                <a:gd name="T8" fmla="*/ 29 w 5153025"/>
                <a:gd name="T9" fmla="*/ 1 h 478367"/>
                <a:gd name="T10" fmla="*/ 37 w 5153025"/>
                <a:gd name="T11" fmla="*/ 14 h 478367"/>
                <a:gd name="T12" fmla="*/ 44 w 5153025"/>
                <a:gd name="T13" fmla="*/ 1 h 478367"/>
                <a:gd name="T14" fmla="*/ 52 w 5153025"/>
                <a:gd name="T15" fmla="*/ 14 h 478367"/>
                <a:gd name="T16" fmla="*/ 59 w 5153025"/>
                <a:gd name="T17" fmla="*/ 1 h 478367"/>
                <a:gd name="T18" fmla="*/ 66 w 5153025"/>
                <a:gd name="T19" fmla="*/ 14 h 478367"/>
                <a:gd name="T20" fmla="*/ 74 w 5153025"/>
                <a:gd name="T21" fmla="*/ 1 h 478367"/>
                <a:gd name="T22" fmla="*/ 82 w 5153025"/>
                <a:gd name="T23" fmla="*/ 14 h 478367"/>
                <a:gd name="T24" fmla="*/ 89 w 5153025"/>
                <a:gd name="T25" fmla="*/ 0 h 478367"/>
                <a:gd name="T26" fmla="*/ 96 w 5153025"/>
                <a:gd name="T27" fmla="*/ 14 h 478367"/>
                <a:gd name="T28" fmla="*/ 104 w 5153025"/>
                <a:gd name="T29" fmla="*/ 1 h 478367"/>
                <a:gd name="T30" fmla="*/ 111 w 5153025"/>
                <a:gd name="T31" fmla="*/ 14 h 478367"/>
                <a:gd name="T32" fmla="*/ 118 w 5153025"/>
                <a:gd name="T33" fmla="*/ 1 h 478367"/>
                <a:gd name="T34" fmla="*/ 124 w 5153025"/>
                <a:gd name="T35" fmla="*/ 14 h 478367"/>
                <a:gd name="T36" fmla="*/ 131 w 5153025"/>
                <a:gd name="T37" fmla="*/ 1 h 478367"/>
                <a:gd name="T38" fmla="*/ 131 w 5153025"/>
                <a:gd name="T39" fmla="*/ 1 h 478367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5153025"/>
                <a:gd name="T61" fmla="*/ 0 h 478367"/>
                <a:gd name="T62" fmla="*/ 5153025 w 5153025"/>
                <a:gd name="T63" fmla="*/ 478367 h 478367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5153025" h="478366">
                  <a:moveTo>
                    <a:pt x="0" y="19050"/>
                  </a:moveTo>
                  <a:cubicBezTo>
                    <a:pt x="92710" y="170392"/>
                    <a:pt x="183198" y="470958"/>
                    <a:pt x="278130" y="473075"/>
                  </a:cubicBezTo>
                  <a:cubicBezTo>
                    <a:pt x="373062" y="475192"/>
                    <a:pt x="476250" y="31750"/>
                    <a:pt x="569595" y="31750"/>
                  </a:cubicBezTo>
                  <a:cubicBezTo>
                    <a:pt x="662940" y="31750"/>
                    <a:pt x="740410" y="473075"/>
                    <a:pt x="838200" y="473075"/>
                  </a:cubicBezTo>
                  <a:cubicBezTo>
                    <a:pt x="935990" y="473075"/>
                    <a:pt x="1054418" y="31750"/>
                    <a:pt x="1156335" y="31750"/>
                  </a:cubicBezTo>
                  <a:cubicBezTo>
                    <a:pt x="1258252" y="31750"/>
                    <a:pt x="1352868" y="473075"/>
                    <a:pt x="1449705" y="473075"/>
                  </a:cubicBezTo>
                  <a:cubicBezTo>
                    <a:pt x="1546542" y="473075"/>
                    <a:pt x="1639253" y="31750"/>
                    <a:pt x="1737360" y="31750"/>
                  </a:cubicBezTo>
                  <a:cubicBezTo>
                    <a:pt x="1835467" y="31750"/>
                    <a:pt x="1940560" y="474240"/>
                    <a:pt x="2038350" y="473075"/>
                  </a:cubicBezTo>
                  <a:cubicBezTo>
                    <a:pt x="2136140" y="471910"/>
                    <a:pt x="2230120" y="24759"/>
                    <a:pt x="2324100" y="24759"/>
                  </a:cubicBezTo>
                  <a:cubicBezTo>
                    <a:pt x="2418080" y="24759"/>
                    <a:pt x="2506345" y="473075"/>
                    <a:pt x="2602230" y="473075"/>
                  </a:cubicBezTo>
                  <a:cubicBezTo>
                    <a:pt x="2698115" y="473075"/>
                    <a:pt x="2799292" y="24759"/>
                    <a:pt x="2899410" y="24759"/>
                  </a:cubicBezTo>
                  <a:cubicBezTo>
                    <a:pt x="2999528" y="24759"/>
                    <a:pt x="3105785" y="477202"/>
                    <a:pt x="3202940" y="473075"/>
                  </a:cubicBezTo>
                  <a:cubicBezTo>
                    <a:pt x="3300095" y="468949"/>
                    <a:pt x="3385926" y="0"/>
                    <a:pt x="3482340" y="0"/>
                  </a:cubicBezTo>
                  <a:cubicBezTo>
                    <a:pt x="3578754" y="0"/>
                    <a:pt x="3684270" y="467783"/>
                    <a:pt x="3781425" y="473075"/>
                  </a:cubicBezTo>
                  <a:cubicBezTo>
                    <a:pt x="3878580" y="478367"/>
                    <a:pt x="3971290" y="31750"/>
                    <a:pt x="4065270" y="31750"/>
                  </a:cubicBezTo>
                  <a:cubicBezTo>
                    <a:pt x="4159250" y="31750"/>
                    <a:pt x="4251325" y="473604"/>
                    <a:pt x="4345305" y="473075"/>
                  </a:cubicBezTo>
                  <a:cubicBezTo>
                    <a:pt x="4439285" y="472546"/>
                    <a:pt x="4543743" y="29633"/>
                    <a:pt x="4629150" y="28575"/>
                  </a:cubicBezTo>
                  <a:cubicBezTo>
                    <a:pt x="4714557" y="27517"/>
                    <a:pt x="4770438" y="465138"/>
                    <a:pt x="4857750" y="466725"/>
                  </a:cubicBezTo>
                  <a:cubicBezTo>
                    <a:pt x="4945062" y="468312"/>
                    <a:pt x="5103813" y="110596"/>
                    <a:pt x="5153025" y="38100"/>
                  </a:cubicBezTo>
                  <a:lnTo>
                    <a:pt x="5153025" y="31751"/>
                  </a:lnTo>
                </a:path>
              </a:pathLst>
            </a:custGeom>
            <a:noFill/>
            <a:ln w="190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389" tIns="45695" rIns="91389" bIns="45695"/>
            <a:lstStyle/>
            <a:p>
              <a:pPr defTabSz="1218712">
                <a:defRPr/>
              </a:pPr>
              <a:endParaRPr lang="zh-CN" altLang="en-US" sz="1798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344" name="pasted-image.pdf"/>
            <p:cNvPicPr>
              <a:picLocks noChangeAspect="1" noChangeArrowheads="1"/>
            </p:cNvPicPr>
            <p:nvPr/>
          </p:nvPicPr>
          <p:blipFill>
            <a:blip r:embed="rId17" cstate="print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2436698" y="4158306"/>
              <a:ext cx="157122" cy="368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</p:pic>
      </p:grpSp>
      <p:sp>
        <p:nvSpPr>
          <p:cNvPr id="345" name="Rectangle 306"/>
          <p:cNvSpPr>
            <a:spLocks noChangeArrowheads="1"/>
          </p:cNvSpPr>
          <p:nvPr/>
        </p:nvSpPr>
        <p:spPr bwMode="auto">
          <a:xfrm>
            <a:off x="4521826" y="5220349"/>
            <a:ext cx="1806108" cy="638751"/>
          </a:xfrm>
          <a:prstGeom prst="rect">
            <a:avLst/>
          </a:prstGeom>
          <a:solidFill>
            <a:srgbClr val="D6E9F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5pPr>
            <a:lvl6pPr marL="25146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6pPr>
            <a:lvl7pPr marL="29718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7pPr>
            <a:lvl8pPr marL="34290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8pPr>
            <a:lvl9pPr marL="38862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9pPr>
          </a:lstStyle>
          <a:p>
            <a:pPr algn="ctr" defTabSz="1218468">
              <a:lnSpc>
                <a:spcPct val="130000"/>
              </a:lnSpc>
            </a:pPr>
            <a:r>
              <a:rPr lang="en-US" altLang="zh-CN" sz="1600" b="1" dirty="0">
                <a:solidFill>
                  <a:srgbClr val="C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更</a:t>
            </a: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完善的</a:t>
            </a:r>
            <a:endParaRPr lang="en-US" altLang="zh-CN" sz="1600" b="1" dirty="0">
              <a:solidFill>
                <a:srgbClr val="C00000"/>
              </a:solidFill>
              <a:latin typeface="微软雅黑" panose="020B0503020204020204" pitchFamily="34" charset="-122"/>
              <a:cs typeface="Arial" pitchFamily="34" charset="0"/>
              <a:sym typeface="Arial" pitchFamily="34" charset="0"/>
            </a:endParaRPr>
          </a:p>
          <a:p>
            <a:pPr algn="ctr" defTabSz="1218468">
              <a:lnSpc>
                <a:spcPct val="130000"/>
              </a:lnSpc>
            </a:pPr>
            <a:r>
              <a:rPr lang="zh-CN" altLang="zh-CN" sz="1100" b="1" dirty="0">
                <a:solidFill>
                  <a:srgbClr val="0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用户隐私保护</a:t>
            </a:r>
          </a:p>
        </p:txBody>
      </p:sp>
      <p:sp>
        <p:nvSpPr>
          <p:cNvPr id="346" name="Rectangle 306"/>
          <p:cNvSpPr>
            <a:spLocks noChangeArrowheads="1"/>
          </p:cNvSpPr>
          <p:nvPr/>
        </p:nvSpPr>
        <p:spPr bwMode="auto">
          <a:xfrm>
            <a:off x="2632285" y="5220349"/>
            <a:ext cx="1806108" cy="638751"/>
          </a:xfrm>
          <a:prstGeom prst="rect">
            <a:avLst/>
          </a:prstGeom>
          <a:solidFill>
            <a:srgbClr val="D6E9F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30000"/>
              </a:lnSpc>
              <a:buClrTx/>
              <a:buSzTx/>
              <a:buFontTx/>
              <a:buNone/>
            </a:pP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更好的</a:t>
            </a:r>
            <a:endParaRPr lang="en-US" altLang="zh-CN" sz="1600" b="1" dirty="0">
              <a:solidFill>
                <a:srgbClr val="C00000"/>
              </a:solidFill>
              <a:latin typeface="微软雅黑" panose="020B0503020204020204" pitchFamily="34" charset="-122"/>
              <a:cs typeface="Arial" pitchFamily="34" charset="0"/>
              <a:sym typeface="Arial" pitchFamily="34" charset="0"/>
            </a:endParaRPr>
          </a:p>
          <a:p>
            <a:pPr algn="ctr">
              <a:lnSpc>
                <a:spcPct val="130000"/>
              </a:lnSpc>
              <a:buClrTx/>
              <a:buSzTx/>
              <a:buFontTx/>
              <a:buNone/>
            </a:pPr>
            <a:r>
              <a:rPr lang="en-US" altLang="zh-CN" sz="1100" b="1" dirty="0" err="1">
                <a:solidFill>
                  <a:srgbClr val="0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空口安全</a:t>
            </a:r>
            <a:endParaRPr lang="en-US" altLang="zh-CN" sz="1100" b="1" dirty="0">
              <a:solidFill>
                <a:srgbClr val="000000"/>
              </a:solidFill>
              <a:latin typeface="微软雅黑" panose="020B0503020204020204" pitchFamily="34" charset="-122"/>
              <a:cs typeface="Arial" pitchFamily="34" charset="0"/>
              <a:sym typeface="Arial" pitchFamily="34" charset="0"/>
            </a:endParaRPr>
          </a:p>
        </p:txBody>
      </p:sp>
      <p:sp>
        <p:nvSpPr>
          <p:cNvPr id="347" name="矩形 224"/>
          <p:cNvSpPr>
            <a:spLocks noChangeArrowheads="1"/>
          </p:cNvSpPr>
          <p:nvPr/>
        </p:nvSpPr>
        <p:spPr bwMode="auto">
          <a:xfrm>
            <a:off x="10190448" y="5220349"/>
            <a:ext cx="1806108" cy="638751"/>
          </a:xfrm>
          <a:prstGeom prst="rect">
            <a:avLst/>
          </a:prstGeom>
          <a:solidFill>
            <a:srgbClr val="D6E9F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ct val="130000"/>
              </a:lnSpc>
            </a:pPr>
            <a:r>
              <a:rPr lang="en-US" altLang="zh-CN" sz="1600" b="1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  <a:sym typeface="Arial" pitchFamily="34" charset="0"/>
              </a:rPr>
              <a:t>增强</a:t>
            </a: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  <a:sym typeface="Arial" pitchFamily="34" charset="0"/>
              </a:rPr>
              <a:t>的</a:t>
            </a:r>
            <a:endParaRPr lang="en-US" altLang="zh-CN" sz="1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  <a:sym typeface="Arial" pitchFamily="34" charset="0"/>
            </a:endParaRPr>
          </a:p>
          <a:p>
            <a:pPr algn="ctr" defTabSz="1218468">
              <a:lnSpc>
                <a:spcPct val="130000"/>
              </a:lnSpc>
            </a:pPr>
            <a:r>
              <a:rPr lang="zh-CN" altLang="en-US" sz="11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  <a:sym typeface="Arial" pitchFamily="34" charset="0"/>
              </a:rPr>
              <a:t>漫游</a:t>
            </a:r>
            <a:r>
              <a:rPr lang="en-US" altLang="zh-CN" sz="1100" b="1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  <a:sym typeface="Arial" pitchFamily="34" charset="0"/>
              </a:rPr>
              <a:t>安全</a:t>
            </a:r>
            <a:endParaRPr lang="en-US" altLang="zh-CN" sz="11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  <a:sym typeface="Arial" pitchFamily="34" charset="0"/>
            </a:endParaRPr>
          </a:p>
        </p:txBody>
      </p:sp>
      <p:sp>
        <p:nvSpPr>
          <p:cNvPr id="348" name="Rectangle 306"/>
          <p:cNvSpPr>
            <a:spLocks noChangeArrowheads="1"/>
          </p:cNvSpPr>
          <p:nvPr/>
        </p:nvSpPr>
        <p:spPr bwMode="auto">
          <a:xfrm>
            <a:off x="742742" y="5220349"/>
            <a:ext cx="1806108" cy="638751"/>
          </a:xfrm>
          <a:prstGeom prst="rect">
            <a:avLst/>
          </a:prstGeom>
          <a:solidFill>
            <a:srgbClr val="D6E9F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30000"/>
              </a:lnSpc>
              <a:buClrTx/>
              <a:buSzTx/>
              <a:buFontTx/>
              <a:buNone/>
            </a:pPr>
            <a:r>
              <a:rPr lang="zh-CN" altLang="zh-CN" sz="1600" b="1" dirty="0">
                <a:solidFill>
                  <a:srgbClr val="C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增强</a:t>
            </a: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的</a:t>
            </a:r>
            <a:endParaRPr lang="zh-CN" altLang="zh-CN" sz="1600" b="1" dirty="0">
              <a:solidFill>
                <a:srgbClr val="C00000"/>
              </a:solidFill>
              <a:latin typeface="微软雅黑" panose="020B0503020204020204" pitchFamily="34" charset="-122"/>
              <a:cs typeface="Arial" pitchFamily="34" charset="0"/>
              <a:sym typeface="Arial" pitchFamily="34" charset="0"/>
            </a:endParaRPr>
          </a:p>
          <a:p>
            <a:pPr algn="ctr">
              <a:lnSpc>
                <a:spcPct val="130000"/>
              </a:lnSpc>
              <a:buClrTx/>
              <a:buSzTx/>
              <a:buFontTx/>
              <a:buNone/>
            </a:pPr>
            <a:r>
              <a:rPr lang="zh-CN" altLang="zh-CN" sz="1100" b="1" dirty="0">
                <a:solidFill>
                  <a:srgbClr val="0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密码算法</a:t>
            </a:r>
          </a:p>
        </p:txBody>
      </p:sp>
      <p:sp>
        <p:nvSpPr>
          <p:cNvPr id="349" name="Rectangle 306"/>
          <p:cNvSpPr>
            <a:spLocks noChangeArrowheads="1"/>
          </p:cNvSpPr>
          <p:nvPr/>
        </p:nvSpPr>
        <p:spPr bwMode="auto">
          <a:xfrm>
            <a:off x="6411367" y="5220349"/>
            <a:ext cx="1806108" cy="638751"/>
          </a:xfrm>
          <a:prstGeom prst="rect">
            <a:avLst/>
          </a:prstGeom>
          <a:solidFill>
            <a:srgbClr val="D6E9F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5pPr>
            <a:lvl6pPr marL="25146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6pPr>
            <a:lvl7pPr marL="29718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7pPr>
            <a:lvl8pPr marL="34290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8pPr>
            <a:lvl9pPr marL="38862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9pPr>
          </a:lstStyle>
          <a:p>
            <a:pPr algn="ctr" defTabSz="1218468">
              <a:lnSpc>
                <a:spcPct val="130000"/>
              </a:lnSpc>
            </a:pPr>
            <a:r>
              <a:rPr lang="en-US" altLang="zh-CN" sz="1600" b="1" dirty="0">
                <a:solidFill>
                  <a:srgbClr val="C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更</a:t>
            </a: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灵活的</a:t>
            </a:r>
            <a:endParaRPr lang="en-US" altLang="zh-CN" sz="1600" b="1" dirty="0">
              <a:solidFill>
                <a:srgbClr val="C00000"/>
              </a:solidFill>
              <a:latin typeface="微软雅黑" panose="020B0503020204020204" pitchFamily="34" charset="-122"/>
              <a:cs typeface="Arial" pitchFamily="34" charset="0"/>
              <a:sym typeface="Arial" pitchFamily="34" charset="0"/>
            </a:endParaRPr>
          </a:p>
          <a:p>
            <a:pPr algn="ctr" defTabSz="1218468">
              <a:lnSpc>
                <a:spcPct val="130000"/>
              </a:lnSpc>
            </a:pPr>
            <a:r>
              <a:rPr lang="zh-CN" altLang="en-US" sz="1100" b="1" dirty="0">
                <a:solidFill>
                  <a:srgbClr val="0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安全策略</a:t>
            </a:r>
            <a:endParaRPr lang="zh-CN" altLang="zh-CN" sz="1100" b="1" dirty="0">
              <a:solidFill>
                <a:srgbClr val="000000"/>
              </a:solidFill>
              <a:latin typeface="微软雅黑" panose="020B0503020204020204" pitchFamily="34" charset="-122"/>
              <a:cs typeface="Arial" pitchFamily="34" charset="0"/>
              <a:sym typeface="Arial" pitchFamily="34" charset="0"/>
            </a:endParaRPr>
          </a:p>
        </p:txBody>
      </p:sp>
      <p:sp>
        <p:nvSpPr>
          <p:cNvPr id="350" name="Rectangle 306"/>
          <p:cNvSpPr>
            <a:spLocks noChangeArrowheads="1"/>
          </p:cNvSpPr>
          <p:nvPr/>
        </p:nvSpPr>
        <p:spPr bwMode="auto">
          <a:xfrm>
            <a:off x="8300909" y="5220349"/>
            <a:ext cx="1806108" cy="638751"/>
          </a:xfrm>
          <a:prstGeom prst="rect">
            <a:avLst/>
          </a:prstGeom>
          <a:solidFill>
            <a:srgbClr val="D6E9F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5pPr>
            <a:lvl6pPr marL="25146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6pPr>
            <a:lvl7pPr marL="29718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7pPr>
            <a:lvl8pPr marL="34290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8pPr>
            <a:lvl9pPr marL="3886200" indent="-228600" defTabSz="1219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微软雅黑" panose="020B0503020204020204" pitchFamily="34" charset="-122"/>
              </a:defRPr>
            </a:lvl9pPr>
          </a:lstStyle>
          <a:p>
            <a:pPr algn="ctr" defTabSz="1218468">
              <a:lnSpc>
                <a:spcPct val="130000"/>
              </a:lnSpc>
            </a:pPr>
            <a:r>
              <a:rPr lang="en-US" altLang="zh-CN" sz="1600" b="1" dirty="0">
                <a:solidFill>
                  <a:srgbClr val="C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更</a:t>
            </a: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高的</a:t>
            </a:r>
            <a:endParaRPr lang="en-US" altLang="zh-CN" sz="1600" b="1" dirty="0">
              <a:solidFill>
                <a:srgbClr val="C00000"/>
              </a:solidFill>
              <a:latin typeface="微软雅黑" panose="020B0503020204020204" pitchFamily="34" charset="-122"/>
              <a:cs typeface="Arial" pitchFamily="34" charset="0"/>
              <a:sym typeface="Arial" pitchFamily="34" charset="0"/>
            </a:endParaRPr>
          </a:p>
          <a:p>
            <a:pPr algn="ctr" defTabSz="1218468">
              <a:lnSpc>
                <a:spcPct val="130000"/>
              </a:lnSpc>
            </a:pPr>
            <a:r>
              <a:rPr lang="zh-CN" altLang="en-US" sz="1100" b="1" dirty="0">
                <a:solidFill>
                  <a:srgbClr val="000000"/>
                </a:solidFill>
                <a:latin typeface="微软雅黑" panose="020B0503020204020204" pitchFamily="34" charset="-122"/>
                <a:cs typeface="Arial" pitchFamily="34" charset="0"/>
                <a:sym typeface="Arial" pitchFamily="34" charset="0"/>
              </a:rPr>
              <a:t>用户鉴权体验</a:t>
            </a:r>
            <a:endParaRPr lang="zh-CN" altLang="zh-CN" sz="1100" b="1" dirty="0">
              <a:solidFill>
                <a:srgbClr val="000000"/>
              </a:solidFill>
              <a:latin typeface="微软雅黑" panose="020B0503020204020204" pitchFamily="34" charset="-122"/>
              <a:cs typeface="Arial" pitchFamily="34" charset="0"/>
              <a:sym typeface="Arial" pitchFamily="34" charset="0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07A1EE8-44EA-4A89-AFEA-03614AE91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Arial" panose="020B0604020202020204" pitchFamily="34" charset="0"/>
              </a:rPr>
              <a:t>继承</a:t>
            </a:r>
            <a:r>
              <a:rPr lang="en-US" altLang="zh-CN" dirty="0">
                <a:sym typeface="Arial" panose="020B0604020202020204" pitchFamily="34" charset="0"/>
              </a:rPr>
              <a:t>4G</a:t>
            </a:r>
            <a:r>
              <a:rPr lang="zh-CN" altLang="en-US" dirty="0">
                <a:sym typeface="Arial" panose="020B0604020202020204" pitchFamily="34" charset="0"/>
              </a:rPr>
              <a:t>的安全能力，</a:t>
            </a:r>
            <a:r>
              <a:rPr lang="zh-CN" altLang="zh-CN" dirty="0">
                <a:sym typeface="Arial" panose="020B0604020202020204" pitchFamily="34" charset="0"/>
              </a:rPr>
              <a:t>5G</a:t>
            </a:r>
            <a:r>
              <a:rPr lang="zh-CN" altLang="en-US" dirty="0">
                <a:sym typeface="Arial" panose="020B0604020202020204" pitchFamily="34" charset="0"/>
              </a:rPr>
              <a:t>带来更多安全优势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190413" y="2958484"/>
            <a:ext cx="513962" cy="290061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2535">
              <a:buSzPct val="100000"/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5G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安全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4" name="矩形 203"/>
          <p:cNvSpPr/>
          <p:nvPr/>
        </p:nvSpPr>
        <p:spPr>
          <a:xfrm>
            <a:off x="185552" y="1206588"/>
            <a:ext cx="513962" cy="110149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2535">
              <a:buSzPct val="100000"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4G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安全</a:t>
            </a:r>
          </a:p>
        </p:txBody>
      </p:sp>
    </p:spTree>
    <p:extLst>
      <p:ext uri="{BB962C8B-B14F-4D97-AF65-F5344CB8AC3E}">
        <p14:creationId xmlns:p14="http://schemas.microsoft.com/office/powerpoint/2010/main" val="3294630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标题 1"/>
          <p:cNvSpPr txBox="1">
            <a:spLocks/>
          </p:cNvSpPr>
          <p:nvPr/>
        </p:nvSpPr>
        <p:spPr>
          <a:xfrm>
            <a:off x="1" y="175118"/>
            <a:ext cx="11935084" cy="781540"/>
          </a:xfrm>
          <a:prstGeom prst="rect">
            <a:avLst/>
          </a:prstGeom>
        </p:spPr>
        <p:txBody>
          <a:bodyPr vert="horz" lIns="143963" tIns="35991" rIns="143963" bIns="35991" rtlCol="0" anchor="ctr">
            <a:noAutofit/>
          </a:bodyPr>
          <a:lstStyle>
            <a:lvl1pPr marR="0" indent="0" defTabSz="1219322" fontAlgn="auto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zh-CN" altLang="en-US" sz="31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0818263-7606-4C46-B73E-8C2A3D74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5G</a:t>
            </a:r>
            <a:r>
              <a:rPr lang="zh-CN" altLang="en-US" dirty="0"/>
              <a:t>电信业务和基础设施变化带来新的挑战和威胁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670055" y="4985931"/>
            <a:ext cx="2448000" cy="28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b="1">
                <a:solidFill>
                  <a:schemeClr val="tx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接入侧威胁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9262243" y="4985931"/>
            <a:ext cx="2448000" cy="28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b="1">
                <a:solidFill>
                  <a:schemeClr val="tx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外部威胁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549113" y="4985931"/>
            <a:ext cx="2448000" cy="28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b="1">
                <a:solidFill>
                  <a:schemeClr val="tx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MEC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威胁</a:t>
            </a:r>
          </a:p>
        </p:txBody>
      </p:sp>
      <p:sp>
        <p:nvSpPr>
          <p:cNvPr id="44" name="矩形 43"/>
          <p:cNvSpPr/>
          <p:nvPr/>
        </p:nvSpPr>
        <p:spPr bwMode="auto">
          <a:xfrm>
            <a:off x="670055" y="5288954"/>
            <a:ext cx="2448000" cy="5400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7976" tIns="52773" rIns="0" bIns="52773" numCol="1" rtlCol="0" anchor="t" anchorCtr="0" compatLnSpc="1">
            <a:prstTxWarp prst="textNoShape">
              <a:avLst/>
            </a:prstTxWarp>
            <a:noAutofit/>
          </a:bodyPr>
          <a:lstStyle/>
          <a:p>
            <a:pPr marL="171450" indent="-171450" defTabSz="1068277" fontAlgn="base">
              <a:lnSpc>
                <a:spcPct val="150000"/>
              </a:lnSpc>
              <a:buSzPct val="94000"/>
              <a:buFont typeface="Arial" panose="020B0604020202020204" pitchFamily="34" charset="0"/>
              <a:buChar char="•"/>
              <a:defRPr/>
            </a:pPr>
            <a:r>
              <a:rPr lang="zh-CN" altLang="en-US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伪基站</a:t>
            </a:r>
            <a:endParaRPr lang="en-US" altLang="zh-CN" sz="11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71450" indent="-171450" defTabSz="1068277" fontAlgn="base">
              <a:lnSpc>
                <a:spcPct val="150000"/>
              </a:lnSpc>
              <a:buSzPct val="94000"/>
              <a:buFont typeface="Arial" panose="020B0604020202020204" pitchFamily="34" charset="0"/>
              <a:buChar char="•"/>
              <a:defRPr/>
            </a:pPr>
            <a:r>
              <a:rPr lang="zh-CN" altLang="en-US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空口或传输攻击</a:t>
            </a:r>
            <a:r>
              <a:rPr lang="en-US" altLang="zh-CN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5G</a:t>
            </a:r>
            <a:r>
              <a:rPr lang="zh-CN" altLang="en-US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网络</a:t>
            </a:r>
            <a:endParaRPr lang="en-US" altLang="zh-CN" sz="11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 bwMode="auto">
          <a:xfrm>
            <a:off x="9262243" y="5288954"/>
            <a:ext cx="2448000" cy="57028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171450" indent="-171450" defTabSz="1068277" fontAlgn="base">
              <a:lnSpc>
                <a:spcPct val="150000"/>
              </a:lnSpc>
              <a:buSzPct val="94000"/>
              <a:buFont typeface="Arial" panose="020B0604020202020204" pitchFamily="34" charset="0"/>
              <a:buChar char="•"/>
            </a:pPr>
            <a:r>
              <a:rPr lang="en-US" altLang="zh-CN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Internet</a:t>
            </a:r>
            <a:r>
              <a:rPr lang="zh-CN" altLang="en-US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侧</a:t>
            </a:r>
            <a:r>
              <a:rPr lang="en-US" altLang="zh-CN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DDoS</a:t>
            </a:r>
            <a:r>
              <a:rPr lang="zh-CN" altLang="en-US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攻击</a:t>
            </a:r>
            <a:endParaRPr lang="en-US" altLang="zh-CN" sz="11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71450" indent="-171450" defTabSz="1068277" fontAlgn="base">
              <a:lnSpc>
                <a:spcPct val="150000"/>
              </a:lnSpc>
              <a:buSzPct val="94000"/>
              <a:buFont typeface="Arial" panose="020B0604020202020204" pitchFamily="34" charset="0"/>
              <a:buChar char="•"/>
            </a:pPr>
            <a:r>
              <a:rPr lang="zh-CN" altLang="en-US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能力开放</a:t>
            </a:r>
            <a:r>
              <a:rPr lang="en-US" altLang="zh-CN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API</a:t>
            </a:r>
            <a:r>
              <a:rPr lang="zh-CN" altLang="en-US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接口攻击</a:t>
            </a:r>
            <a:endParaRPr lang="en-US" altLang="zh-CN" sz="11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矩形 45"/>
          <p:cNvSpPr/>
          <p:nvPr/>
        </p:nvSpPr>
        <p:spPr bwMode="auto">
          <a:xfrm>
            <a:off x="3549113" y="5288954"/>
            <a:ext cx="2448000" cy="5400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7976" tIns="52773" rIns="0" bIns="52773" numCol="1" rtlCol="0" anchor="t" anchorCtr="0" compatLnSpc="1">
            <a:prstTxWarp prst="textNoShape">
              <a:avLst/>
            </a:prstTxWarp>
            <a:noAutofit/>
          </a:bodyPr>
          <a:lstStyle/>
          <a:p>
            <a:pPr marL="171450" indent="-171450" defTabSz="1625166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部署位置下沉，暴露面多</a:t>
            </a:r>
          </a:p>
          <a:p>
            <a:pPr marL="171450" indent="-171450" defTabSz="1625166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MEC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和第三方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互不可信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6396408" y="4985931"/>
            <a:ext cx="2448000" cy="28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b="1">
                <a:solidFill>
                  <a:schemeClr val="tx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核心网及切片威胁</a:t>
            </a:r>
          </a:p>
        </p:txBody>
      </p:sp>
      <p:sp>
        <p:nvSpPr>
          <p:cNvPr id="63" name="矩形 62"/>
          <p:cNvSpPr/>
          <p:nvPr/>
        </p:nvSpPr>
        <p:spPr>
          <a:xfrm>
            <a:off x="6396408" y="5288954"/>
            <a:ext cx="2448000" cy="57028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171450" indent="-171450" defTabSz="1068277" fontAlgn="base">
              <a:lnSpc>
                <a:spcPct val="150000"/>
              </a:lnSpc>
              <a:buSzPct val="94000"/>
              <a:buFont typeface="Arial" panose="020B0604020202020204" pitchFamily="34" charset="0"/>
              <a:buChar char="•"/>
              <a:defRPr/>
            </a:pPr>
            <a:r>
              <a:rPr lang="zh-CN" altLang="en-US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服务化架构</a:t>
            </a:r>
            <a:r>
              <a:rPr lang="en-US" altLang="zh-CN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SBA</a:t>
            </a:r>
            <a:r>
              <a:rPr lang="zh-CN" altLang="en-US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、切片资源共享</a:t>
            </a:r>
            <a:endParaRPr lang="en-US" altLang="zh-CN" sz="11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71450" indent="-171450" defTabSz="1068277" fontAlgn="base">
              <a:lnSpc>
                <a:spcPct val="150000"/>
              </a:lnSpc>
              <a:buSzPct val="94000"/>
              <a:buFont typeface="Arial" panose="020B0604020202020204" pitchFamily="34" charset="0"/>
              <a:buChar char="•"/>
              <a:defRPr/>
            </a:pPr>
            <a:r>
              <a:rPr lang="zh-CN" altLang="en-US" sz="11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边界攻击、渗透</a:t>
            </a:r>
            <a:endParaRPr lang="en-US" altLang="zh-CN" sz="11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2" name="文本框 151"/>
          <p:cNvSpPr txBox="1"/>
          <p:nvPr/>
        </p:nvSpPr>
        <p:spPr>
          <a:xfrm>
            <a:off x="1173565" y="1290614"/>
            <a:ext cx="1915242" cy="381258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  <a:scene3d>
              <a:camera prst="orthographicFront"/>
              <a:lightRig rig="threePt" dir="t"/>
            </a:scene3d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</a:rPr>
              <a:t>网络架构变化</a:t>
            </a:r>
            <a:endParaRPr lang="zh-CN" altLang="en-US" sz="1600" b="1" kern="0" dirty="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</a:endParaRPr>
          </a:p>
        </p:txBody>
      </p:sp>
      <p:sp>
        <p:nvSpPr>
          <p:cNvPr id="154" name="文本框 153"/>
          <p:cNvSpPr txBox="1"/>
          <p:nvPr/>
        </p:nvSpPr>
        <p:spPr>
          <a:xfrm>
            <a:off x="3993776" y="1290614"/>
            <a:ext cx="1830040" cy="381258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  <a:scene3d>
              <a:camera prst="orthographicFront"/>
              <a:lightRig rig="threePt" dir="t"/>
            </a:scene3d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数据存储分散</a:t>
            </a:r>
          </a:p>
        </p:txBody>
      </p:sp>
      <p:sp>
        <p:nvSpPr>
          <p:cNvPr id="156" name="文本框 155"/>
          <p:cNvSpPr txBox="1"/>
          <p:nvPr/>
        </p:nvSpPr>
        <p:spPr>
          <a:xfrm>
            <a:off x="6728785" y="1290614"/>
            <a:ext cx="1993804" cy="381258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设备形态增多</a:t>
            </a:r>
          </a:p>
        </p:txBody>
      </p:sp>
      <p:sp>
        <p:nvSpPr>
          <p:cNvPr id="158" name="文本框 157"/>
          <p:cNvSpPr txBox="1"/>
          <p:nvPr/>
        </p:nvSpPr>
        <p:spPr>
          <a:xfrm>
            <a:off x="9627557" y="1290614"/>
            <a:ext cx="1996548" cy="381258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  <a:scene3d>
              <a:camera prst="orthographicFront"/>
              <a:lightRig rig="threePt" dir="t"/>
            </a:scene3d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业务场景增加</a:t>
            </a:r>
          </a:p>
        </p:txBody>
      </p:sp>
      <p:sp>
        <p:nvSpPr>
          <p:cNvPr id="153" name="文本框 152"/>
          <p:cNvSpPr txBox="1"/>
          <p:nvPr/>
        </p:nvSpPr>
        <p:spPr>
          <a:xfrm>
            <a:off x="633566" y="1786468"/>
            <a:ext cx="2558025" cy="1116477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</p:spPr>
        <p:txBody>
          <a:bodyPr wrap="square" rtlCol="0">
            <a:noAutofit/>
          </a:bodyPr>
          <a:lstStyle/>
          <a:p>
            <a:pPr marL="28829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无线接入网</a:t>
            </a:r>
            <a:r>
              <a:rPr lang="en-US" altLang="zh-CN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CU/DU</a:t>
            </a:r>
            <a:r>
              <a:rPr lang="zh-CN" altLang="en-US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分离架构</a:t>
            </a:r>
            <a:endParaRPr lang="en-US" altLang="zh-CN" sz="1100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829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核心网</a:t>
            </a:r>
            <a:r>
              <a:rPr lang="en-US" altLang="zh-CN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SBA</a:t>
            </a:r>
            <a:r>
              <a:rPr lang="zh-CN" altLang="zh-CN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架构安全</a:t>
            </a:r>
            <a:endParaRPr lang="en-US" altLang="zh-CN" sz="1100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829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NFV/SDN</a:t>
            </a:r>
            <a:r>
              <a:rPr lang="zh-CN" altLang="en-US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中集中化管理编排</a:t>
            </a:r>
          </a:p>
        </p:txBody>
      </p:sp>
      <p:sp>
        <p:nvSpPr>
          <p:cNvPr id="155" name="文本框 154"/>
          <p:cNvSpPr txBox="1"/>
          <p:nvPr/>
        </p:nvSpPr>
        <p:spPr>
          <a:xfrm>
            <a:off x="3452415" y="1786468"/>
            <a:ext cx="2558025" cy="1116477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</p:spPr>
        <p:txBody>
          <a:bodyPr wrap="square" rtlCol="0">
            <a:no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5G</a:t>
            </a:r>
            <a:r>
              <a:rPr lang="zh-CN" altLang="en-US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网络开放性，多种接入方式，数据分散在不同网络中，增加数据泄露风险等</a:t>
            </a:r>
          </a:p>
        </p:txBody>
      </p:sp>
      <p:sp>
        <p:nvSpPr>
          <p:cNvPr id="157" name="矩形 156"/>
          <p:cNvSpPr/>
          <p:nvPr/>
        </p:nvSpPr>
        <p:spPr>
          <a:xfrm>
            <a:off x="6271264" y="1786468"/>
            <a:ext cx="2558025" cy="1116477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</p:spPr>
        <p:txBody>
          <a:bodyPr wrap="square" rtlCol="0">
            <a:noAutofit/>
          </a:bodyPr>
          <a:lstStyle/>
          <a:p>
            <a:pPr marL="28829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多种接入方式和终端设备，大规模终端病毒传播，甚至利用僵尸网络对核心网进行网络攻击等安全挑战</a:t>
            </a:r>
          </a:p>
        </p:txBody>
      </p:sp>
      <p:sp>
        <p:nvSpPr>
          <p:cNvPr id="159" name="矩形 158"/>
          <p:cNvSpPr/>
          <p:nvPr/>
        </p:nvSpPr>
        <p:spPr>
          <a:xfrm>
            <a:off x="9090114" y="1786468"/>
            <a:ext cx="2558025" cy="1116477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</p:spPr>
        <p:txBody>
          <a:bodyPr wrap="square" rtlCol="0">
            <a:noAutofit/>
          </a:bodyPr>
          <a:lstStyle/>
          <a:p>
            <a:pPr marL="28829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5G</a:t>
            </a:r>
            <a:r>
              <a:rPr lang="zh-CN" altLang="en-US" sz="1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网络为垂直行业提供通信服务，不同业务会存在不同的安全需求</a:t>
            </a:r>
            <a:endParaRPr lang="en-US" altLang="zh-CN" sz="1100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823E01E-CC72-4C29-84F6-D4648005FB80}"/>
              </a:ext>
            </a:extLst>
          </p:cNvPr>
          <p:cNvGrpSpPr/>
          <p:nvPr/>
        </p:nvGrpSpPr>
        <p:grpSpPr>
          <a:xfrm>
            <a:off x="3437652" y="1211243"/>
            <a:ext cx="540000" cy="540000"/>
            <a:chOff x="1226566" y="1112694"/>
            <a:chExt cx="749695" cy="749891"/>
          </a:xfrm>
        </p:grpSpPr>
        <p:sp>
          <p:nvSpPr>
            <p:cNvPr id="93" name="Round Diagonal Corner Rectangle 53">
              <a:extLst>
                <a:ext uri="{FF2B5EF4-FFF2-40B4-BE49-F238E27FC236}">
                  <a16:creationId xmlns:a16="http://schemas.microsoft.com/office/drawing/2014/main" id="{9F008D14-24F2-4C5C-8733-6608681CD94C}"/>
                </a:ext>
              </a:extLst>
            </p:cNvPr>
            <p:cNvSpPr/>
            <p:nvPr/>
          </p:nvSpPr>
          <p:spPr>
            <a:xfrm flipV="1">
              <a:off x="1226566" y="1112694"/>
              <a:ext cx="749695" cy="749891"/>
            </a:xfrm>
            <a:prstGeom prst="round2DiagRect">
              <a:avLst>
                <a:gd name="adj1" fmla="val 18841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just">
                <a:lnSpc>
                  <a:spcPct val="130000"/>
                </a:lnSpc>
              </a:pPr>
              <a:endParaRPr lang="bg-BG" sz="160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" name="Freeform 542">
              <a:extLst>
                <a:ext uri="{FF2B5EF4-FFF2-40B4-BE49-F238E27FC236}">
                  <a16:creationId xmlns:a16="http://schemas.microsoft.com/office/drawing/2014/main" id="{61209B9C-C90D-40F9-8FDB-E27A6CC0322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506976" y="1405519"/>
              <a:ext cx="988" cy="989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lnSpc>
                  <a:spcPct val="130000"/>
                </a:lnSpc>
                <a:defRPr/>
              </a:pPr>
              <a:endParaRPr lang="en-US" sz="16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6" name="Round Diagonal Corner Rectangle 52">
            <a:extLst>
              <a:ext uri="{FF2B5EF4-FFF2-40B4-BE49-F238E27FC236}">
                <a16:creationId xmlns:a16="http://schemas.microsoft.com/office/drawing/2014/main" id="{242D19E6-4B71-4D0F-85CD-A2306E7D34A8}"/>
              </a:ext>
            </a:extLst>
          </p:cNvPr>
          <p:cNvSpPr/>
          <p:nvPr/>
        </p:nvSpPr>
        <p:spPr>
          <a:xfrm rot="16200000" flipV="1">
            <a:off x="607910" y="1211244"/>
            <a:ext cx="540000" cy="540000"/>
          </a:xfrm>
          <a:prstGeom prst="round2DiagRect">
            <a:avLst>
              <a:gd name="adj1" fmla="val 18841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just">
              <a:lnSpc>
                <a:spcPct val="130000"/>
              </a:lnSpc>
            </a:pPr>
            <a:endParaRPr lang="bg-BG" sz="160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Round Diagonal Corner Rectangle 54">
            <a:extLst>
              <a:ext uri="{FF2B5EF4-FFF2-40B4-BE49-F238E27FC236}">
                <a16:creationId xmlns:a16="http://schemas.microsoft.com/office/drawing/2014/main" id="{51AE70C1-FF85-4AD6-A833-1748DC0C6F66}"/>
              </a:ext>
            </a:extLst>
          </p:cNvPr>
          <p:cNvSpPr/>
          <p:nvPr/>
        </p:nvSpPr>
        <p:spPr>
          <a:xfrm flipV="1">
            <a:off x="9090114" y="1211243"/>
            <a:ext cx="540000" cy="540000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just">
              <a:lnSpc>
                <a:spcPct val="130000"/>
              </a:lnSpc>
            </a:pPr>
            <a:endParaRPr lang="bg-BG" sz="160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11AFD059-039B-4EB0-A143-D703AA8619CF}"/>
              </a:ext>
            </a:extLst>
          </p:cNvPr>
          <p:cNvGrpSpPr/>
          <p:nvPr/>
        </p:nvGrpSpPr>
        <p:grpSpPr>
          <a:xfrm>
            <a:off x="3428880" y="3378075"/>
            <a:ext cx="2688466" cy="1514222"/>
            <a:chOff x="3873019" y="3476294"/>
            <a:chExt cx="2688466" cy="1514222"/>
          </a:xfrm>
        </p:grpSpPr>
        <p:sp>
          <p:nvSpPr>
            <p:cNvPr id="174" name="Freeform 6">
              <a:extLst>
                <a:ext uri="{FF2B5EF4-FFF2-40B4-BE49-F238E27FC236}">
                  <a16:creationId xmlns:a16="http://schemas.microsoft.com/office/drawing/2014/main" id="{D354C0A9-9B5E-4EEB-8D6F-992EEE1F7A70}"/>
                </a:ext>
              </a:extLst>
            </p:cNvPr>
            <p:cNvSpPr>
              <a:spLocks/>
            </p:cNvSpPr>
            <p:nvPr/>
          </p:nvSpPr>
          <p:spPr bwMode="auto">
            <a:xfrm rot="21558980">
              <a:off x="5598571" y="3476294"/>
              <a:ext cx="962914" cy="581294"/>
            </a:xfrm>
            <a:custGeom>
              <a:avLst/>
              <a:gdLst>
                <a:gd name="T0" fmla="*/ 637 w 754"/>
                <a:gd name="T1" fmla="*/ 407 h 415"/>
                <a:gd name="T2" fmla="*/ 92 w 754"/>
                <a:gd name="T3" fmla="*/ 403 h 415"/>
                <a:gd name="T4" fmla="*/ 15 w 754"/>
                <a:gd name="T5" fmla="*/ 290 h 415"/>
                <a:gd name="T6" fmla="*/ 139 w 754"/>
                <a:gd name="T7" fmla="*/ 204 h 415"/>
                <a:gd name="T8" fmla="*/ 287 w 754"/>
                <a:gd name="T9" fmla="*/ 26 h 415"/>
                <a:gd name="T10" fmla="*/ 504 w 754"/>
                <a:gd name="T11" fmla="*/ 122 h 415"/>
                <a:gd name="T12" fmla="*/ 650 w 754"/>
                <a:gd name="T13" fmla="*/ 119 h 415"/>
                <a:gd name="T14" fmla="*/ 678 w 754"/>
                <a:gd name="T15" fmla="*/ 244 h 415"/>
                <a:gd name="T16" fmla="*/ 742 w 754"/>
                <a:gd name="T17" fmla="*/ 336 h 415"/>
                <a:gd name="T18" fmla="*/ 637 w 754"/>
                <a:gd name="T19" fmla="*/ 407 h 415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8992 w 10000"/>
                <a:gd name="connsiteY7" fmla="*/ 5880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054 w 10000"/>
                <a:gd name="connsiteY7" fmla="*/ 5692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0" h="10000">
                  <a:moveTo>
                    <a:pt x="8448" y="9807"/>
                  </a:moveTo>
                  <a:lnTo>
                    <a:pt x="1220" y="9711"/>
                  </a:lnTo>
                  <a:cubicBezTo>
                    <a:pt x="1220" y="9711"/>
                    <a:pt x="0" y="9253"/>
                    <a:pt x="199" y="6988"/>
                  </a:cubicBezTo>
                  <a:cubicBezTo>
                    <a:pt x="424" y="4530"/>
                    <a:pt x="1638" y="4336"/>
                    <a:pt x="1638" y="4336"/>
                  </a:cubicBezTo>
                  <a:cubicBezTo>
                    <a:pt x="1638" y="4336"/>
                    <a:pt x="1711" y="1277"/>
                    <a:pt x="3806" y="627"/>
                  </a:cubicBezTo>
                  <a:cubicBezTo>
                    <a:pt x="5849" y="0"/>
                    <a:pt x="6684" y="2940"/>
                    <a:pt x="6684" y="2940"/>
                  </a:cubicBezTo>
                  <a:cubicBezTo>
                    <a:pt x="6684" y="2940"/>
                    <a:pt x="7732" y="1542"/>
                    <a:pt x="8621" y="2867"/>
                  </a:cubicBezTo>
                  <a:cubicBezTo>
                    <a:pt x="9363" y="3952"/>
                    <a:pt x="9054" y="5692"/>
                    <a:pt x="9054" y="5692"/>
                  </a:cubicBezTo>
                  <a:cubicBezTo>
                    <a:pt x="9054" y="5692"/>
                    <a:pt x="10000" y="6361"/>
                    <a:pt x="9841" y="8096"/>
                  </a:cubicBezTo>
                  <a:cubicBezTo>
                    <a:pt x="9668" y="10000"/>
                    <a:pt x="8448" y="9807"/>
                    <a:pt x="8448" y="980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 w="3175" cap="flat">
              <a:noFill/>
              <a:prstDash val="sysDash"/>
              <a:miter lim="800000"/>
              <a:headEnd/>
              <a:tailEnd/>
            </a:ln>
          </p:spPr>
          <p:txBody>
            <a:bodyPr vert="horz" wrap="square" lIns="45764" tIns="22883" rIns="45764" bIns="22883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362997">
                <a:defRPr/>
              </a:pPr>
              <a:endParaRPr lang="zh-CN" altLang="en-US" sz="900" kern="0" dirty="0">
                <a:solidFill>
                  <a:srgbClr val="000000"/>
                </a:solidFill>
                <a:latin typeface="微软雅黑" pitchFamily="34" charset="-122"/>
                <a:cs typeface="Arial" pitchFamily="34" charset="0"/>
              </a:endParaRPr>
            </a:p>
          </p:txBody>
        </p:sp>
        <p:sp>
          <p:nvSpPr>
            <p:cNvPr id="175" name="Freeform 6">
              <a:extLst>
                <a:ext uri="{FF2B5EF4-FFF2-40B4-BE49-F238E27FC236}">
                  <a16:creationId xmlns:a16="http://schemas.microsoft.com/office/drawing/2014/main" id="{B0E1A5D3-E1D7-404D-9EDE-6DA280127693}"/>
                </a:ext>
              </a:extLst>
            </p:cNvPr>
            <p:cNvSpPr>
              <a:spLocks/>
            </p:cNvSpPr>
            <p:nvPr/>
          </p:nvSpPr>
          <p:spPr bwMode="auto">
            <a:xfrm rot="21558980">
              <a:off x="3873019" y="3575038"/>
              <a:ext cx="2280980" cy="1292078"/>
            </a:xfrm>
            <a:custGeom>
              <a:avLst/>
              <a:gdLst>
                <a:gd name="T0" fmla="*/ 637 w 754"/>
                <a:gd name="T1" fmla="*/ 407 h 415"/>
                <a:gd name="T2" fmla="*/ 92 w 754"/>
                <a:gd name="T3" fmla="*/ 403 h 415"/>
                <a:gd name="T4" fmla="*/ 15 w 754"/>
                <a:gd name="T5" fmla="*/ 290 h 415"/>
                <a:gd name="T6" fmla="*/ 139 w 754"/>
                <a:gd name="T7" fmla="*/ 204 h 415"/>
                <a:gd name="T8" fmla="*/ 287 w 754"/>
                <a:gd name="T9" fmla="*/ 26 h 415"/>
                <a:gd name="T10" fmla="*/ 504 w 754"/>
                <a:gd name="T11" fmla="*/ 122 h 415"/>
                <a:gd name="T12" fmla="*/ 650 w 754"/>
                <a:gd name="T13" fmla="*/ 119 h 415"/>
                <a:gd name="T14" fmla="*/ 678 w 754"/>
                <a:gd name="T15" fmla="*/ 244 h 415"/>
                <a:gd name="T16" fmla="*/ 742 w 754"/>
                <a:gd name="T17" fmla="*/ 336 h 415"/>
                <a:gd name="T18" fmla="*/ 637 w 754"/>
                <a:gd name="T19" fmla="*/ 407 h 415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8992 w 10000"/>
                <a:gd name="connsiteY7" fmla="*/ 5880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054 w 10000"/>
                <a:gd name="connsiteY7" fmla="*/ 5692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0" h="10000">
                  <a:moveTo>
                    <a:pt x="8448" y="9807"/>
                  </a:moveTo>
                  <a:lnTo>
                    <a:pt x="1220" y="9711"/>
                  </a:lnTo>
                  <a:cubicBezTo>
                    <a:pt x="1220" y="9711"/>
                    <a:pt x="0" y="9253"/>
                    <a:pt x="199" y="6988"/>
                  </a:cubicBezTo>
                  <a:cubicBezTo>
                    <a:pt x="424" y="4530"/>
                    <a:pt x="1638" y="4336"/>
                    <a:pt x="1638" y="4336"/>
                  </a:cubicBezTo>
                  <a:cubicBezTo>
                    <a:pt x="1638" y="4336"/>
                    <a:pt x="1711" y="1277"/>
                    <a:pt x="3806" y="627"/>
                  </a:cubicBezTo>
                  <a:cubicBezTo>
                    <a:pt x="5849" y="0"/>
                    <a:pt x="6684" y="2940"/>
                    <a:pt x="6684" y="2940"/>
                  </a:cubicBezTo>
                  <a:cubicBezTo>
                    <a:pt x="6684" y="2940"/>
                    <a:pt x="7732" y="1542"/>
                    <a:pt x="8621" y="2867"/>
                  </a:cubicBezTo>
                  <a:cubicBezTo>
                    <a:pt x="9363" y="3952"/>
                    <a:pt x="9054" y="5692"/>
                    <a:pt x="9054" y="5692"/>
                  </a:cubicBezTo>
                  <a:cubicBezTo>
                    <a:pt x="9054" y="5692"/>
                    <a:pt x="10000" y="6361"/>
                    <a:pt x="9841" y="8096"/>
                  </a:cubicBezTo>
                  <a:cubicBezTo>
                    <a:pt x="9668" y="10000"/>
                    <a:pt x="8448" y="9807"/>
                    <a:pt x="8448" y="980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3175" cap="flat">
              <a:noFill/>
              <a:prstDash val="sysDash"/>
              <a:miter lim="800000"/>
              <a:headEnd/>
              <a:tailEnd/>
            </a:ln>
          </p:spPr>
          <p:txBody>
            <a:bodyPr vert="horz" wrap="square" lIns="45764" tIns="22883" rIns="45764" bIns="22883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362997">
                <a:defRPr/>
              </a:pPr>
              <a:endParaRPr lang="zh-CN" altLang="en-US" sz="900" kern="0" dirty="0">
                <a:solidFill>
                  <a:srgbClr val="000000"/>
                </a:solidFill>
                <a:latin typeface="微软雅黑" pitchFamily="34" charset="-122"/>
                <a:cs typeface="Arial" pitchFamily="34" charset="0"/>
              </a:endParaRPr>
            </a:p>
          </p:txBody>
        </p:sp>
        <p:sp>
          <p:nvSpPr>
            <p:cNvPr id="209" name="圆角矩形 36">
              <a:extLst>
                <a:ext uri="{FF2B5EF4-FFF2-40B4-BE49-F238E27FC236}">
                  <a16:creationId xmlns:a16="http://schemas.microsoft.com/office/drawing/2014/main" id="{C53823DF-F0AB-4DB4-AFCB-F1D61157E33F}"/>
                </a:ext>
              </a:extLst>
            </p:cNvPr>
            <p:cNvSpPr/>
            <p:nvPr/>
          </p:nvSpPr>
          <p:spPr bwMode="auto">
            <a:xfrm>
              <a:off x="4276924" y="4888561"/>
              <a:ext cx="1672211" cy="101955"/>
            </a:xfrm>
            <a:prstGeom prst="roundRect">
              <a:avLst/>
            </a:prstGeom>
            <a:noFill/>
            <a:ln w="9525" cap="flat" cmpd="sng" algn="ctr">
              <a:noFill/>
              <a:prstDash val="solid"/>
            </a:ln>
            <a:effectLst/>
          </p:spPr>
          <p:txBody>
            <a:bodyPr wrap="none" lIns="0" tIns="48011" rIns="0" bIns="0" rtlCol="0" anchor="ctr"/>
            <a:lstStyle/>
            <a:p>
              <a:pPr algn="ctr">
                <a:defRPr/>
              </a:pPr>
              <a:r>
                <a:rPr kumimoji="1" lang="en-US" altLang="zh-CN" sz="1400" b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cs typeface="Arial" pitchFamily="34" charset="0"/>
                </a:rPr>
                <a:t>MEC</a:t>
              </a:r>
            </a:p>
          </p:txBody>
        </p:sp>
        <p:sp>
          <p:nvSpPr>
            <p:cNvPr id="210" name="圆角矩形 60">
              <a:extLst>
                <a:ext uri="{FF2B5EF4-FFF2-40B4-BE49-F238E27FC236}">
                  <a16:creationId xmlns:a16="http://schemas.microsoft.com/office/drawing/2014/main" id="{B4B7EBD7-ED65-4BED-BFB5-4B89C038DAE5}"/>
                </a:ext>
              </a:extLst>
            </p:cNvPr>
            <p:cNvSpPr/>
            <p:nvPr/>
          </p:nvSpPr>
          <p:spPr>
            <a:xfrm>
              <a:off x="4276924" y="4022299"/>
              <a:ext cx="374425" cy="394786"/>
            </a:xfrm>
            <a:prstGeom prst="roundRect">
              <a:avLst>
                <a:gd name="adj" fmla="val 7301"/>
              </a:avLst>
            </a:prstGeom>
            <a:solidFill>
              <a:srgbClr val="FFFFCC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>
                <a:defRPr/>
              </a:pPr>
              <a:r>
                <a:rPr lang="en-US" altLang="zh-CN" sz="1200" kern="0" dirty="0">
                  <a:solidFill>
                    <a:srgbClr val="000000"/>
                  </a:solidFill>
                  <a:latin typeface="微软雅黑" panose="020B0503020204020204" pitchFamily="34" charset="-122"/>
                </a:rPr>
                <a:t>APP</a:t>
              </a:r>
            </a:p>
          </p:txBody>
        </p:sp>
        <p:sp>
          <p:nvSpPr>
            <p:cNvPr id="211" name="圆角矩形 60">
              <a:extLst>
                <a:ext uri="{FF2B5EF4-FFF2-40B4-BE49-F238E27FC236}">
                  <a16:creationId xmlns:a16="http://schemas.microsoft.com/office/drawing/2014/main" id="{9428976A-DDDF-43E9-A1D5-BD3D4F2C8D07}"/>
                </a:ext>
              </a:extLst>
            </p:cNvPr>
            <p:cNvSpPr/>
            <p:nvPr/>
          </p:nvSpPr>
          <p:spPr>
            <a:xfrm>
              <a:off x="4810263" y="4027821"/>
              <a:ext cx="374425" cy="394786"/>
            </a:xfrm>
            <a:prstGeom prst="roundRect">
              <a:avLst>
                <a:gd name="adj" fmla="val 7301"/>
              </a:avLst>
            </a:prstGeom>
            <a:solidFill>
              <a:schemeClr val="accent4">
                <a:lumMod val="40000"/>
                <a:lumOff val="6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>
                <a:defRPr/>
              </a:pPr>
              <a:r>
                <a:rPr lang="en-US" altLang="zh-CN" sz="1200" kern="0" dirty="0">
                  <a:solidFill>
                    <a:srgbClr val="000000"/>
                  </a:solidFill>
                  <a:latin typeface="微软雅黑" panose="020B0503020204020204" pitchFamily="34" charset="-122"/>
                </a:rPr>
                <a:t>APP</a:t>
              </a:r>
              <a:endParaRPr lang="zh-CN" altLang="en-US" sz="1200" kern="0" dirty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13" name="圆角矩形 60">
              <a:extLst>
                <a:ext uri="{FF2B5EF4-FFF2-40B4-BE49-F238E27FC236}">
                  <a16:creationId xmlns:a16="http://schemas.microsoft.com/office/drawing/2014/main" id="{73B72AAB-EE46-426A-86DC-A204AF54FB32}"/>
                </a:ext>
              </a:extLst>
            </p:cNvPr>
            <p:cNvSpPr/>
            <p:nvPr/>
          </p:nvSpPr>
          <p:spPr>
            <a:xfrm>
              <a:off x="5346206" y="4032665"/>
              <a:ext cx="374425" cy="394786"/>
            </a:xfrm>
            <a:prstGeom prst="roundRect">
              <a:avLst>
                <a:gd name="adj" fmla="val 7301"/>
              </a:avLst>
            </a:prstGeom>
            <a:solidFill>
              <a:srgbClr val="00B0F0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>
                <a:defRPr/>
              </a:pPr>
              <a:r>
                <a:rPr lang="en-US" altLang="zh-CN" sz="1200" kern="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UPF</a:t>
              </a:r>
              <a:endParaRPr lang="zh-CN" altLang="en-US" sz="1200" kern="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41" name="组合 240">
            <a:extLst>
              <a:ext uri="{FF2B5EF4-FFF2-40B4-BE49-F238E27FC236}">
                <a16:creationId xmlns:a16="http://schemas.microsoft.com/office/drawing/2014/main" id="{4D0F9C48-16F4-4479-BCED-1684B8444351}"/>
              </a:ext>
            </a:extLst>
          </p:cNvPr>
          <p:cNvGrpSpPr/>
          <p:nvPr/>
        </p:nvGrpSpPr>
        <p:grpSpPr>
          <a:xfrm>
            <a:off x="9894467" y="3547995"/>
            <a:ext cx="1183552" cy="1174383"/>
            <a:chOff x="9894467" y="3653871"/>
            <a:chExt cx="1183552" cy="1174383"/>
          </a:xfrm>
        </p:grpSpPr>
        <p:sp>
          <p:nvSpPr>
            <p:cNvPr id="214" name="Freeform 6">
              <a:extLst>
                <a:ext uri="{FF2B5EF4-FFF2-40B4-BE49-F238E27FC236}">
                  <a16:creationId xmlns:a16="http://schemas.microsoft.com/office/drawing/2014/main" id="{7E293126-17D8-40C0-ADD8-9B6FC9D8553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0635" y="3653871"/>
              <a:ext cx="1171217" cy="443671"/>
            </a:xfrm>
            <a:custGeom>
              <a:avLst/>
              <a:gdLst>
                <a:gd name="T0" fmla="*/ 637 w 754"/>
                <a:gd name="T1" fmla="*/ 407 h 415"/>
                <a:gd name="T2" fmla="*/ 92 w 754"/>
                <a:gd name="T3" fmla="*/ 403 h 415"/>
                <a:gd name="T4" fmla="*/ 15 w 754"/>
                <a:gd name="T5" fmla="*/ 290 h 415"/>
                <a:gd name="T6" fmla="*/ 139 w 754"/>
                <a:gd name="T7" fmla="*/ 204 h 415"/>
                <a:gd name="T8" fmla="*/ 287 w 754"/>
                <a:gd name="T9" fmla="*/ 26 h 415"/>
                <a:gd name="T10" fmla="*/ 504 w 754"/>
                <a:gd name="T11" fmla="*/ 122 h 415"/>
                <a:gd name="T12" fmla="*/ 650 w 754"/>
                <a:gd name="T13" fmla="*/ 119 h 415"/>
                <a:gd name="T14" fmla="*/ 678 w 754"/>
                <a:gd name="T15" fmla="*/ 244 h 415"/>
                <a:gd name="T16" fmla="*/ 742 w 754"/>
                <a:gd name="T17" fmla="*/ 336 h 415"/>
                <a:gd name="T18" fmla="*/ 637 w 754"/>
                <a:gd name="T19" fmla="*/ 407 h 415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8992 w 10000"/>
                <a:gd name="connsiteY7" fmla="*/ 5880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054 w 10000"/>
                <a:gd name="connsiteY7" fmla="*/ 5692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0" h="10000">
                  <a:moveTo>
                    <a:pt x="8448" y="9807"/>
                  </a:moveTo>
                  <a:lnTo>
                    <a:pt x="1220" y="9711"/>
                  </a:lnTo>
                  <a:cubicBezTo>
                    <a:pt x="1220" y="9711"/>
                    <a:pt x="0" y="9253"/>
                    <a:pt x="199" y="6988"/>
                  </a:cubicBezTo>
                  <a:cubicBezTo>
                    <a:pt x="424" y="4530"/>
                    <a:pt x="1638" y="4336"/>
                    <a:pt x="1638" y="4336"/>
                  </a:cubicBezTo>
                  <a:cubicBezTo>
                    <a:pt x="1638" y="4336"/>
                    <a:pt x="1711" y="1277"/>
                    <a:pt x="3806" y="627"/>
                  </a:cubicBezTo>
                  <a:cubicBezTo>
                    <a:pt x="5849" y="0"/>
                    <a:pt x="6684" y="2940"/>
                    <a:pt x="6684" y="2940"/>
                  </a:cubicBezTo>
                  <a:cubicBezTo>
                    <a:pt x="6684" y="2940"/>
                    <a:pt x="7732" y="1542"/>
                    <a:pt x="8621" y="2867"/>
                  </a:cubicBezTo>
                  <a:cubicBezTo>
                    <a:pt x="9363" y="3952"/>
                    <a:pt x="9054" y="5692"/>
                    <a:pt x="9054" y="5692"/>
                  </a:cubicBezTo>
                  <a:cubicBezTo>
                    <a:pt x="9054" y="5692"/>
                    <a:pt x="10000" y="6361"/>
                    <a:pt x="9841" y="8096"/>
                  </a:cubicBezTo>
                  <a:cubicBezTo>
                    <a:pt x="9668" y="10000"/>
                    <a:pt x="8448" y="9807"/>
                    <a:pt x="8448" y="9807"/>
                  </a:cubicBezTo>
                  <a:close/>
                </a:path>
              </a:pathLst>
            </a:custGeom>
            <a:solidFill>
              <a:srgbClr val="00B0F0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/>
              <a:endParaRPr lang="zh-CN" altLang="en-US" sz="1067" kern="0" dirty="0">
                <a:solidFill>
                  <a:srgbClr val="000000"/>
                </a:solidFill>
                <a:latin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215" name="Freeform 6">
              <a:extLst>
                <a:ext uri="{FF2B5EF4-FFF2-40B4-BE49-F238E27FC236}">
                  <a16:creationId xmlns:a16="http://schemas.microsoft.com/office/drawing/2014/main" id="{4521EDDA-FB0B-4B5E-A928-CFC86CB8E09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0635" y="4384583"/>
              <a:ext cx="1171217" cy="443671"/>
            </a:xfrm>
            <a:custGeom>
              <a:avLst/>
              <a:gdLst>
                <a:gd name="T0" fmla="*/ 637 w 754"/>
                <a:gd name="T1" fmla="*/ 407 h 415"/>
                <a:gd name="T2" fmla="*/ 92 w 754"/>
                <a:gd name="T3" fmla="*/ 403 h 415"/>
                <a:gd name="T4" fmla="*/ 15 w 754"/>
                <a:gd name="T5" fmla="*/ 290 h 415"/>
                <a:gd name="T6" fmla="*/ 139 w 754"/>
                <a:gd name="T7" fmla="*/ 204 h 415"/>
                <a:gd name="T8" fmla="*/ 287 w 754"/>
                <a:gd name="T9" fmla="*/ 26 h 415"/>
                <a:gd name="T10" fmla="*/ 504 w 754"/>
                <a:gd name="T11" fmla="*/ 122 h 415"/>
                <a:gd name="T12" fmla="*/ 650 w 754"/>
                <a:gd name="T13" fmla="*/ 119 h 415"/>
                <a:gd name="T14" fmla="*/ 678 w 754"/>
                <a:gd name="T15" fmla="*/ 244 h 415"/>
                <a:gd name="T16" fmla="*/ 742 w 754"/>
                <a:gd name="T17" fmla="*/ 336 h 415"/>
                <a:gd name="T18" fmla="*/ 637 w 754"/>
                <a:gd name="T19" fmla="*/ 407 h 415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8992 w 10000"/>
                <a:gd name="connsiteY7" fmla="*/ 5880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054 w 10000"/>
                <a:gd name="connsiteY7" fmla="*/ 5692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0" h="10000">
                  <a:moveTo>
                    <a:pt x="8448" y="9807"/>
                  </a:moveTo>
                  <a:lnTo>
                    <a:pt x="1220" y="9711"/>
                  </a:lnTo>
                  <a:cubicBezTo>
                    <a:pt x="1220" y="9711"/>
                    <a:pt x="0" y="9253"/>
                    <a:pt x="199" y="6988"/>
                  </a:cubicBezTo>
                  <a:cubicBezTo>
                    <a:pt x="424" y="4530"/>
                    <a:pt x="1638" y="4336"/>
                    <a:pt x="1638" y="4336"/>
                  </a:cubicBezTo>
                  <a:cubicBezTo>
                    <a:pt x="1638" y="4336"/>
                    <a:pt x="1711" y="1277"/>
                    <a:pt x="3806" y="627"/>
                  </a:cubicBezTo>
                  <a:cubicBezTo>
                    <a:pt x="5849" y="0"/>
                    <a:pt x="6684" y="2940"/>
                    <a:pt x="6684" y="2940"/>
                  </a:cubicBezTo>
                  <a:cubicBezTo>
                    <a:pt x="6684" y="2940"/>
                    <a:pt x="7732" y="1542"/>
                    <a:pt x="8621" y="2867"/>
                  </a:cubicBezTo>
                  <a:cubicBezTo>
                    <a:pt x="9363" y="3952"/>
                    <a:pt x="9054" y="5692"/>
                    <a:pt x="9054" y="5692"/>
                  </a:cubicBezTo>
                  <a:cubicBezTo>
                    <a:pt x="9054" y="5692"/>
                    <a:pt x="10000" y="6361"/>
                    <a:pt x="9841" y="8096"/>
                  </a:cubicBezTo>
                  <a:cubicBezTo>
                    <a:pt x="9668" y="10000"/>
                    <a:pt x="8448" y="9807"/>
                    <a:pt x="8448" y="9807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/>
              <a:endParaRPr lang="zh-CN" altLang="en-US" sz="1067" kern="0" dirty="0">
                <a:solidFill>
                  <a:srgbClr val="000000"/>
                </a:solidFill>
                <a:latin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216" name="矩形 215">
              <a:extLst>
                <a:ext uri="{FF2B5EF4-FFF2-40B4-BE49-F238E27FC236}">
                  <a16:creationId xmlns:a16="http://schemas.microsoft.com/office/drawing/2014/main" id="{60436282-4357-4177-BEDF-E0FC1DDE5790}"/>
                </a:ext>
              </a:extLst>
            </p:cNvPr>
            <p:cNvSpPr/>
            <p:nvPr/>
          </p:nvSpPr>
          <p:spPr>
            <a:xfrm>
              <a:off x="9894467" y="3778285"/>
              <a:ext cx="1183552" cy="2510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467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Internet</a:t>
              </a:r>
            </a:p>
          </p:txBody>
        </p:sp>
        <p:sp>
          <p:nvSpPr>
            <p:cNvPr id="217" name="矩形 216">
              <a:extLst>
                <a:ext uri="{FF2B5EF4-FFF2-40B4-BE49-F238E27FC236}">
                  <a16:creationId xmlns:a16="http://schemas.microsoft.com/office/drawing/2014/main" id="{F1F2A7E0-9AB3-41AB-8D88-FEB867D69B8E}"/>
                </a:ext>
              </a:extLst>
            </p:cNvPr>
            <p:cNvSpPr/>
            <p:nvPr/>
          </p:nvSpPr>
          <p:spPr>
            <a:xfrm>
              <a:off x="9894467" y="4499196"/>
              <a:ext cx="1183552" cy="2510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467"/>
                </a:lnSpc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其他运营商</a:t>
              </a:r>
              <a:endPara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endParaRPr>
            </a:p>
          </p:txBody>
        </p:sp>
      </p:grpSp>
      <p:grpSp>
        <p:nvGrpSpPr>
          <p:cNvPr id="240" name="组合 239">
            <a:extLst>
              <a:ext uri="{FF2B5EF4-FFF2-40B4-BE49-F238E27FC236}">
                <a16:creationId xmlns:a16="http://schemas.microsoft.com/office/drawing/2014/main" id="{764D200A-05F3-4408-8DA2-B355E3E3AFF0}"/>
              </a:ext>
            </a:extLst>
          </p:cNvPr>
          <p:cNvGrpSpPr/>
          <p:nvPr/>
        </p:nvGrpSpPr>
        <p:grpSpPr>
          <a:xfrm>
            <a:off x="6336093" y="3367696"/>
            <a:ext cx="2568630" cy="1534980"/>
            <a:chOff x="7315246" y="3464269"/>
            <a:chExt cx="2568630" cy="1534980"/>
          </a:xfrm>
        </p:grpSpPr>
        <p:sp>
          <p:nvSpPr>
            <p:cNvPr id="173" name="Freeform 6">
              <a:extLst>
                <a:ext uri="{FF2B5EF4-FFF2-40B4-BE49-F238E27FC236}">
                  <a16:creationId xmlns:a16="http://schemas.microsoft.com/office/drawing/2014/main" id="{904A0A14-450E-42E5-8E9A-CABBCF38A47B}"/>
                </a:ext>
              </a:extLst>
            </p:cNvPr>
            <p:cNvSpPr>
              <a:spLocks/>
            </p:cNvSpPr>
            <p:nvPr/>
          </p:nvSpPr>
          <p:spPr bwMode="auto">
            <a:xfrm rot="21558980">
              <a:off x="7315246" y="3464269"/>
              <a:ext cx="2568630" cy="1534980"/>
            </a:xfrm>
            <a:custGeom>
              <a:avLst/>
              <a:gdLst>
                <a:gd name="T0" fmla="*/ 637 w 754"/>
                <a:gd name="T1" fmla="*/ 407 h 415"/>
                <a:gd name="T2" fmla="*/ 92 w 754"/>
                <a:gd name="T3" fmla="*/ 403 h 415"/>
                <a:gd name="T4" fmla="*/ 15 w 754"/>
                <a:gd name="T5" fmla="*/ 290 h 415"/>
                <a:gd name="T6" fmla="*/ 139 w 754"/>
                <a:gd name="T7" fmla="*/ 204 h 415"/>
                <a:gd name="T8" fmla="*/ 287 w 754"/>
                <a:gd name="T9" fmla="*/ 26 h 415"/>
                <a:gd name="T10" fmla="*/ 504 w 754"/>
                <a:gd name="T11" fmla="*/ 122 h 415"/>
                <a:gd name="T12" fmla="*/ 650 w 754"/>
                <a:gd name="T13" fmla="*/ 119 h 415"/>
                <a:gd name="T14" fmla="*/ 678 w 754"/>
                <a:gd name="T15" fmla="*/ 244 h 415"/>
                <a:gd name="T16" fmla="*/ 742 w 754"/>
                <a:gd name="T17" fmla="*/ 336 h 415"/>
                <a:gd name="T18" fmla="*/ 637 w 754"/>
                <a:gd name="T19" fmla="*/ 407 h 415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8992 w 10000"/>
                <a:gd name="connsiteY7" fmla="*/ 5880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470 w 10000"/>
                <a:gd name="connsiteY3" fmla="*/ 4211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353 w 10000"/>
                <a:gd name="connsiteY7" fmla="*/ 5815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  <a:gd name="connsiteX0" fmla="*/ 8448 w 10000"/>
                <a:gd name="connsiteY0" fmla="*/ 9807 h 10000"/>
                <a:gd name="connsiteX1" fmla="*/ 1220 w 10000"/>
                <a:gd name="connsiteY1" fmla="*/ 9711 h 10000"/>
                <a:gd name="connsiteX2" fmla="*/ 199 w 10000"/>
                <a:gd name="connsiteY2" fmla="*/ 6988 h 10000"/>
                <a:gd name="connsiteX3" fmla="*/ 1638 w 10000"/>
                <a:gd name="connsiteY3" fmla="*/ 4336 h 10000"/>
                <a:gd name="connsiteX4" fmla="*/ 3806 w 10000"/>
                <a:gd name="connsiteY4" fmla="*/ 627 h 10000"/>
                <a:gd name="connsiteX5" fmla="*/ 6684 w 10000"/>
                <a:gd name="connsiteY5" fmla="*/ 2940 h 10000"/>
                <a:gd name="connsiteX6" fmla="*/ 8621 w 10000"/>
                <a:gd name="connsiteY6" fmla="*/ 2867 h 10000"/>
                <a:gd name="connsiteX7" fmla="*/ 9054 w 10000"/>
                <a:gd name="connsiteY7" fmla="*/ 5692 h 10000"/>
                <a:gd name="connsiteX8" fmla="*/ 9841 w 10000"/>
                <a:gd name="connsiteY8" fmla="*/ 8096 h 10000"/>
                <a:gd name="connsiteX9" fmla="*/ 8448 w 10000"/>
                <a:gd name="connsiteY9" fmla="*/ 9807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0" h="10000">
                  <a:moveTo>
                    <a:pt x="8448" y="9807"/>
                  </a:moveTo>
                  <a:lnTo>
                    <a:pt x="1220" y="9711"/>
                  </a:lnTo>
                  <a:cubicBezTo>
                    <a:pt x="1220" y="9711"/>
                    <a:pt x="0" y="9253"/>
                    <a:pt x="199" y="6988"/>
                  </a:cubicBezTo>
                  <a:cubicBezTo>
                    <a:pt x="424" y="4530"/>
                    <a:pt x="1638" y="4336"/>
                    <a:pt x="1638" y="4336"/>
                  </a:cubicBezTo>
                  <a:cubicBezTo>
                    <a:pt x="1638" y="4336"/>
                    <a:pt x="1711" y="1277"/>
                    <a:pt x="3806" y="627"/>
                  </a:cubicBezTo>
                  <a:cubicBezTo>
                    <a:pt x="5849" y="0"/>
                    <a:pt x="6684" y="2940"/>
                    <a:pt x="6684" y="2940"/>
                  </a:cubicBezTo>
                  <a:cubicBezTo>
                    <a:pt x="6684" y="2940"/>
                    <a:pt x="7732" y="1542"/>
                    <a:pt x="8621" y="2867"/>
                  </a:cubicBezTo>
                  <a:cubicBezTo>
                    <a:pt x="9363" y="3952"/>
                    <a:pt x="9054" y="5692"/>
                    <a:pt x="9054" y="5692"/>
                  </a:cubicBezTo>
                  <a:cubicBezTo>
                    <a:pt x="9054" y="5692"/>
                    <a:pt x="10000" y="6361"/>
                    <a:pt x="9841" y="8096"/>
                  </a:cubicBezTo>
                  <a:cubicBezTo>
                    <a:pt x="9668" y="10000"/>
                    <a:pt x="8448" y="9807"/>
                    <a:pt x="8448" y="980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3175" cap="flat">
              <a:noFill/>
              <a:prstDash val="sysDash"/>
              <a:miter lim="800000"/>
              <a:headEnd/>
              <a:tailEnd/>
            </a:ln>
          </p:spPr>
          <p:txBody>
            <a:bodyPr vert="horz" wrap="square" lIns="45764" tIns="22883" rIns="45764" bIns="22883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362997">
                <a:defRPr/>
              </a:pPr>
              <a:endParaRPr lang="zh-CN" altLang="en-US" sz="900" kern="0" dirty="0">
                <a:solidFill>
                  <a:srgbClr val="000000"/>
                </a:solidFill>
                <a:latin typeface="微软雅黑" pitchFamily="34" charset="-122"/>
                <a:cs typeface="Arial" pitchFamily="34" charset="0"/>
              </a:endParaRPr>
            </a:p>
          </p:txBody>
        </p:sp>
        <p:sp>
          <p:nvSpPr>
            <p:cNvPr id="205" name="圆角矩形 60">
              <a:extLst>
                <a:ext uri="{FF2B5EF4-FFF2-40B4-BE49-F238E27FC236}">
                  <a16:creationId xmlns:a16="http://schemas.microsoft.com/office/drawing/2014/main" id="{12B04D3A-46BD-4FAE-A72E-A003A130AB90}"/>
                </a:ext>
              </a:extLst>
            </p:cNvPr>
            <p:cNvSpPr/>
            <p:nvPr/>
          </p:nvSpPr>
          <p:spPr>
            <a:xfrm>
              <a:off x="7887018" y="3831803"/>
              <a:ext cx="324000" cy="317459"/>
            </a:xfrm>
            <a:prstGeom prst="roundRect">
              <a:avLst>
                <a:gd name="adj" fmla="val 7301"/>
              </a:avLst>
            </a:prstGeom>
            <a:solidFill>
              <a:srgbClr val="328FB7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>
                <a:defRPr/>
              </a:pPr>
              <a:r>
                <a:rPr lang="en-US" altLang="zh-CN" sz="1100" kern="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AMF</a:t>
              </a:r>
              <a:endParaRPr lang="zh-CN" altLang="en-US" sz="1100" kern="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06" name="圆角矩形 65">
              <a:extLst>
                <a:ext uri="{FF2B5EF4-FFF2-40B4-BE49-F238E27FC236}">
                  <a16:creationId xmlns:a16="http://schemas.microsoft.com/office/drawing/2014/main" id="{225DEF0F-67D4-4B7D-89C0-BDA0497CD90E}"/>
                </a:ext>
              </a:extLst>
            </p:cNvPr>
            <p:cNvSpPr/>
            <p:nvPr/>
          </p:nvSpPr>
          <p:spPr>
            <a:xfrm>
              <a:off x="8313051" y="3831803"/>
              <a:ext cx="324000" cy="317459"/>
            </a:xfrm>
            <a:prstGeom prst="roundRect">
              <a:avLst>
                <a:gd name="adj" fmla="val 7301"/>
              </a:avLst>
            </a:prstGeom>
            <a:solidFill>
              <a:srgbClr val="328FB7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>
                <a:defRPr/>
              </a:pPr>
              <a:r>
                <a:rPr lang="en-US" altLang="zh-CN" sz="1100" kern="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SMF</a:t>
              </a:r>
              <a:endParaRPr lang="zh-CN" altLang="en-US" sz="1100" kern="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07" name="圆角矩形 60">
              <a:extLst>
                <a:ext uri="{FF2B5EF4-FFF2-40B4-BE49-F238E27FC236}">
                  <a16:creationId xmlns:a16="http://schemas.microsoft.com/office/drawing/2014/main" id="{1F94042D-274B-4812-B2E6-69541CD35A93}"/>
                </a:ext>
              </a:extLst>
            </p:cNvPr>
            <p:cNvSpPr/>
            <p:nvPr/>
          </p:nvSpPr>
          <p:spPr>
            <a:xfrm>
              <a:off x="8739084" y="3831803"/>
              <a:ext cx="324000" cy="317459"/>
            </a:xfrm>
            <a:prstGeom prst="roundRect">
              <a:avLst>
                <a:gd name="adj" fmla="val 7301"/>
              </a:avLst>
            </a:prstGeom>
            <a:solidFill>
              <a:srgbClr val="328FB7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>
                <a:defRPr/>
              </a:pPr>
              <a:r>
                <a:rPr lang="en-US" altLang="zh-CN" sz="1100" kern="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PCF</a:t>
              </a:r>
              <a:endParaRPr lang="zh-CN" altLang="en-US" sz="1100" kern="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08" name="圆角矩形 36">
              <a:extLst>
                <a:ext uri="{FF2B5EF4-FFF2-40B4-BE49-F238E27FC236}">
                  <a16:creationId xmlns:a16="http://schemas.microsoft.com/office/drawing/2014/main" id="{401C0FE5-96AF-497B-A491-47403A8EFDF8}"/>
                </a:ext>
              </a:extLst>
            </p:cNvPr>
            <p:cNvSpPr/>
            <p:nvPr/>
          </p:nvSpPr>
          <p:spPr bwMode="auto">
            <a:xfrm>
              <a:off x="7857933" y="4852522"/>
              <a:ext cx="1672211" cy="117147"/>
            </a:xfrm>
            <a:prstGeom prst="roundRect">
              <a:avLst/>
            </a:prstGeom>
            <a:noFill/>
            <a:ln w="9525" cap="flat" cmpd="sng" algn="ctr">
              <a:noFill/>
              <a:prstDash val="solid"/>
            </a:ln>
            <a:effectLst/>
          </p:spPr>
          <p:txBody>
            <a:bodyPr wrap="none" lIns="0" tIns="48011" rIns="0" bIns="0" rtlCol="0" anchor="ctr"/>
            <a:lstStyle/>
            <a:p>
              <a:pPr algn="ctr">
                <a:defRPr/>
              </a:pPr>
              <a:r>
                <a:rPr kumimoji="1" lang="en-US" altLang="zh-CN" sz="1400" b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cs typeface="Arial" pitchFamily="34" charset="0"/>
                </a:rPr>
                <a:t>5GC</a:t>
              </a:r>
            </a:p>
          </p:txBody>
        </p:sp>
        <p:sp>
          <p:nvSpPr>
            <p:cNvPr id="226" name="圆角矩形 60">
              <a:extLst>
                <a:ext uri="{FF2B5EF4-FFF2-40B4-BE49-F238E27FC236}">
                  <a16:creationId xmlns:a16="http://schemas.microsoft.com/office/drawing/2014/main" id="{1BC393B5-401A-4AD6-B0AE-B97700185636}"/>
                </a:ext>
              </a:extLst>
            </p:cNvPr>
            <p:cNvSpPr/>
            <p:nvPr/>
          </p:nvSpPr>
          <p:spPr>
            <a:xfrm>
              <a:off x="9165118" y="3831803"/>
              <a:ext cx="324000" cy="317459"/>
            </a:xfrm>
            <a:prstGeom prst="roundRect">
              <a:avLst>
                <a:gd name="adj" fmla="val 7301"/>
              </a:avLst>
            </a:prstGeom>
            <a:solidFill>
              <a:srgbClr val="328FB7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>
                <a:defRPr/>
              </a:pPr>
              <a:r>
                <a:rPr lang="en-US" altLang="zh-CN" sz="1100" kern="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UDM</a:t>
              </a:r>
              <a:endParaRPr lang="zh-CN" altLang="en-US" sz="1100" kern="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27" name="圆角矩形 60">
              <a:extLst>
                <a:ext uri="{FF2B5EF4-FFF2-40B4-BE49-F238E27FC236}">
                  <a16:creationId xmlns:a16="http://schemas.microsoft.com/office/drawing/2014/main" id="{8B6F24DE-12DB-413B-913B-4FBA964386E3}"/>
                </a:ext>
              </a:extLst>
            </p:cNvPr>
            <p:cNvSpPr/>
            <p:nvPr/>
          </p:nvSpPr>
          <p:spPr>
            <a:xfrm>
              <a:off x="7887018" y="4291717"/>
              <a:ext cx="324000" cy="317459"/>
            </a:xfrm>
            <a:prstGeom prst="roundRect">
              <a:avLst>
                <a:gd name="adj" fmla="val 7301"/>
              </a:avLst>
            </a:prstGeom>
            <a:solidFill>
              <a:srgbClr val="328FB7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>
                <a:defRPr/>
              </a:pPr>
              <a:r>
                <a:rPr lang="en-US" altLang="zh-CN" sz="1100" kern="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UPF</a:t>
              </a:r>
              <a:endParaRPr lang="zh-CN" altLang="en-US" sz="1100" kern="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28" name="圆角矩形 60">
              <a:extLst>
                <a:ext uri="{FF2B5EF4-FFF2-40B4-BE49-F238E27FC236}">
                  <a16:creationId xmlns:a16="http://schemas.microsoft.com/office/drawing/2014/main" id="{88A13CD8-B219-4D86-B288-45CDF60D25B8}"/>
                </a:ext>
              </a:extLst>
            </p:cNvPr>
            <p:cNvSpPr/>
            <p:nvPr/>
          </p:nvSpPr>
          <p:spPr>
            <a:xfrm>
              <a:off x="8313051" y="4291717"/>
              <a:ext cx="324000" cy="317459"/>
            </a:xfrm>
            <a:prstGeom prst="roundRect">
              <a:avLst>
                <a:gd name="adj" fmla="val 7301"/>
              </a:avLst>
            </a:prstGeom>
            <a:solidFill>
              <a:srgbClr val="328FB7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>
                <a:defRPr/>
              </a:pPr>
              <a:r>
                <a:rPr lang="en-US" altLang="zh-CN" sz="1100" kern="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NEF</a:t>
              </a:r>
              <a:endParaRPr lang="zh-CN" altLang="en-US" sz="1100" kern="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29" name="圆角矩形 60">
              <a:extLst>
                <a:ext uri="{FF2B5EF4-FFF2-40B4-BE49-F238E27FC236}">
                  <a16:creationId xmlns:a16="http://schemas.microsoft.com/office/drawing/2014/main" id="{66E3DB8C-C57D-498C-8499-B8E8BF5065B4}"/>
                </a:ext>
              </a:extLst>
            </p:cNvPr>
            <p:cNvSpPr/>
            <p:nvPr/>
          </p:nvSpPr>
          <p:spPr>
            <a:xfrm>
              <a:off x="8739084" y="4291717"/>
              <a:ext cx="324000" cy="317459"/>
            </a:xfrm>
            <a:prstGeom prst="roundRect">
              <a:avLst>
                <a:gd name="adj" fmla="val 7301"/>
              </a:avLst>
            </a:prstGeom>
            <a:solidFill>
              <a:srgbClr val="328FB7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>
                <a:defRPr/>
              </a:pPr>
              <a:r>
                <a:rPr lang="en-US" altLang="zh-CN" sz="1100" kern="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NRF</a:t>
              </a:r>
              <a:endParaRPr lang="zh-CN" altLang="en-US" sz="1100" kern="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30" name="圆角矩形 60">
              <a:extLst>
                <a:ext uri="{FF2B5EF4-FFF2-40B4-BE49-F238E27FC236}">
                  <a16:creationId xmlns:a16="http://schemas.microsoft.com/office/drawing/2014/main" id="{BDD0083F-05C9-49F0-B0BF-AB6255571D85}"/>
                </a:ext>
              </a:extLst>
            </p:cNvPr>
            <p:cNvSpPr/>
            <p:nvPr/>
          </p:nvSpPr>
          <p:spPr>
            <a:xfrm>
              <a:off x="9165118" y="4291717"/>
              <a:ext cx="324000" cy="317459"/>
            </a:xfrm>
            <a:prstGeom prst="roundRect">
              <a:avLst>
                <a:gd name="adj" fmla="val 7301"/>
              </a:avLst>
            </a:prstGeom>
            <a:solidFill>
              <a:srgbClr val="328FB7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algn="ctr">
                <a:defRPr/>
              </a:pPr>
              <a:r>
                <a:rPr lang="en-US" altLang="zh-CN" sz="1100" kern="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AUSF</a:t>
              </a:r>
              <a:endParaRPr lang="zh-CN" altLang="en-US" sz="1100" kern="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5121AF8-573F-4E70-8922-2ADFA436CB99}"/>
              </a:ext>
            </a:extLst>
          </p:cNvPr>
          <p:cNvGrpSpPr/>
          <p:nvPr/>
        </p:nvGrpSpPr>
        <p:grpSpPr>
          <a:xfrm>
            <a:off x="685706" y="3282808"/>
            <a:ext cx="2468953" cy="1704756"/>
            <a:chOff x="1347560" y="3387311"/>
            <a:chExt cx="2468953" cy="1704756"/>
          </a:xfrm>
        </p:grpSpPr>
        <p:grpSp>
          <p:nvGrpSpPr>
            <p:cNvPr id="176" name="组合 175">
              <a:extLst>
                <a:ext uri="{FF2B5EF4-FFF2-40B4-BE49-F238E27FC236}">
                  <a16:creationId xmlns:a16="http://schemas.microsoft.com/office/drawing/2014/main" id="{A75CF09A-4AE2-4C90-83AE-0559F2543101}"/>
                </a:ext>
              </a:extLst>
            </p:cNvPr>
            <p:cNvGrpSpPr/>
            <p:nvPr/>
          </p:nvGrpSpPr>
          <p:grpSpPr>
            <a:xfrm>
              <a:off x="1646358" y="4469371"/>
              <a:ext cx="716663" cy="419379"/>
              <a:chOff x="4854619" y="4845863"/>
              <a:chExt cx="537583" cy="480884"/>
            </a:xfrm>
          </p:grpSpPr>
          <p:grpSp>
            <p:nvGrpSpPr>
              <p:cNvPr id="177" name="Group 79">
                <a:extLst>
                  <a:ext uri="{FF2B5EF4-FFF2-40B4-BE49-F238E27FC236}">
                    <a16:creationId xmlns:a16="http://schemas.microsoft.com/office/drawing/2014/main" id="{3207F1A2-EF7E-470D-AF8F-220CAA460930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114912" y="4849215"/>
                <a:ext cx="112416" cy="202002"/>
                <a:chOff x="1092301" y="2278682"/>
                <a:chExt cx="255389" cy="340519"/>
              </a:xfrm>
              <a:solidFill>
                <a:srgbClr val="ADB898"/>
              </a:solidFill>
            </p:grpSpPr>
            <p:sp>
              <p:nvSpPr>
                <p:cNvPr id="190" name="Freeform 41">
                  <a:extLst>
                    <a:ext uri="{FF2B5EF4-FFF2-40B4-BE49-F238E27FC236}">
                      <a16:creationId xmlns:a16="http://schemas.microsoft.com/office/drawing/2014/main" id="{E0C5073F-C5E2-4A49-8E09-F24F8713D51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92301" y="2278682"/>
                  <a:ext cx="255389" cy="340518"/>
                </a:xfrm>
                <a:custGeom>
                  <a:avLst/>
                  <a:gdLst/>
                  <a:ahLst/>
                  <a:cxnLst>
                    <a:cxn ang="0">
                      <a:pos x="31" y="42"/>
                    </a:cxn>
                    <a:cxn ang="0">
                      <a:pos x="26" y="42"/>
                    </a:cxn>
                    <a:cxn ang="0">
                      <a:pos x="15" y="47"/>
                    </a:cxn>
                    <a:cxn ang="0">
                      <a:pos x="6" y="54"/>
                    </a:cxn>
                    <a:cxn ang="0">
                      <a:pos x="2" y="65"/>
                    </a:cxn>
                    <a:cxn ang="0">
                      <a:pos x="0" y="82"/>
                    </a:cxn>
                    <a:cxn ang="0">
                      <a:pos x="247" y="73"/>
                    </a:cxn>
                    <a:cxn ang="0">
                      <a:pos x="245" y="65"/>
                    </a:cxn>
                    <a:cxn ang="0">
                      <a:pos x="241" y="54"/>
                    </a:cxn>
                    <a:cxn ang="0">
                      <a:pos x="232" y="47"/>
                    </a:cxn>
                    <a:cxn ang="0">
                      <a:pos x="221" y="42"/>
                    </a:cxn>
                    <a:cxn ang="0">
                      <a:pos x="216" y="42"/>
                    </a:cxn>
                    <a:cxn ang="0">
                      <a:pos x="167" y="53"/>
                    </a:cxn>
                    <a:cxn ang="0">
                      <a:pos x="86" y="22"/>
                    </a:cxn>
                    <a:cxn ang="0">
                      <a:pos x="163" y="0"/>
                    </a:cxn>
                    <a:cxn ang="0">
                      <a:pos x="82" y="0"/>
                    </a:cxn>
                    <a:cxn ang="0">
                      <a:pos x="71" y="6"/>
                    </a:cxn>
                    <a:cxn ang="0">
                      <a:pos x="66" y="16"/>
                    </a:cxn>
                    <a:cxn ang="0">
                      <a:pos x="58" y="58"/>
                    </a:cxn>
                    <a:cxn ang="0">
                      <a:pos x="62" y="69"/>
                    </a:cxn>
                    <a:cxn ang="0">
                      <a:pos x="73" y="74"/>
                    </a:cxn>
                    <a:cxn ang="0">
                      <a:pos x="174" y="74"/>
                    </a:cxn>
                    <a:cxn ang="0">
                      <a:pos x="185" y="69"/>
                    </a:cxn>
                    <a:cxn ang="0">
                      <a:pos x="187" y="58"/>
                    </a:cxn>
                    <a:cxn ang="0">
                      <a:pos x="182" y="16"/>
                    </a:cxn>
                    <a:cxn ang="0">
                      <a:pos x="176" y="6"/>
                    </a:cxn>
                    <a:cxn ang="0">
                      <a:pos x="163" y="0"/>
                    </a:cxn>
                    <a:cxn ang="0">
                      <a:pos x="220" y="103"/>
                    </a:cxn>
                    <a:cxn ang="0">
                      <a:pos x="26" y="103"/>
                    </a:cxn>
                    <a:cxn ang="0">
                      <a:pos x="13" y="109"/>
                    </a:cxn>
                    <a:cxn ang="0">
                      <a:pos x="8" y="123"/>
                    </a:cxn>
                    <a:cxn ang="0">
                      <a:pos x="24" y="306"/>
                    </a:cxn>
                    <a:cxn ang="0">
                      <a:pos x="31" y="321"/>
                    </a:cxn>
                    <a:cxn ang="0">
                      <a:pos x="47" y="328"/>
                    </a:cxn>
                    <a:cxn ang="0">
                      <a:pos x="200" y="328"/>
                    </a:cxn>
                    <a:cxn ang="0">
                      <a:pos x="214" y="321"/>
                    </a:cxn>
                    <a:cxn ang="0">
                      <a:pos x="221" y="306"/>
                    </a:cxn>
                    <a:cxn ang="0">
                      <a:pos x="240" y="123"/>
                    </a:cxn>
                    <a:cxn ang="0">
                      <a:pos x="234" y="109"/>
                    </a:cxn>
                    <a:cxn ang="0">
                      <a:pos x="220" y="103"/>
                    </a:cxn>
                    <a:cxn ang="0">
                      <a:pos x="82" y="287"/>
                    </a:cxn>
                    <a:cxn ang="0">
                      <a:pos x="42" y="143"/>
                    </a:cxn>
                    <a:cxn ang="0">
                      <a:pos x="82" y="287"/>
                    </a:cxn>
                    <a:cxn ang="0">
                      <a:pos x="104" y="287"/>
                    </a:cxn>
                    <a:cxn ang="0">
                      <a:pos x="144" y="143"/>
                    </a:cxn>
                    <a:cxn ang="0">
                      <a:pos x="194" y="287"/>
                    </a:cxn>
                    <a:cxn ang="0">
                      <a:pos x="163" y="143"/>
                    </a:cxn>
                    <a:cxn ang="0">
                      <a:pos x="194" y="287"/>
                    </a:cxn>
                  </a:cxnLst>
                  <a:rect l="0" t="0" r="r" b="b"/>
                  <a:pathLst>
                    <a:path w="247" h="328">
                      <a:moveTo>
                        <a:pt x="216" y="42"/>
                      </a:moveTo>
                      <a:lnTo>
                        <a:pt x="31" y="42"/>
                      </a:lnTo>
                      <a:lnTo>
                        <a:pt x="31" y="42"/>
                      </a:lnTo>
                      <a:lnTo>
                        <a:pt x="26" y="42"/>
                      </a:lnTo>
                      <a:lnTo>
                        <a:pt x="20" y="44"/>
                      </a:lnTo>
                      <a:lnTo>
                        <a:pt x="15" y="47"/>
                      </a:lnTo>
                      <a:lnTo>
                        <a:pt x="9" y="51"/>
                      </a:lnTo>
                      <a:lnTo>
                        <a:pt x="6" y="54"/>
                      </a:lnTo>
                      <a:lnTo>
                        <a:pt x="4" y="60"/>
                      </a:lnTo>
                      <a:lnTo>
                        <a:pt x="2" y="65"/>
                      </a:lnTo>
                      <a:lnTo>
                        <a:pt x="0" y="73"/>
                      </a:lnTo>
                      <a:lnTo>
                        <a:pt x="0" y="82"/>
                      </a:lnTo>
                      <a:lnTo>
                        <a:pt x="247" y="82"/>
                      </a:lnTo>
                      <a:lnTo>
                        <a:pt x="247" y="73"/>
                      </a:lnTo>
                      <a:lnTo>
                        <a:pt x="247" y="73"/>
                      </a:lnTo>
                      <a:lnTo>
                        <a:pt x="245" y="65"/>
                      </a:lnTo>
                      <a:lnTo>
                        <a:pt x="243" y="60"/>
                      </a:lnTo>
                      <a:lnTo>
                        <a:pt x="241" y="54"/>
                      </a:lnTo>
                      <a:lnTo>
                        <a:pt x="238" y="51"/>
                      </a:lnTo>
                      <a:lnTo>
                        <a:pt x="232" y="47"/>
                      </a:lnTo>
                      <a:lnTo>
                        <a:pt x="227" y="44"/>
                      </a:lnTo>
                      <a:lnTo>
                        <a:pt x="221" y="42"/>
                      </a:lnTo>
                      <a:lnTo>
                        <a:pt x="216" y="42"/>
                      </a:lnTo>
                      <a:lnTo>
                        <a:pt x="216" y="42"/>
                      </a:lnTo>
                      <a:close/>
                      <a:moveTo>
                        <a:pt x="162" y="22"/>
                      </a:moveTo>
                      <a:lnTo>
                        <a:pt x="167" y="53"/>
                      </a:lnTo>
                      <a:lnTo>
                        <a:pt x="80" y="53"/>
                      </a:lnTo>
                      <a:lnTo>
                        <a:pt x="86" y="22"/>
                      </a:lnTo>
                      <a:lnTo>
                        <a:pt x="162" y="22"/>
                      </a:lnTo>
                      <a:close/>
                      <a:moveTo>
                        <a:pt x="163" y="0"/>
                      </a:moveTo>
                      <a:lnTo>
                        <a:pt x="82" y="0"/>
                      </a:lnTo>
                      <a:lnTo>
                        <a:pt x="82" y="0"/>
                      </a:lnTo>
                      <a:lnTo>
                        <a:pt x="76" y="2"/>
                      </a:lnTo>
                      <a:lnTo>
                        <a:pt x="71" y="6"/>
                      </a:lnTo>
                      <a:lnTo>
                        <a:pt x="67" y="9"/>
                      </a:lnTo>
                      <a:lnTo>
                        <a:pt x="66" y="16"/>
                      </a:lnTo>
                      <a:lnTo>
                        <a:pt x="58" y="58"/>
                      </a:lnTo>
                      <a:lnTo>
                        <a:pt x="58" y="58"/>
                      </a:lnTo>
                      <a:lnTo>
                        <a:pt x="60" y="65"/>
                      </a:lnTo>
                      <a:lnTo>
                        <a:pt x="62" y="69"/>
                      </a:lnTo>
                      <a:lnTo>
                        <a:pt x="67" y="73"/>
                      </a:lnTo>
                      <a:lnTo>
                        <a:pt x="73" y="74"/>
                      </a:lnTo>
                      <a:lnTo>
                        <a:pt x="174" y="74"/>
                      </a:lnTo>
                      <a:lnTo>
                        <a:pt x="174" y="74"/>
                      </a:lnTo>
                      <a:lnTo>
                        <a:pt x="180" y="73"/>
                      </a:lnTo>
                      <a:lnTo>
                        <a:pt x="185" y="69"/>
                      </a:lnTo>
                      <a:lnTo>
                        <a:pt x="187" y="65"/>
                      </a:lnTo>
                      <a:lnTo>
                        <a:pt x="187" y="58"/>
                      </a:lnTo>
                      <a:lnTo>
                        <a:pt x="182" y="16"/>
                      </a:lnTo>
                      <a:lnTo>
                        <a:pt x="182" y="16"/>
                      </a:lnTo>
                      <a:lnTo>
                        <a:pt x="180" y="9"/>
                      </a:lnTo>
                      <a:lnTo>
                        <a:pt x="176" y="6"/>
                      </a:lnTo>
                      <a:lnTo>
                        <a:pt x="171" y="2"/>
                      </a:lnTo>
                      <a:lnTo>
                        <a:pt x="163" y="0"/>
                      </a:lnTo>
                      <a:lnTo>
                        <a:pt x="163" y="0"/>
                      </a:lnTo>
                      <a:close/>
                      <a:moveTo>
                        <a:pt x="220" y="103"/>
                      </a:moveTo>
                      <a:lnTo>
                        <a:pt x="26" y="103"/>
                      </a:lnTo>
                      <a:lnTo>
                        <a:pt x="26" y="103"/>
                      </a:lnTo>
                      <a:lnTo>
                        <a:pt x="18" y="105"/>
                      </a:lnTo>
                      <a:lnTo>
                        <a:pt x="13" y="109"/>
                      </a:lnTo>
                      <a:lnTo>
                        <a:pt x="9" y="116"/>
                      </a:lnTo>
                      <a:lnTo>
                        <a:pt x="8" y="123"/>
                      </a:lnTo>
                      <a:lnTo>
                        <a:pt x="24" y="306"/>
                      </a:lnTo>
                      <a:lnTo>
                        <a:pt x="24" y="306"/>
                      </a:lnTo>
                      <a:lnTo>
                        <a:pt x="28" y="316"/>
                      </a:lnTo>
                      <a:lnTo>
                        <a:pt x="31" y="321"/>
                      </a:lnTo>
                      <a:lnTo>
                        <a:pt x="38" y="326"/>
                      </a:lnTo>
                      <a:lnTo>
                        <a:pt x="47" y="328"/>
                      </a:lnTo>
                      <a:lnTo>
                        <a:pt x="200" y="328"/>
                      </a:lnTo>
                      <a:lnTo>
                        <a:pt x="200" y="328"/>
                      </a:lnTo>
                      <a:lnTo>
                        <a:pt x="209" y="326"/>
                      </a:lnTo>
                      <a:lnTo>
                        <a:pt x="214" y="321"/>
                      </a:lnTo>
                      <a:lnTo>
                        <a:pt x="220" y="316"/>
                      </a:lnTo>
                      <a:lnTo>
                        <a:pt x="221" y="306"/>
                      </a:lnTo>
                      <a:lnTo>
                        <a:pt x="240" y="123"/>
                      </a:lnTo>
                      <a:lnTo>
                        <a:pt x="240" y="123"/>
                      </a:lnTo>
                      <a:lnTo>
                        <a:pt x="238" y="116"/>
                      </a:lnTo>
                      <a:lnTo>
                        <a:pt x="234" y="109"/>
                      </a:lnTo>
                      <a:lnTo>
                        <a:pt x="229" y="105"/>
                      </a:lnTo>
                      <a:lnTo>
                        <a:pt x="220" y="103"/>
                      </a:lnTo>
                      <a:lnTo>
                        <a:pt x="220" y="103"/>
                      </a:lnTo>
                      <a:close/>
                      <a:moveTo>
                        <a:pt x="82" y="287"/>
                      </a:moveTo>
                      <a:lnTo>
                        <a:pt x="51" y="287"/>
                      </a:lnTo>
                      <a:lnTo>
                        <a:pt x="42" y="143"/>
                      </a:lnTo>
                      <a:lnTo>
                        <a:pt x="82" y="143"/>
                      </a:lnTo>
                      <a:lnTo>
                        <a:pt x="82" y="287"/>
                      </a:lnTo>
                      <a:close/>
                      <a:moveTo>
                        <a:pt x="144" y="287"/>
                      </a:moveTo>
                      <a:lnTo>
                        <a:pt x="104" y="287"/>
                      </a:lnTo>
                      <a:lnTo>
                        <a:pt x="104" y="143"/>
                      </a:lnTo>
                      <a:lnTo>
                        <a:pt x="144" y="143"/>
                      </a:lnTo>
                      <a:lnTo>
                        <a:pt x="144" y="287"/>
                      </a:lnTo>
                      <a:close/>
                      <a:moveTo>
                        <a:pt x="194" y="287"/>
                      </a:moveTo>
                      <a:lnTo>
                        <a:pt x="163" y="287"/>
                      </a:lnTo>
                      <a:lnTo>
                        <a:pt x="163" y="143"/>
                      </a:lnTo>
                      <a:lnTo>
                        <a:pt x="205" y="143"/>
                      </a:lnTo>
                      <a:lnTo>
                        <a:pt x="194" y="28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00" tIns="60950" rIns="121900" bIns="6095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1"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91" name="Freeform 42">
                  <a:extLst>
                    <a:ext uri="{FF2B5EF4-FFF2-40B4-BE49-F238E27FC236}">
                      <a16:creationId xmlns:a16="http://schemas.microsoft.com/office/drawing/2014/main" id="{8132F5F0-025E-4FB8-83CD-EECF189914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2301" y="2320208"/>
                  <a:ext cx="255389" cy="41527"/>
                </a:xfrm>
                <a:custGeom>
                  <a:avLst/>
                  <a:gdLst/>
                  <a:ahLst/>
                  <a:cxnLst>
                    <a:cxn ang="0">
                      <a:pos x="216" y="0"/>
                    </a:cxn>
                    <a:cxn ang="0">
                      <a:pos x="31" y="0"/>
                    </a:cxn>
                    <a:cxn ang="0">
                      <a:pos x="31" y="0"/>
                    </a:cxn>
                    <a:cxn ang="0">
                      <a:pos x="26" y="0"/>
                    </a:cxn>
                    <a:cxn ang="0">
                      <a:pos x="20" y="2"/>
                    </a:cxn>
                    <a:cxn ang="0">
                      <a:pos x="15" y="5"/>
                    </a:cxn>
                    <a:cxn ang="0">
                      <a:pos x="9" y="9"/>
                    </a:cxn>
                    <a:cxn ang="0">
                      <a:pos x="6" y="12"/>
                    </a:cxn>
                    <a:cxn ang="0">
                      <a:pos x="4" y="18"/>
                    </a:cxn>
                    <a:cxn ang="0">
                      <a:pos x="2" y="23"/>
                    </a:cxn>
                    <a:cxn ang="0">
                      <a:pos x="0" y="31"/>
                    </a:cxn>
                    <a:cxn ang="0">
                      <a:pos x="0" y="40"/>
                    </a:cxn>
                    <a:cxn ang="0">
                      <a:pos x="247" y="40"/>
                    </a:cxn>
                    <a:cxn ang="0">
                      <a:pos x="247" y="31"/>
                    </a:cxn>
                    <a:cxn ang="0">
                      <a:pos x="247" y="31"/>
                    </a:cxn>
                    <a:cxn ang="0">
                      <a:pos x="245" y="23"/>
                    </a:cxn>
                    <a:cxn ang="0">
                      <a:pos x="243" y="18"/>
                    </a:cxn>
                    <a:cxn ang="0">
                      <a:pos x="241" y="12"/>
                    </a:cxn>
                    <a:cxn ang="0">
                      <a:pos x="238" y="9"/>
                    </a:cxn>
                    <a:cxn ang="0">
                      <a:pos x="232" y="5"/>
                    </a:cxn>
                    <a:cxn ang="0">
                      <a:pos x="227" y="2"/>
                    </a:cxn>
                    <a:cxn ang="0">
                      <a:pos x="221" y="0"/>
                    </a:cxn>
                    <a:cxn ang="0">
                      <a:pos x="216" y="0"/>
                    </a:cxn>
                    <a:cxn ang="0">
                      <a:pos x="216" y="0"/>
                    </a:cxn>
                  </a:cxnLst>
                  <a:rect l="0" t="0" r="r" b="b"/>
                  <a:pathLst>
                    <a:path w="247" h="40">
                      <a:moveTo>
                        <a:pt x="216" y="0"/>
                      </a:moveTo>
                      <a:lnTo>
                        <a:pt x="31" y="0"/>
                      </a:lnTo>
                      <a:lnTo>
                        <a:pt x="31" y="0"/>
                      </a:lnTo>
                      <a:lnTo>
                        <a:pt x="26" y="0"/>
                      </a:lnTo>
                      <a:lnTo>
                        <a:pt x="20" y="2"/>
                      </a:lnTo>
                      <a:lnTo>
                        <a:pt x="15" y="5"/>
                      </a:lnTo>
                      <a:lnTo>
                        <a:pt x="9" y="9"/>
                      </a:lnTo>
                      <a:lnTo>
                        <a:pt x="6" y="12"/>
                      </a:lnTo>
                      <a:lnTo>
                        <a:pt x="4" y="18"/>
                      </a:lnTo>
                      <a:lnTo>
                        <a:pt x="2" y="23"/>
                      </a:lnTo>
                      <a:lnTo>
                        <a:pt x="0" y="31"/>
                      </a:lnTo>
                      <a:lnTo>
                        <a:pt x="0" y="40"/>
                      </a:lnTo>
                      <a:lnTo>
                        <a:pt x="247" y="40"/>
                      </a:lnTo>
                      <a:lnTo>
                        <a:pt x="247" y="31"/>
                      </a:lnTo>
                      <a:lnTo>
                        <a:pt x="247" y="31"/>
                      </a:lnTo>
                      <a:lnTo>
                        <a:pt x="245" y="23"/>
                      </a:lnTo>
                      <a:lnTo>
                        <a:pt x="243" y="18"/>
                      </a:lnTo>
                      <a:lnTo>
                        <a:pt x="241" y="12"/>
                      </a:lnTo>
                      <a:lnTo>
                        <a:pt x="238" y="9"/>
                      </a:lnTo>
                      <a:lnTo>
                        <a:pt x="232" y="5"/>
                      </a:lnTo>
                      <a:lnTo>
                        <a:pt x="227" y="2"/>
                      </a:lnTo>
                      <a:lnTo>
                        <a:pt x="221" y="0"/>
                      </a:lnTo>
                      <a:lnTo>
                        <a:pt x="216" y="0"/>
                      </a:lnTo>
                      <a:lnTo>
                        <a:pt x="216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00" tIns="60950" rIns="121900" bIns="6095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1"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92" name="Freeform 43">
                  <a:extLst>
                    <a:ext uri="{FF2B5EF4-FFF2-40B4-BE49-F238E27FC236}">
                      <a16:creationId xmlns:a16="http://schemas.microsoft.com/office/drawing/2014/main" id="{A9E58AF3-6D46-49EB-B151-3764ECFAFD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5355" y="2299445"/>
                  <a:ext cx="89283" cy="33221"/>
                </a:xfrm>
                <a:custGeom>
                  <a:avLst/>
                  <a:gdLst/>
                  <a:ahLst/>
                  <a:cxnLst>
                    <a:cxn ang="0">
                      <a:pos x="82" y="0"/>
                    </a:cxn>
                    <a:cxn ang="0">
                      <a:pos x="87" y="31"/>
                    </a:cxn>
                    <a:cxn ang="0">
                      <a:pos x="0" y="31"/>
                    </a:cxn>
                    <a:cxn ang="0">
                      <a:pos x="6" y="0"/>
                    </a:cxn>
                    <a:cxn ang="0">
                      <a:pos x="82" y="0"/>
                    </a:cxn>
                  </a:cxnLst>
                  <a:rect l="0" t="0" r="r" b="b"/>
                  <a:pathLst>
                    <a:path w="87" h="31">
                      <a:moveTo>
                        <a:pt x="82" y="0"/>
                      </a:moveTo>
                      <a:lnTo>
                        <a:pt x="87" y="31"/>
                      </a:lnTo>
                      <a:lnTo>
                        <a:pt x="0" y="31"/>
                      </a:lnTo>
                      <a:lnTo>
                        <a:pt x="6" y="0"/>
                      </a:lnTo>
                      <a:lnTo>
                        <a:pt x="82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00" tIns="60950" rIns="121900" bIns="6095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1"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93" name="Freeform 44">
                  <a:extLst>
                    <a:ext uri="{FF2B5EF4-FFF2-40B4-BE49-F238E27FC236}">
                      <a16:creationId xmlns:a16="http://schemas.microsoft.com/office/drawing/2014/main" id="{5D312D7A-6755-4126-9A0E-DAE86227E5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2514" y="2278682"/>
                  <a:ext cx="132885" cy="76825"/>
                </a:xfrm>
                <a:custGeom>
                  <a:avLst/>
                  <a:gdLst/>
                  <a:ahLst/>
                  <a:cxnLst>
                    <a:cxn ang="0">
                      <a:pos x="105" y="0"/>
                    </a:cxn>
                    <a:cxn ang="0">
                      <a:pos x="24" y="0"/>
                    </a:cxn>
                    <a:cxn ang="0">
                      <a:pos x="24" y="0"/>
                    </a:cxn>
                    <a:cxn ang="0">
                      <a:pos x="18" y="2"/>
                    </a:cxn>
                    <a:cxn ang="0">
                      <a:pos x="13" y="6"/>
                    </a:cxn>
                    <a:cxn ang="0">
                      <a:pos x="9" y="9"/>
                    </a:cxn>
                    <a:cxn ang="0">
                      <a:pos x="8" y="16"/>
                    </a:cxn>
                    <a:cxn ang="0">
                      <a:pos x="0" y="58"/>
                    </a:cxn>
                    <a:cxn ang="0">
                      <a:pos x="0" y="58"/>
                    </a:cxn>
                    <a:cxn ang="0">
                      <a:pos x="2" y="65"/>
                    </a:cxn>
                    <a:cxn ang="0">
                      <a:pos x="4" y="69"/>
                    </a:cxn>
                    <a:cxn ang="0">
                      <a:pos x="9" y="73"/>
                    </a:cxn>
                    <a:cxn ang="0">
                      <a:pos x="15" y="74"/>
                    </a:cxn>
                    <a:cxn ang="0">
                      <a:pos x="116" y="74"/>
                    </a:cxn>
                    <a:cxn ang="0">
                      <a:pos x="116" y="74"/>
                    </a:cxn>
                    <a:cxn ang="0">
                      <a:pos x="122" y="73"/>
                    </a:cxn>
                    <a:cxn ang="0">
                      <a:pos x="127" y="69"/>
                    </a:cxn>
                    <a:cxn ang="0">
                      <a:pos x="129" y="65"/>
                    </a:cxn>
                    <a:cxn ang="0">
                      <a:pos x="129" y="58"/>
                    </a:cxn>
                    <a:cxn ang="0">
                      <a:pos x="124" y="16"/>
                    </a:cxn>
                    <a:cxn ang="0">
                      <a:pos x="124" y="16"/>
                    </a:cxn>
                    <a:cxn ang="0">
                      <a:pos x="122" y="9"/>
                    </a:cxn>
                    <a:cxn ang="0">
                      <a:pos x="118" y="6"/>
                    </a:cxn>
                    <a:cxn ang="0">
                      <a:pos x="113" y="2"/>
                    </a:cxn>
                    <a:cxn ang="0">
                      <a:pos x="105" y="0"/>
                    </a:cxn>
                    <a:cxn ang="0">
                      <a:pos x="105" y="0"/>
                    </a:cxn>
                  </a:cxnLst>
                  <a:rect l="0" t="0" r="r" b="b"/>
                  <a:pathLst>
                    <a:path w="129" h="74">
                      <a:moveTo>
                        <a:pt x="105" y="0"/>
                      </a:move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18" y="2"/>
                      </a:lnTo>
                      <a:lnTo>
                        <a:pt x="13" y="6"/>
                      </a:lnTo>
                      <a:lnTo>
                        <a:pt x="9" y="9"/>
                      </a:lnTo>
                      <a:lnTo>
                        <a:pt x="8" y="16"/>
                      </a:lnTo>
                      <a:lnTo>
                        <a:pt x="0" y="58"/>
                      </a:lnTo>
                      <a:lnTo>
                        <a:pt x="0" y="58"/>
                      </a:lnTo>
                      <a:lnTo>
                        <a:pt x="2" y="65"/>
                      </a:lnTo>
                      <a:lnTo>
                        <a:pt x="4" y="69"/>
                      </a:lnTo>
                      <a:lnTo>
                        <a:pt x="9" y="73"/>
                      </a:lnTo>
                      <a:lnTo>
                        <a:pt x="15" y="74"/>
                      </a:lnTo>
                      <a:lnTo>
                        <a:pt x="116" y="74"/>
                      </a:lnTo>
                      <a:lnTo>
                        <a:pt x="116" y="74"/>
                      </a:lnTo>
                      <a:lnTo>
                        <a:pt x="122" y="73"/>
                      </a:lnTo>
                      <a:lnTo>
                        <a:pt x="127" y="69"/>
                      </a:lnTo>
                      <a:lnTo>
                        <a:pt x="129" y="65"/>
                      </a:lnTo>
                      <a:lnTo>
                        <a:pt x="129" y="58"/>
                      </a:lnTo>
                      <a:lnTo>
                        <a:pt x="124" y="16"/>
                      </a:lnTo>
                      <a:lnTo>
                        <a:pt x="124" y="16"/>
                      </a:lnTo>
                      <a:lnTo>
                        <a:pt x="122" y="9"/>
                      </a:lnTo>
                      <a:lnTo>
                        <a:pt x="118" y="6"/>
                      </a:lnTo>
                      <a:lnTo>
                        <a:pt x="113" y="2"/>
                      </a:lnTo>
                      <a:lnTo>
                        <a:pt x="105" y="0"/>
                      </a:lnTo>
                      <a:lnTo>
                        <a:pt x="105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00" tIns="60950" rIns="121900" bIns="6095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1"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94" name="Freeform 45">
                  <a:extLst>
                    <a:ext uri="{FF2B5EF4-FFF2-40B4-BE49-F238E27FC236}">
                      <a16:creationId xmlns:a16="http://schemas.microsoft.com/office/drawing/2014/main" id="{50791867-55E7-4D1A-9708-F12C750EFD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530" y="2384575"/>
                  <a:ext cx="240854" cy="234626"/>
                </a:xfrm>
                <a:custGeom>
                  <a:avLst/>
                  <a:gdLst/>
                  <a:ahLst/>
                  <a:cxnLst>
                    <a:cxn ang="0">
                      <a:pos x="212" y="0"/>
                    </a:cxn>
                    <a:cxn ang="0">
                      <a:pos x="18" y="0"/>
                    </a:cxn>
                    <a:cxn ang="0">
                      <a:pos x="18" y="0"/>
                    </a:cxn>
                    <a:cxn ang="0">
                      <a:pos x="10" y="2"/>
                    </a:cxn>
                    <a:cxn ang="0">
                      <a:pos x="5" y="6"/>
                    </a:cxn>
                    <a:cxn ang="0">
                      <a:pos x="1" y="13"/>
                    </a:cxn>
                    <a:cxn ang="0">
                      <a:pos x="0" y="20"/>
                    </a:cxn>
                    <a:cxn ang="0">
                      <a:pos x="16" y="203"/>
                    </a:cxn>
                    <a:cxn ang="0">
                      <a:pos x="16" y="203"/>
                    </a:cxn>
                    <a:cxn ang="0">
                      <a:pos x="20" y="213"/>
                    </a:cxn>
                    <a:cxn ang="0">
                      <a:pos x="23" y="218"/>
                    </a:cxn>
                    <a:cxn ang="0">
                      <a:pos x="30" y="223"/>
                    </a:cxn>
                    <a:cxn ang="0">
                      <a:pos x="39" y="225"/>
                    </a:cxn>
                    <a:cxn ang="0">
                      <a:pos x="192" y="225"/>
                    </a:cxn>
                    <a:cxn ang="0">
                      <a:pos x="192" y="225"/>
                    </a:cxn>
                    <a:cxn ang="0">
                      <a:pos x="201" y="223"/>
                    </a:cxn>
                    <a:cxn ang="0">
                      <a:pos x="206" y="218"/>
                    </a:cxn>
                    <a:cxn ang="0">
                      <a:pos x="212" y="213"/>
                    </a:cxn>
                    <a:cxn ang="0">
                      <a:pos x="213" y="203"/>
                    </a:cxn>
                    <a:cxn ang="0">
                      <a:pos x="232" y="20"/>
                    </a:cxn>
                    <a:cxn ang="0">
                      <a:pos x="232" y="20"/>
                    </a:cxn>
                    <a:cxn ang="0">
                      <a:pos x="230" y="13"/>
                    </a:cxn>
                    <a:cxn ang="0">
                      <a:pos x="226" y="6"/>
                    </a:cxn>
                    <a:cxn ang="0">
                      <a:pos x="221" y="2"/>
                    </a:cxn>
                    <a:cxn ang="0">
                      <a:pos x="212" y="0"/>
                    </a:cxn>
                    <a:cxn ang="0">
                      <a:pos x="212" y="0"/>
                    </a:cxn>
                  </a:cxnLst>
                  <a:rect l="0" t="0" r="r" b="b"/>
                  <a:pathLst>
                    <a:path w="232" h="225">
                      <a:moveTo>
                        <a:pt x="212" y="0"/>
                      </a:moveTo>
                      <a:lnTo>
                        <a:pt x="18" y="0"/>
                      </a:lnTo>
                      <a:lnTo>
                        <a:pt x="18" y="0"/>
                      </a:lnTo>
                      <a:lnTo>
                        <a:pt x="10" y="2"/>
                      </a:lnTo>
                      <a:lnTo>
                        <a:pt x="5" y="6"/>
                      </a:lnTo>
                      <a:lnTo>
                        <a:pt x="1" y="13"/>
                      </a:lnTo>
                      <a:lnTo>
                        <a:pt x="0" y="20"/>
                      </a:lnTo>
                      <a:lnTo>
                        <a:pt x="16" y="203"/>
                      </a:lnTo>
                      <a:lnTo>
                        <a:pt x="16" y="203"/>
                      </a:lnTo>
                      <a:lnTo>
                        <a:pt x="20" y="213"/>
                      </a:lnTo>
                      <a:lnTo>
                        <a:pt x="23" y="218"/>
                      </a:lnTo>
                      <a:lnTo>
                        <a:pt x="30" y="223"/>
                      </a:lnTo>
                      <a:lnTo>
                        <a:pt x="39" y="225"/>
                      </a:lnTo>
                      <a:lnTo>
                        <a:pt x="192" y="225"/>
                      </a:lnTo>
                      <a:lnTo>
                        <a:pt x="192" y="225"/>
                      </a:lnTo>
                      <a:lnTo>
                        <a:pt x="201" y="223"/>
                      </a:lnTo>
                      <a:lnTo>
                        <a:pt x="206" y="218"/>
                      </a:lnTo>
                      <a:lnTo>
                        <a:pt x="212" y="213"/>
                      </a:lnTo>
                      <a:lnTo>
                        <a:pt x="213" y="203"/>
                      </a:lnTo>
                      <a:lnTo>
                        <a:pt x="232" y="20"/>
                      </a:lnTo>
                      <a:lnTo>
                        <a:pt x="232" y="20"/>
                      </a:lnTo>
                      <a:lnTo>
                        <a:pt x="230" y="13"/>
                      </a:lnTo>
                      <a:lnTo>
                        <a:pt x="226" y="6"/>
                      </a:lnTo>
                      <a:lnTo>
                        <a:pt x="221" y="2"/>
                      </a:lnTo>
                      <a:lnTo>
                        <a:pt x="212" y="0"/>
                      </a:lnTo>
                      <a:lnTo>
                        <a:pt x="212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00" tIns="60950" rIns="121900" bIns="6095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1"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95" name="Freeform 46">
                  <a:extLst>
                    <a:ext uri="{FF2B5EF4-FFF2-40B4-BE49-F238E27FC236}">
                      <a16:creationId xmlns:a16="http://schemas.microsoft.com/office/drawing/2014/main" id="{D2F2DBC0-A121-4A16-A10B-870CA23240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5904" y="2426102"/>
                  <a:ext cx="39451" cy="149496"/>
                </a:xfrm>
                <a:custGeom>
                  <a:avLst/>
                  <a:gdLst/>
                  <a:ahLst/>
                  <a:cxnLst>
                    <a:cxn ang="0">
                      <a:pos x="40" y="144"/>
                    </a:cxn>
                    <a:cxn ang="0">
                      <a:pos x="9" y="144"/>
                    </a:cxn>
                    <a:cxn ang="0">
                      <a:pos x="0" y="0"/>
                    </a:cxn>
                    <a:cxn ang="0">
                      <a:pos x="40" y="0"/>
                    </a:cxn>
                    <a:cxn ang="0">
                      <a:pos x="40" y="144"/>
                    </a:cxn>
                  </a:cxnLst>
                  <a:rect l="0" t="0" r="r" b="b"/>
                  <a:pathLst>
                    <a:path w="40" h="144">
                      <a:moveTo>
                        <a:pt x="40" y="144"/>
                      </a:moveTo>
                      <a:lnTo>
                        <a:pt x="9" y="144"/>
                      </a:lnTo>
                      <a:lnTo>
                        <a:pt x="0" y="0"/>
                      </a:lnTo>
                      <a:lnTo>
                        <a:pt x="40" y="0"/>
                      </a:lnTo>
                      <a:lnTo>
                        <a:pt x="40" y="144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00" tIns="60950" rIns="121900" bIns="6095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1"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96" name="Rectangle 47">
                  <a:extLst>
                    <a:ext uri="{FF2B5EF4-FFF2-40B4-BE49-F238E27FC236}">
                      <a16:creationId xmlns:a16="http://schemas.microsoft.com/office/drawing/2014/main" id="{51BC8559-AD13-48D2-96B9-AB733A3939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98194" y="2426102"/>
                  <a:ext cx="41527" cy="149496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1900" tIns="60950" rIns="121900" bIns="6095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1"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97" name="Freeform 48">
                  <a:extLst>
                    <a:ext uri="{FF2B5EF4-FFF2-40B4-BE49-F238E27FC236}">
                      <a16:creationId xmlns:a16="http://schemas.microsoft.com/office/drawing/2014/main" id="{27A0286C-2CAF-46BD-9EF6-C5B2246DA6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0483" y="2426102"/>
                  <a:ext cx="43604" cy="149496"/>
                </a:xfrm>
                <a:custGeom>
                  <a:avLst/>
                  <a:gdLst/>
                  <a:ahLst/>
                  <a:cxnLst>
                    <a:cxn ang="0">
                      <a:pos x="31" y="144"/>
                    </a:cxn>
                    <a:cxn ang="0">
                      <a:pos x="0" y="144"/>
                    </a:cxn>
                    <a:cxn ang="0">
                      <a:pos x="0" y="0"/>
                    </a:cxn>
                    <a:cxn ang="0">
                      <a:pos x="42" y="0"/>
                    </a:cxn>
                    <a:cxn ang="0">
                      <a:pos x="31" y="144"/>
                    </a:cxn>
                  </a:cxnLst>
                  <a:rect l="0" t="0" r="r" b="b"/>
                  <a:pathLst>
                    <a:path w="42" h="144">
                      <a:moveTo>
                        <a:pt x="31" y="144"/>
                      </a:moveTo>
                      <a:lnTo>
                        <a:pt x="0" y="144"/>
                      </a:lnTo>
                      <a:lnTo>
                        <a:pt x="0" y="0"/>
                      </a:lnTo>
                      <a:lnTo>
                        <a:pt x="42" y="0"/>
                      </a:lnTo>
                      <a:lnTo>
                        <a:pt x="31" y="144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00" tIns="60950" rIns="121900" bIns="6095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1"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78" name="Group 722">
                <a:extLst>
                  <a:ext uri="{FF2B5EF4-FFF2-40B4-BE49-F238E27FC236}">
                    <a16:creationId xmlns:a16="http://schemas.microsoft.com/office/drawing/2014/main" id="{DC3F6770-9C2F-4FCD-AC4C-D27B39966BC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948020" y="4845863"/>
                <a:ext cx="135507" cy="202002"/>
                <a:chOff x="8531095" y="1298695"/>
                <a:chExt cx="251543" cy="366051"/>
              </a:xfrm>
              <a:solidFill>
                <a:schemeClr val="bg1"/>
              </a:solidFill>
            </p:grpSpPr>
            <p:sp>
              <p:nvSpPr>
                <p:cNvPr id="181" name="AutoShape 60">
                  <a:extLst>
                    <a:ext uri="{FF2B5EF4-FFF2-40B4-BE49-F238E27FC236}">
                      <a16:creationId xmlns:a16="http://schemas.microsoft.com/office/drawing/2014/main" id="{CBB540F5-04A1-47EC-800E-F2970DB20E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4338" y="1401313"/>
                  <a:ext cx="22526" cy="2315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21599"/>
                      </a:moveTo>
                      <a:cubicBezTo>
                        <a:pt x="16769" y="21599"/>
                        <a:pt x="21600" y="16769"/>
                        <a:pt x="21600" y="10800"/>
                      </a:cubicBezTo>
                      <a:cubicBezTo>
                        <a:pt x="21600" y="4819"/>
                        <a:pt x="16769" y="0"/>
                        <a:pt x="10800" y="0"/>
                      </a:cubicBezTo>
                      <a:cubicBezTo>
                        <a:pt x="4830" y="0"/>
                        <a:pt x="0" y="4819"/>
                        <a:pt x="0" y="10800"/>
                      </a:cubicBezTo>
                      <a:cubicBezTo>
                        <a:pt x="0" y="16769"/>
                        <a:pt x="4830" y="21599"/>
                        <a:pt x="10800" y="21599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792" tIns="50792" rIns="50792" bIns="50792" anchor="ctr"/>
                <a:lstStyle/>
                <a:p>
                  <a:pPr defTabSz="609478"/>
                  <a:endParaRPr lang="en-US" sz="3999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2" name="AutoShape 61">
                  <a:extLst>
                    <a:ext uri="{FF2B5EF4-FFF2-40B4-BE49-F238E27FC236}">
                      <a16:creationId xmlns:a16="http://schemas.microsoft.com/office/drawing/2014/main" id="{83D62F3C-5BDE-42CB-AA86-27F57DEC21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4338" y="1538974"/>
                  <a:ext cx="22526" cy="22526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830" y="0"/>
                        <a:pt x="0" y="4830"/>
                        <a:pt x="0" y="10800"/>
                      </a:cubicBezTo>
                      <a:cubicBezTo>
                        <a:pt x="0" y="16769"/>
                        <a:pt x="4830" y="21599"/>
                        <a:pt x="10800" y="21599"/>
                      </a:cubicBezTo>
                      <a:cubicBezTo>
                        <a:pt x="16769" y="21599"/>
                        <a:pt x="21600" y="16769"/>
                        <a:pt x="21600" y="10800"/>
                      </a:cubicBezTo>
                      <a:cubicBezTo>
                        <a:pt x="21600" y="4830"/>
                        <a:pt x="16769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792" tIns="50792" rIns="50792" bIns="50792" anchor="ctr"/>
                <a:lstStyle/>
                <a:p>
                  <a:pPr defTabSz="609478"/>
                  <a:endParaRPr lang="en-US" sz="3999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3" name="AutoShape 62">
                  <a:extLst>
                    <a:ext uri="{FF2B5EF4-FFF2-40B4-BE49-F238E27FC236}">
                      <a16:creationId xmlns:a16="http://schemas.microsoft.com/office/drawing/2014/main" id="{701AECB8-ACFF-455D-9407-5F1AEDE699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65508" y="1470143"/>
                  <a:ext cx="22526" cy="2315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830" y="0"/>
                        <a:pt x="0" y="4819"/>
                        <a:pt x="0" y="10800"/>
                      </a:cubicBezTo>
                      <a:cubicBezTo>
                        <a:pt x="0" y="16769"/>
                        <a:pt x="4830" y="21599"/>
                        <a:pt x="10800" y="21599"/>
                      </a:cubicBezTo>
                      <a:cubicBezTo>
                        <a:pt x="16769" y="21599"/>
                        <a:pt x="21600" y="16769"/>
                        <a:pt x="21600" y="10800"/>
                      </a:cubicBezTo>
                      <a:cubicBezTo>
                        <a:pt x="21600" y="4819"/>
                        <a:pt x="16769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792" tIns="50792" rIns="50792" bIns="50792" anchor="ctr"/>
                <a:lstStyle/>
                <a:p>
                  <a:pPr defTabSz="609478"/>
                  <a:endParaRPr lang="en-US" sz="3999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4" name="AutoShape 63">
                  <a:extLst>
                    <a:ext uri="{FF2B5EF4-FFF2-40B4-BE49-F238E27FC236}">
                      <a16:creationId xmlns:a16="http://schemas.microsoft.com/office/drawing/2014/main" id="{E3927A7A-95B0-48F4-BCDF-42E53230B9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2543" y="1470143"/>
                  <a:ext cx="23152" cy="2315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0" y="10800"/>
                      </a:moveTo>
                      <a:cubicBezTo>
                        <a:pt x="0" y="16769"/>
                        <a:pt x="4830" y="21599"/>
                        <a:pt x="10800" y="21599"/>
                      </a:cubicBezTo>
                      <a:cubicBezTo>
                        <a:pt x="16769" y="21599"/>
                        <a:pt x="21600" y="16769"/>
                        <a:pt x="21600" y="10800"/>
                      </a:cubicBezTo>
                      <a:cubicBezTo>
                        <a:pt x="21600" y="4819"/>
                        <a:pt x="16769" y="0"/>
                        <a:pt x="10800" y="0"/>
                      </a:cubicBezTo>
                      <a:cubicBezTo>
                        <a:pt x="4830" y="0"/>
                        <a:pt x="0" y="4819"/>
                        <a:pt x="0" y="1080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792" tIns="50792" rIns="50792" bIns="50792" anchor="ctr"/>
                <a:lstStyle/>
                <a:p>
                  <a:pPr defTabSz="609478"/>
                  <a:endParaRPr lang="en-US" sz="3999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5" name="AutoShape 64">
                  <a:extLst>
                    <a:ext uri="{FF2B5EF4-FFF2-40B4-BE49-F238E27FC236}">
                      <a16:creationId xmlns:a16="http://schemas.microsoft.com/office/drawing/2014/main" id="{7FC98B0B-0A48-4945-B2AD-2C2BD006B9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88035" y="1515822"/>
                  <a:ext cx="23152" cy="23152"/>
                </a:xfrm>
                <a:custGeom>
                  <a:avLst/>
                  <a:gdLst>
                    <a:gd name="T0" fmla="+- 0 10802 965"/>
                    <a:gd name="T1" fmla="*/ T0 w 19675"/>
                    <a:gd name="T2" fmla="+- 0 10800 961"/>
                    <a:gd name="T3" fmla="*/ 10800 h 19678"/>
                    <a:gd name="T4" fmla="+- 0 10802 965"/>
                    <a:gd name="T5" fmla="*/ T4 w 19675"/>
                    <a:gd name="T6" fmla="+- 0 10800 961"/>
                    <a:gd name="T7" fmla="*/ 10800 h 19678"/>
                    <a:gd name="T8" fmla="+- 0 10802 965"/>
                    <a:gd name="T9" fmla="*/ T8 w 19675"/>
                    <a:gd name="T10" fmla="+- 0 10800 961"/>
                    <a:gd name="T11" fmla="*/ 10800 h 19678"/>
                    <a:gd name="T12" fmla="+- 0 10802 965"/>
                    <a:gd name="T13" fmla="*/ T12 w 19675"/>
                    <a:gd name="T14" fmla="+- 0 10800 961"/>
                    <a:gd name="T15" fmla="*/ 10800 h 19678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675" h="19678">
                      <a:moveTo>
                        <a:pt x="2894" y="2882"/>
                      </a:moveTo>
                      <a:cubicBezTo>
                        <a:pt x="-965" y="6725"/>
                        <a:pt x="-965" y="12952"/>
                        <a:pt x="2894" y="16795"/>
                      </a:cubicBezTo>
                      <a:cubicBezTo>
                        <a:pt x="6734" y="20638"/>
                        <a:pt x="12935" y="20638"/>
                        <a:pt x="16794" y="16795"/>
                      </a:cubicBezTo>
                      <a:cubicBezTo>
                        <a:pt x="20634" y="12952"/>
                        <a:pt x="20634" y="6725"/>
                        <a:pt x="16794" y="2882"/>
                      </a:cubicBezTo>
                      <a:cubicBezTo>
                        <a:pt x="12935" y="-961"/>
                        <a:pt x="6734" y="-961"/>
                        <a:pt x="2894" y="288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792" tIns="50792" rIns="50792" bIns="50792" anchor="ctr"/>
                <a:lstStyle/>
                <a:p>
                  <a:pPr defTabSz="609478"/>
                  <a:endParaRPr lang="en-US" sz="3999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6" name="AutoShape 65">
                  <a:extLst>
                    <a:ext uri="{FF2B5EF4-FFF2-40B4-BE49-F238E27FC236}">
                      <a16:creationId xmlns:a16="http://schemas.microsoft.com/office/drawing/2014/main" id="{B4959514-C0F1-4D0F-A14D-0EAF6C1B67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88035" y="1424465"/>
                  <a:ext cx="23152" cy="23152"/>
                </a:xfrm>
                <a:custGeom>
                  <a:avLst/>
                  <a:gdLst>
                    <a:gd name="T0" fmla="+- 0 10801 962"/>
                    <a:gd name="T1" fmla="*/ T0 w 19678"/>
                    <a:gd name="T2" fmla="+- 0 10801 965"/>
                    <a:gd name="T3" fmla="*/ 10801 h 19673"/>
                    <a:gd name="T4" fmla="+- 0 10801 962"/>
                    <a:gd name="T5" fmla="*/ T4 w 19678"/>
                    <a:gd name="T6" fmla="+- 0 10801 965"/>
                    <a:gd name="T7" fmla="*/ 10801 h 19673"/>
                    <a:gd name="T8" fmla="+- 0 10801 962"/>
                    <a:gd name="T9" fmla="*/ T8 w 19678"/>
                    <a:gd name="T10" fmla="+- 0 10801 965"/>
                    <a:gd name="T11" fmla="*/ 10801 h 19673"/>
                    <a:gd name="T12" fmla="+- 0 10801 962"/>
                    <a:gd name="T13" fmla="*/ T12 w 19678"/>
                    <a:gd name="T14" fmla="+- 0 10801 965"/>
                    <a:gd name="T15" fmla="*/ 10801 h 1967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678" h="19673">
                      <a:moveTo>
                        <a:pt x="2897" y="2894"/>
                      </a:moveTo>
                      <a:cubicBezTo>
                        <a:pt x="-962" y="6734"/>
                        <a:pt x="-962" y="12935"/>
                        <a:pt x="2877" y="16785"/>
                      </a:cubicBezTo>
                      <a:cubicBezTo>
                        <a:pt x="6737" y="20635"/>
                        <a:pt x="12938" y="20635"/>
                        <a:pt x="16797" y="16785"/>
                      </a:cubicBezTo>
                      <a:cubicBezTo>
                        <a:pt x="20638" y="12935"/>
                        <a:pt x="20638" y="6734"/>
                        <a:pt x="16797" y="2894"/>
                      </a:cubicBezTo>
                      <a:cubicBezTo>
                        <a:pt x="12938" y="-965"/>
                        <a:pt x="6737" y="-965"/>
                        <a:pt x="2897" y="289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792" tIns="50792" rIns="50792" bIns="50792" anchor="ctr"/>
                <a:lstStyle/>
                <a:p>
                  <a:pPr defTabSz="609478"/>
                  <a:endParaRPr lang="en-US" sz="3999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7" name="AutoShape 66">
                  <a:extLst>
                    <a:ext uri="{FF2B5EF4-FFF2-40B4-BE49-F238E27FC236}">
                      <a16:creationId xmlns:a16="http://schemas.microsoft.com/office/drawing/2014/main" id="{6E96504D-6641-4175-9AC9-974EA94E0E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0016" y="1515822"/>
                  <a:ext cx="22526" cy="23152"/>
                </a:xfrm>
                <a:custGeom>
                  <a:avLst/>
                  <a:gdLst>
                    <a:gd name="T0" fmla="+- 0 10800 961"/>
                    <a:gd name="T1" fmla="*/ T0 w 19678"/>
                    <a:gd name="T2" fmla="+- 0 10800 961"/>
                    <a:gd name="T3" fmla="*/ 10800 h 19678"/>
                    <a:gd name="T4" fmla="+- 0 10800 961"/>
                    <a:gd name="T5" fmla="*/ T4 w 19678"/>
                    <a:gd name="T6" fmla="+- 0 10800 961"/>
                    <a:gd name="T7" fmla="*/ 10800 h 19678"/>
                    <a:gd name="T8" fmla="+- 0 10800 961"/>
                    <a:gd name="T9" fmla="*/ T8 w 19678"/>
                    <a:gd name="T10" fmla="+- 0 10800 961"/>
                    <a:gd name="T11" fmla="*/ 10800 h 19678"/>
                    <a:gd name="T12" fmla="+- 0 10800 961"/>
                    <a:gd name="T13" fmla="*/ T12 w 19678"/>
                    <a:gd name="T14" fmla="+- 0 10800 961"/>
                    <a:gd name="T15" fmla="*/ 10800 h 19678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678" h="19678">
                      <a:moveTo>
                        <a:pt x="2882" y="2882"/>
                      </a:moveTo>
                      <a:cubicBezTo>
                        <a:pt x="-961" y="6725"/>
                        <a:pt x="-961" y="12952"/>
                        <a:pt x="2882" y="16795"/>
                      </a:cubicBezTo>
                      <a:cubicBezTo>
                        <a:pt x="6725" y="20638"/>
                        <a:pt x="12952" y="20638"/>
                        <a:pt x="16795" y="16795"/>
                      </a:cubicBezTo>
                      <a:cubicBezTo>
                        <a:pt x="20639" y="12952"/>
                        <a:pt x="20639" y="6725"/>
                        <a:pt x="16795" y="2882"/>
                      </a:cubicBezTo>
                      <a:cubicBezTo>
                        <a:pt x="12952" y="-961"/>
                        <a:pt x="6725" y="-961"/>
                        <a:pt x="2882" y="288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792" tIns="50792" rIns="50792" bIns="50792" anchor="ctr"/>
                <a:lstStyle/>
                <a:p>
                  <a:pPr defTabSz="609478"/>
                  <a:endParaRPr lang="en-US" sz="3999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8" name="AutoShape 67">
                  <a:extLst>
                    <a:ext uri="{FF2B5EF4-FFF2-40B4-BE49-F238E27FC236}">
                      <a16:creationId xmlns:a16="http://schemas.microsoft.com/office/drawing/2014/main" id="{D39C67B5-5653-49EE-A58B-1EC365B45D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31095" y="1298695"/>
                  <a:ext cx="251543" cy="366051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9818" y="16200"/>
                      </a:moveTo>
                      <a:cubicBezTo>
                        <a:pt x="5486" y="16200"/>
                        <a:pt x="1963" y="13776"/>
                        <a:pt x="1963" y="10800"/>
                      </a:cubicBezTo>
                      <a:cubicBezTo>
                        <a:pt x="1963" y="7821"/>
                        <a:pt x="5486" y="5400"/>
                        <a:pt x="9818" y="5400"/>
                      </a:cubicBezTo>
                      <a:cubicBezTo>
                        <a:pt x="14148" y="5400"/>
                        <a:pt x="17672" y="7821"/>
                        <a:pt x="17672" y="10800"/>
                      </a:cubicBezTo>
                      <a:cubicBezTo>
                        <a:pt x="17672" y="13776"/>
                        <a:pt x="14148" y="16200"/>
                        <a:pt x="9818" y="16200"/>
                      </a:cubicBezTo>
                      <a:moveTo>
                        <a:pt x="13745" y="20249"/>
                      </a:moveTo>
                      <a:lnTo>
                        <a:pt x="5890" y="20249"/>
                      </a:lnTo>
                      <a:lnTo>
                        <a:pt x="4909" y="16613"/>
                      </a:lnTo>
                      <a:cubicBezTo>
                        <a:pt x="6358" y="17192"/>
                        <a:pt x="8019" y="17549"/>
                        <a:pt x="9818" y="17549"/>
                      </a:cubicBezTo>
                      <a:cubicBezTo>
                        <a:pt x="11614" y="17549"/>
                        <a:pt x="13277" y="17192"/>
                        <a:pt x="14727" y="16613"/>
                      </a:cubicBezTo>
                      <a:cubicBezTo>
                        <a:pt x="14727" y="16613"/>
                        <a:pt x="13745" y="20249"/>
                        <a:pt x="13745" y="20249"/>
                      </a:cubicBezTo>
                      <a:close/>
                      <a:moveTo>
                        <a:pt x="5992" y="1350"/>
                      </a:moveTo>
                      <a:lnTo>
                        <a:pt x="13847" y="1350"/>
                      </a:lnTo>
                      <a:lnTo>
                        <a:pt x="14828" y="4985"/>
                      </a:lnTo>
                      <a:cubicBezTo>
                        <a:pt x="13379" y="4406"/>
                        <a:pt x="11718" y="4050"/>
                        <a:pt x="9919" y="4050"/>
                      </a:cubicBezTo>
                      <a:cubicBezTo>
                        <a:pt x="8123" y="4050"/>
                        <a:pt x="6460" y="4406"/>
                        <a:pt x="5010" y="4985"/>
                      </a:cubicBezTo>
                      <a:cubicBezTo>
                        <a:pt x="5010" y="4985"/>
                        <a:pt x="5992" y="1350"/>
                        <a:pt x="5992" y="1350"/>
                      </a:cubicBezTo>
                      <a:close/>
                      <a:moveTo>
                        <a:pt x="19636" y="9450"/>
                      </a:moveTo>
                      <a:cubicBezTo>
                        <a:pt x="19567" y="9450"/>
                        <a:pt x="19509" y="9472"/>
                        <a:pt x="19442" y="9477"/>
                      </a:cubicBezTo>
                      <a:cubicBezTo>
                        <a:pt x="19101" y="8298"/>
                        <a:pt x="18294" y="7245"/>
                        <a:pt x="17187" y="6376"/>
                      </a:cubicBezTo>
                      <a:lnTo>
                        <a:pt x="15778" y="1102"/>
                      </a:lnTo>
                      <a:cubicBezTo>
                        <a:pt x="15605" y="464"/>
                        <a:pt x="14794" y="0"/>
                        <a:pt x="13847" y="0"/>
                      </a:cubicBezTo>
                      <a:lnTo>
                        <a:pt x="5992" y="0"/>
                      </a:lnTo>
                      <a:cubicBezTo>
                        <a:pt x="5047" y="0"/>
                        <a:pt x="4236" y="464"/>
                        <a:pt x="4061" y="1102"/>
                      </a:cubicBezTo>
                      <a:lnTo>
                        <a:pt x="2686" y="6198"/>
                      </a:lnTo>
                      <a:cubicBezTo>
                        <a:pt x="1037" y="7405"/>
                        <a:pt x="0" y="9012"/>
                        <a:pt x="0" y="10800"/>
                      </a:cubicBezTo>
                      <a:cubicBezTo>
                        <a:pt x="0" y="12542"/>
                        <a:pt x="995" y="14110"/>
                        <a:pt x="2573" y="15307"/>
                      </a:cubicBezTo>
                      <a:lnTo>
                        <a:pt x="3959" y="20496"/>
                      </a:lnTo>
                      <a:cubicBezTo>
                        <a:pt x="4132" y="21135"/>
                        <a:pt x="4943" y="21599"/>
                        <a:pt x="5890" y="21599"/>
                      </a:cubicBezTo>
                      <a:lnTo>
                        <a:pt x="13745" y="21599"/>
                      </a:lnTo>
                      <a:cubicBezTo>
                        <a:pt x="14690" y="21599"/>
                        <a:pt x="15501" y="21135"/>
                        <a:pt x="15676" y="20496"/>
                      </a:cubicBezTo>
                      <a:lnTo>
                        <a:pt x="17074" y="15311"/>
                      </a:lnTo>
                      <a:cubicBezTo>
                        <a:pt x="18242" y="14426"/>
                        <a:pt x="19089" y="13340"/>
                        <a:pt x="19442" y="12122"/>
                      </a:cubicBezTo>
                      <a:cubicBezTo>
                        <a:pt x="19509" y="12127"/>
                        <a:pt x="19567" y="12150"/>
                        <a:pt x="19636" y="12150"/>
                      </a:cubicBezTo>
                      <a:cubicBezTo>
                        <a:pt x="20719" y="12150"/>
                        <a:pt x="21600" y="11544"/>
                        <a:pt x="21600" y="10800"/>
                      </a:cubicBezTo>
                      <a:cubicBezTo>
                        <a:pt x="21600" y="10053"/>
                        <a:pt x="20719" y="9450"/>
                        <a:pt x="19636" y="9450"/>
                      </a:cubicBezTo>
                    </a:path>
                  </a:pathLst>
                </a:custGeom>
                <a:solidFill>
                  <a:srgbClr val="ADB898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792" tIns="50792" rIns="50792" bIns="50792" anchor="ctr"/>
                <a:lstStyle/>
                <a:p>
                  <a:pPr defTabSz="609478"/>
                  <a:endParaRPr lang="en-US" sz="3999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9" name="AutoShape 68">
                  <a:extLst>
                    <a:ext uri="{FF2B5EF4-FFF2-40B4-BE49-F238E27FC236}">
                      <a16:creationId xmlns:a16="http://schemas.microsoft.com/office/drawing/2014/main" id="{6E3DE87E-2DC5-45CE-9899-D3735D9168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4338" y="1424465"/>
                  <a:ext cx="68830" cy="69456"/>
                </a:xfrm>
                <a:custGeom>
                  <a:avLst/>
                  <a:gdLst>
                    <a:gd name="T0" fmla="*/ 10740 w 21481"/>
                    <a:gd name="T1" fmla="+- 0 10860 120"/>
                    <a:gd name="T2" fmla="*/ 10860 h 21480"/>
                    <a:gd name="T3" fmla="*/ 10740 w 21481"/>
                    <a:gd name="T4" fmla="+- 0 10860 120"/>
                    <a:gd name="T5" fmla="*/ 10860 h 21480"/>
                    <a:gd name="T6" fmla="*/ 10740 w 21481"/>
                    <a:gd name="T7" fmla="+- 0 10860 120"/>
                    <a:gd name="T8" fmla="*/ 10860 h 21480"/>
                    <a:gd name="T9" fmla="*/ 10740 w 21481"/>
                    <a:gd name="T10" fmla="+- 0 10860 120"/>
                    <a:gd name="T11" fmla="*/ 10860 h 21480"/>
                  </a:gdLst>
                  <a:ahLst/>
                  <a:cxnLst>
                    <a:cxn ang="0">
                      <a:pos x="T0" y="T2"/>
                    </a:cxn>
                    <a:cxn ang="0">
                      <a:pos x="T3" y="T5"/>
                    </a:cxn>
                    <a:cxn ang="0">
                      <a:pos x="T6" y="T8"/>
                    </a:cxn>
                    <a:cxn ang="0">
                      <a:pos x="T9" y="T11"/>
                    </a:cxn>
                  </a:cxnLst>
                  <a:rect l="0" t="0" r="r" b="b"/>
                  <a:pathLst>
                    <a:path w="21481" h="21480">
                      <a:moveTo>
                        <a:pt x="21127" y="346"/>
                      </a:moveTo>
                      <a:cubicBezTo>
                        <a:pt x="20697" y="-82"/>
                        <a:pt x="20002" y="-120"/>
                        <a:pt x="19516" y="270"/>
                      </a:cubicBezTo>
                      <a:lnTo>
                        <a:pt x="1055" y="15432"/>
                      </a:lnTo>
                      <a:cubicBezTo>
                        <a:pt x="375" y="16113"/>
                        <a:pt x="0" y="17012"/>
                        <a:pt x="0" y="17972"/>
                      </a:cubicBezTo>
                      <a:cubicBezTo>
                        <a:pt x="0" y="18902"/>
                        <a:pt x="361" y="19783"/>
                        <a:pt x="1027" y="20446"/>
                      </a:cubicBezTo>
                      <a:cubicBezTo>
                        <a:pt x="1694" y="21103"/>
                        <a:pt x="2583" y="21473"/>
                        <a:pt x="3542" y="21479"/>
                      </a:cubicBezTo>
                      <a:cubicBezTo>
                        <a:pt x="4431" y="21473"/>
                        <a:pt x="5354" y="21144"/>
                        <a:pt x="6028" y="20495"/>
                      </a:cubicBezTo>
                      <a:lnTo>
                        <a:pt x="12598" y="12627"/>
                      </a:lnTo>
                      <a:lnTo>
                        <a:pt x="21224" y="1935"/>
                      </a:lnTo>
                      <a:cubicBezTo>
                        <a:pt x="21600" y="1462"/>
                        <a:pt x="21558" y="771"/>
                        <a:pt x="21127" y="346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792" tIns="50792" rIns="50792" bIns="50792" anchor="ctr"/>
                <a:lstStyle/>
                <a:p>
                  <a:pPr defTabSz="609478"/>
                  <a:endParaRPr lang="en-US" sz="3999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kkurat Pro" panose="020B0504020101020102" pitchFamily="34" charset="0"/>
                    <a:ea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pic>
            <p:nvPicPr>
              <p:cNvPr id="179" name="Picture 3" descr="C:\Users\y00122952\Desktop\dribble_upload_cow.jpg">
                <a:extLst>
                  <a:ext uri="{FF2B5EF4-FFF2-40B4-BE49-F238E27FC236}">
                    <a16:creationId xmlns:a16="http://schemas.microsoft.com/office/drawing/2014/main" id="{FE09C07D-C0B7-4F2B-AD55-ED005563EF6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98568" y="5058532"/>
                <a:ext cx="293634" cy="268215"/>
              </a:xfrm>
              <a:prstGeom prst="rect">
                <a:avLst/>
              </a:prstGeom>
              <a:noFill/>
            </p:spPr>
          </p:pic>
          <p:sp>
            <p:nvSpPr>
              <p:cNvPr id="180" name="Freeform 127">
                <a:extLst>
                  <a:ext uri="{FF2B5EF4-FFF2-40B4-BE49-F238E27FC236}">
                    <a16:creationId xmlns:a16="http://schemas.microsoft.com/office/drawing/2014/main" id="{FE650FF4-ADB8-4809-A7BD-DC69DCB9FD8D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4854619" y="5087261"/>
                <a:ext cx="293782" cy="194608"/>
              </a:xfrm>
              <a:custGeom>
                <a:avLst/>
                <a:gdLst>
                  <a:gd name="T0" fmla="*/ 188 w 210"/>
                  <a:gd name="T1" fmla="*/ 56 h 136"/>
                  <a:gd name="T2" fmla="*/ 160 w 210"/>
                  <a:gd name="T3" fmla="*/ 51 h 136"/>
                  <a:gd name="T4" fmla="*/ 162 w 210"/>
                  <a:gd name="T5" fmla="*/ 34 h 136"/>
                  <a:gd name="T6" fmla="*/ 162 w 210"/>
                  <a:gd name="T7" fmla="*/ 17 h 136"/>
                  <a:gd name="T8" fmla="*/ 132 w 210"/>
                  <a:gd name="T9" fmla="*/ 26 h 136"/>
                  <a:gd name="T10" fmla="*/ 146 w 210"/>
                  <a:gd name="T11" fmla="*/ 32 h 136"/>
                  <a:gd name="T12" fmla="*/ 66 w 210"/>
                  <a:gd name="T13" fmla="*/ 23 h 136"/>
                  <a:gd name="T14" fmla="*/ 96 w 210"/>
                  <a:gd name="T15" fmla="*/ 3 h 136"/>
                  <a:gd name="T16" fmla="*/ 66 w 210"/>
                  <a:gd name="T17" fmla="*/ 14 h 136"/>
                  <a:gd name="T18" fmla="*/ 25 w 210"/>
                  <a:gd name="T19" fmla="*/ 26 h 136"/>
                  <a:gd name="T20" fmla="*/ 34 w 210"/>
                  <a:gd name="T21" fmla="*/ 51 h 136"/>
                  <a:gd name="T22" fmla="*/ 52 w 210"/>
                  <a:gd name="T23" fmla="*/ 50 h 136"/>
                  <a:gd name="T24" fmla="*/ 40 w 210"/>
                  <a:gd name="T25" fmla="*/ 55 h 136"/>
                  <a:gd name="T26" fmla="*/ 40 w 210"/>
                  <a:gd name="T27" fmla="*/ 136 h 136"/>
                  <a:gd name="T28" fmla="*/ 56 w 210"/>
                  <a:gd name="T29" fmla="*/ 58 h 136"/>
                  <a:gd name="T30" fmla="*/ 97 w 210"/>
                  <a:gd name="T31" fmla="*/ 86 h 136"/>
                  <a:gd name="T32" fmla="*/ 101 w 210"/>
                  <a:gd name="T33" fmla="*/ 99 h 136"/>
                  <a:gd name="T34" fmla="*/ 96 w 210"/>
                  <a:gd name="T35" fmla="*/ 105 h 136"/>
                  <a:gd name="T36" fmla="*/ 91 w 210"/>
                  <a:gd name="T37" fmla="*/ 104 h 136"/>
                  <a:gd name="T38" fmla="*/ 94 w 210"/>
                  <a:gd name="T39" fmla="*/ 108 h 136"/>
                  <a:gd name="T40" fmla="*/ 102 w 210"/>
                  <a:gd name="T41" fmla="*/ 113 h 136"/>
                  <a:gd name="T42" fmla="*/ 104 w 210"/>
                  <a:gd name="T43" fmla="*/ 101 h 136"/>
                  <a:gd name="T44" fmla="*/ 121 w 210"/>
                  <a:gd name="T45" fmla="*/ 98 h 136"/>
                  <a:gd name="T46" fmla="*/ 170 w 210"/>
                  <a:gd name="T47" fmla="*/ 136 h 136"/>
                  <a:gd name="T48" fmla="*/ 187 w 210"/>
                  <a:gd name="T49" fmla="*/ 59 h 136"/>
                  <a:gd name="T50" fmla="*/ 167 w 210"/>
                  <a:gd name="T51" fmla="*/ 71 h 136"/>
                  <a:gd name="T52" fmla="*/ 167 w 210"/>
                  <a:gd name="T53" fmla="*/ 61 h 136"/>
                  <a:gd name="T54" fmla="*/ 153 w 210"/>
                  <a:gd name="T55" fmla="*/ 59 h 136"/>
                  <a:gd name="T56" fmla="*/ 148 w 210"/>
                  <a:gd name="T57" fmla="*/ 46 h 136"/>
                  <a:gd name="T58" fmla="*/ 167 w 210"/>
                  <a:gd name="T59" fmla="*/ 91 h 136"/>
                  <a:gd name="T60" fmla="*/ 136 w 210"/>
                  <a:gd name="T61" fmla="*/ 92 h 136"/>
                  <a:gd name="T62" fmla="*/ 48 w 210"/>
                  <a:gd name="T63" fmla="*/ 46 h 136"/>
                  <a:gd name="T64" fmla="*/ 30 w 210"/>
                  <a:gd name="T65" fmla="*/ 39 h 136"/>
                  <a:gd name="T66" fmla="*/ 38 w 210"/>
                  <a:gd name="T67" fmla="*/ 35 h 136"/>
                  <a:gd name="T68" fmla="*/ 53 w 210"/>
                  <a:gd name="T69" fmla="*/ 38 h 136"/>
                  <a:gd name="T70" fmla="*/ 48 w 210"/>
                  <a:gd name="T71" fmla="*/ 46 h 136"/>
                  <a:gd name="T72" fmla="*/ 40 w 210"/>
                  <a:gd name="T73" fmla="*/ 129 h 136"/>
                  <a:gd name="T74" fmla="*/ 40 w 210"/>
                  <a:gd name="T75" fmla="*/ 61 h 136"/>
                  <a:gd name="T76" fmla="*/ 36 w 210"/>
                  <a:gd name="T77" fmla="*/ 96 h 136"/>
                  <a:gd name="T78" fmla="*/ 55 w 210"/>
                  <a:gd name="T79" fmla="*/ 65 h 136"/>
                  <a:gd name="T80" fmla="*/ 56 w 210"/>
                  <a:gd name="T81" fmla="*/ 30 h 136"/>
                  <a:gd name="T82" fmla="*/ 30 w 210"/>
                  <a:gd name="T83" fmla="*/ 26 h 136"/>
                  <a:gd name="T84" fmla="*/ 62 w 210"/>
                  <a:gd name="T85" fmla="*/ 19 h 136"/>
                  <a:gd name="T86" fmla="*/ 60 w 210"/>
                  <a:gd name="T87" fmla="*/ 36 h 136"/>
                  <a:gd name="T88" fmla="*/ 110 w 210"/>
                  <a:gd name="T89" fmla="*/ 74 h 136"/>
                  <a:gd name="T90" fmla="*/ 60 w 210"/>
                  <a:gd name="T91" fmla="*/ 36 h 136"/>
                  <a:gd name="T92" fmla="*/ 124 w 210"/>
                  <a:gd name="T93" fmla="*/ 92 h 136"/>
                  <a:gd name="T94" fmla="*/ 122 w 210"/>
                  <a:gd name="T95" fmla="*/ 80 h 136"/>
                  <a:gd name="T96" fmla="*/ 130 w 210"/>
                  <a:gd name="T97" fmla="*/ 92 h 136"/>
                  <a:gd name="T98" fmla="*/ 136 w 210"/>
                  <a:gd name="T99" fmla="*/ 98 h 136"/>
                  <a:gd name="T100" fmla="*/ 176 w 210"/>
                  <a:gd name="T101" fmla="*/ 94 h 136"/>
                  <a:gd name="T102" fmla="*/ 176 w 210"/>
                  <a:gd name="T103" fmla="*/ 62 h 136"/>
                  <a:gd name="T104" fmla="*/ 170 w 210"/>
                  <a:gd name="T105" fmla="*/ 129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0" h="136">
                    <a:moveTo>
                      <a:pt x="187" y="59"/>
                    </a:moveTo>
                    <a:cubicBezTo>
                      <a:pt x="188" y="58"/>
                      <a:pt x="188" y="57"/>
                      <a:pt x="188" y="56"/>
                    </a:cubicBezTo>
                    <a:cubicBezTo>
                      <a:pt x="188" y="53"/>
                      <a:pt x="186" y="51"/>
                      <a:pt x="184" y="51"/>
                    </a:cubicBezTo>
                    <a:cubicBezTo>
                      <a:pt x="160" y="51"/>
                      <a:pt x="160" y="51"/>
                      <a:pt x="160" y="51"/>
                    </a:cubicBezTo>
                    <a:cubicBezTo>
                      <a:pt x="154" y="33"/>
                      <a:pt x="154" y="33"/>
                      <a:pt x="154" y="33"/>
                    </a:cubicBezTo>
                    <a:cubicBezTo>
                      <a:pt x="162" y="34"/>
                      <a:pt x="162" y="34"/>
                      <a:pt x="162" y="34"/>
                    </a:cubicBezTo>
                    <a:cubicBezTo>
                      <a:pt x="165" y="34"/>
                      <a:pt x="167" y="28"/>
                      <a:pt x="167" y="26"/>
                    </a:cubicBezTo>
                    <a:cubicBezTo>
                      <a:pt x="167" y="23"/>
                      <a:pt x="165" y="17"/>
                      <a:pt x="162" y="17"/>
                    </a:cubicBezTo>
                    <a:cubicBezTo>
                      <a:pt x="137" y="20"/>
                      <a:pt x="137" y="20"/>
                      <a:pt x="137" y="20"/>
                    </a:cubicBezTo>
                    <a:cubicBezTo>
                      <a:pt x="135" y="20"/>
                      <a:pt x="132" y="23"/>
                      <a:pt x="132" y="26"/>
                    </a:cubicBezTo>
                    <a:cubicBezTo>
                      <a:pt x="132" y="28"/>
                      <a:pt x="135" y="31"/>
                      <a:pt x="137" y="31"/>
                    </a:cubicBezTo>
                    <a:cubicBezTo>
                      <a:pt x="146" y="32"/>
                      <a:pt x="146" y="32"/>
                      <a:pt x="146" y="32"/>
                    </a:cubicBezTo>
                    <a:cubicBezTo>
                      <a:pt x="131" y="77"/>
                      <a:pt x="131" y="77"/>
                      <a:pt x="131" y="77"/>
                    </a:cubicBezTo>
                    <a:cubicBezTo>
                      <a:pt x="94" y="66"/>
                      <a:pt x="71" y="31"/>
                      <a:pt x="66" y="23"/>
                    </a:cubicBezTo>
                    <a:cubicBezTo>
                      <a:pt x="71" y="17"/>
                      <a:pt x="83" y="9"/>
                      <a:pt x="92" y="7"/>
                    </a:cubicBezTo>
                    <a:cubicBezTo>
                      <a:pt x="95" y="6"/>
                      <a:pt x="96" y="6"/>
                      <a:pt x="96" y="3"/>
                    </a:cubicBezTo>
                    <a:cubicBezTo>
                      <a:pt x="96" y="0"/>
                      <a:pt x="93" y="0"/>
                      <a:pt x="93" y="0"/>
                    </a:cubicBezTo>
                    <a:cubicBezTo>
                      <a:pt x="81" y="3"/>
                      <a:pt x="72" y="8"/>
                      <a:pt x="6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0" y="14"/>
                      <a:pt x="25" y="19"/>
                      <a:pt x="25" y="26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5" y="45"/>
                      <a:pt x="28" y="51"/>
                      <a:pt x="34" y="51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49" y="51"/>
                      <a:pt x="50" y="50"/>
                      <a:pt x="52" y="50"/>
                    </a:cubicBezTo>
                    <a:cubicBezTo>
                      <a:pt x="51" y="52"/>
                      <a:pt x="51" y="54"/>
                      <a:pt x="50" y="56"/>
                    </a:cubicBezTo>
                    <a:cubicBezTo>
                      <a:pt x="47" y="55"/>
                      <a:pt x="44" y="55"/>
                      <a:pt x="40" y="55"/>
                    </a:cubicBezTo>
                    <a:cubicBezTo>
                      <a:pt x="18" y="55"/>
                      <a:pt x="0" y="73"/>
                      <a:pt x="0" y="95"/>
                    </a:cubicBezTo>
                    <a:cubicBezTo>
                      <a:pt x="0" y="117"/>
                      <a:pt x="18" y="136"/>
                      <a:pt x="40" y="136"/>
                    </a:cubicBezTo>
                    <a:cubicBezTo>
                      <a:pt x="63" y="136"/>
                      <a:pt x="81" y="117"/>
                      <a:pt x="81" y="95"/>
                    </a:cubicBezTo>
                    <a:cubicBezTo>
                      <a:pt x="81" y="79"/>
                      <a:pt x="71" y="65"/>
                      <a:pt x="56" y="58"/>
                    </a:cubicBezTo>
                    <a:cubicBezTo>
                      <a:pt x="57" y="55"/>
                      <a:pt x="58" y="50"/>
                      <a:pt x="58" y="46"/>
                    </a:cubicBezTo>
                    <a:cubicBezTo>
                      <a:pt x="65" y="55"/>
                      <a:pt x="81" y="73"/>
                      <a:pt x="97" y="86"/>
                    </a:cubicBezTo>
                    <a:cubicBezTo>
                      <a:pt x="96" y="87"/>
                      <a:pt x="96" y="88"/>
                      <a:pt x="96" y="88"/>
                    </a:cubicBezTo>
                    <a:cubicBezTo>
                      <a:pt x="96" y="93"/>
                      <a:pt x="98" y="96"/>
                      <a:pt x="101" y="99"/>
                    </a:cubicBezTo>
                    <a:cubicBezTo>
                      <a:pt x="99" y="102"/>
                      <a:pt x="99" y="102"/>
                      <a:pt x="99" y="102"/>
                    </a:cubicBezTo>
                    <a:cubicBezTo>
                      <a:pt x="96" y="105"/>
                      <a:pt x="96" y="105"/>
                      <a:pt x="96" y="105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1" y="104"/>
                      <a:pt x="91" y="104"/>
                      <a:pt x="91" y="104"/>
                    </a:cubicBezTo>
                    <a:cubicBezTo>
                      <a:pt x="95" y="108"/>
                      <a:pt x="95" y="108"/>
                      <a:pt x="95" y="108"/>
                    </a:cubicBezTo>
                    <a:cubicBezTo>
                      <a:pt x="94" y="108"/>
                      <a:pt x="94" y="108"/>
                      <a:pt x="94" y="108"/>
                    </a:cubicBezTo>
                    <a:cubicBezTo>
                      <a:pt x="100" y="114"/>
                      <a:pt x="100" y="114"/>
                      <a:pt x="100" y="114"/>
                    </a:cubicBezTo>
                    <a:cubicBezTo>
                      <a:pt x="102" y="113"/>
                      <a:pt x="102" y="113"/>
                      <a:pt x="102" y="113"/>
                    </a:cubicBezTo>
                    <a:cubicBezTo>
                      <a:pt x="98" y="108"/>
                      <a:pt x="98" y="108"/>
                      <a:pt x="98" y="108"/>
                    </a:cubicBezTo>
                    <a:cubicBezTo>
                      <a:pt x="104" y="101"/>
                      <a:pt x="104" y="101"/>
                      <a:pt x="104" y="101"/>
                    </a:cubicBezTo>
                    <a:cubicBezTo>
                      <a:pt x="106" y="102"/>
                      <a:pt x="108" y="103"/>
                      <a:pt x="111" y="103"/>
                    </a:cubicBezTo>
                    <a:cubicBezTo>
                      <a:pt x="114" y="103"/>
                      <a:pt x="118" y="101"/>
                      <a:pt x="121" y="98"/>
                    </a:cubicBezTo>
                    <a:cubicBezTo>
                      <a:pt x="130" y="98"/>
                      <a:pt x="130" y="98"/>
                      <a:pt x="130" y="98"/>
                    </a:cubicBezTo>
                    <a:cubicBezTo>
                      <a:pt x="131" y="119"/>
                      <a:pt x="148" y="136"/>
                      <a:pt x="170" y="136"/>
                    </a:cubicBezTo>
                    <a:cubicBezTo>
                      <a:pt x="192" y="136"/>
                      <a:pt x="210" y="117"/>
                      <a:pt x="210" y="95"/>
                    </a:cubicBezTo>
                    <a:cubicBezTo>
                      <a:pt x="210" y="79"/>
                      <a:pt x="201" y="66"/>
                      <a:pt x="187" y="59"/>
                    </a:cubicBezTo>
                    <a:moveTo>
                      <a:pt x="167" y="61"/>
                    </a:moveTo>
                    <a:cubicBezTo>
                      <a:pt x="167" y="71"/>
                      <a:pt x="167" y="71"/>
                      <a:pt x="167" y="71"/>
                    </a:cubicBezTo>
                    <a:cubicBezTo>
                      <a:pt x="163" y="62"/>
                      <a:pt x="163" y="62"/>
                      <a:pt x="163" y="62"/>
                    </a:cubicBezTo>
                    <a:cubicBezTo>
                      <a:pt x="164" y="62"/>
                      <a:pt x="166" y="61"/>
                      <a:pt x="167" y="61"/>
                    </a:cubicBezTo>
                    <a:moveTo>
                      <a:pt x="148" y="46"/>
                    </a:moveTo>
                    <a:cubicBezTo>
                      <a:pt x="153" y="59"/>
                      <a:pt x="153" y="59"/>
                      <a:pt x="153" y="59"/>
                    </a:cubicBezTo>
                    <a:cubicBezTo>
                      <a:pt x="148" y="61"/>
                      <a:pt x="144" y="64"/>
                      <a:pt x="141" y="67"/>
                    </a:cubicBezTo>
                    <a:lnTo>
                      <a:pt x="148" y="46"/>
                    </a:lnTo>
                    <a:close/>
                    <a:moveTo>
                      <a:pt x="156" y="64"/>
                    </a:moveTo>
                    <a:cubicBezTo>
                      <a:pt x="167" y="91"/>
                      <a:pt x="167" y="91"/>
                      <a:pt x="167" y="91"/>
                    </a:cubicBezTo>
                    <a:cubicBezTo>
                      <a:pt x="167" y="92"/>
                      <a:pt x="167" y="92"/>
                      <a:pt x="167" y="92"/>
                    </a:cubicBezTo>
                    <a:cubicBezTo>
                      <a:pt x="136" y="92"/>
                      <a:pt x="136" y="92"/>
                      <a:pt x="136" y="92"/>
                    </a:cubicBezTo>
                    <a:cubicBezTo>
                      <a:pt x="137" y="80"/>
                      <a:pt x="145" y="69"/>
                      <a:pt x="156" y="64"/>
                    </a:cubicBezTo>
                    <a:moveTo>
                      <a:pt x="48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30" y="46"/>
                      <a:pt x="30" y="43"/>
                      <a:pt x="30" y="39"/>
                    </a:cubicBezTo>
                    <a:cubicBezTo>
                      <a:pt x="30" y="35"/>
                      <a:pt x="30" y="35"/>
                      <a:pt x="30" y="35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54" y="35"/>
                      <a:pt x="54" y="35"/>
                      <a:pt x="54" y="35"/>
                    </a:cubicBezTo>
                    <a:cubicBezTo>
                      <a:pt x="53" y="37"/>
                      <a:pt x="53" y="38"/>
                      <a:pt x="53" y="38"/>
                    </a:cubicBezTo>
                    <a:cubicBezTo>
                      <a:pt x="53" y="40"/>
                      <a:pt x="53" y="42"/>
                      <a:pt x="52" y="44"/>
                    </a:cubicBezTo>
                    <a:cubicBezTo>
                      <a:pt x="51" y="45"/>
                      <a:pt x="49" y="46"/>
                      <a:pt x="48" y="46"/>
                    </a:cubicBezTo>
                    <a:moveTo>
                      <a:pt x="74" y="95"/>
                    </a:moveTo>
                    <a:cubicBezTo>
                      <a:pt x="74" y="114"/>
                      <a:pt x="59" y="129"/>
                      <a:pt x="40" y="129"/>
                    </a:cubicBezTo>
                    <a:cubicBezTo>
                      <a:pt x="22" y="129"/>
                      <a:pt x="6" y="114"/>
                      <a:pt x="6" y="95"/>
                    </a:cubicBezTo>
                    <a:cubicBezTo>
                      <a:pt x="6" y="76"/>
                      <a:pt x="22" y="61"/>
                      <a:pt x="40" y="61"/>
                    </a:cubicBezTo>
                    <a:cubicBezTo>
                      <a:pt x="43" y="61"/>
                      <a:pt x="46" y="62"/>
                      <a:pt x="49" y="62"/>
                    </a:cubicBezTo>
                    <a:cubicBezTo>
                      <a:pt x="44" y="84"/>
                      <a:pt x="37" y="96"/>
                      <a:pt x="36" y="96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2" y="99"/>
                      <a:pt x="50" y="87"/>
                      <a:pt x="55" y="65"/>
                    </a:cubicBezTo>
                    <a:cubicBezTo>
                      <a:pt x="66" y="70"/>
                      <a:pt x="74" y="82"/>
                      <a:pt x="74" y="95"/>
                    </a:cubicBezTo>
                    <a:moveTo>
                      <a:pt x="56" y="30"/>
                    </a:moveTo>
                    <a:cubicBezTo>
                      <a:pt x="30" y="30"/>
                      <a:pt x="30" y="30"/>
                      <a:pt x="30" y="30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30" y="22"/>
                      <a:pt x="33" y="19"/>
                      <a:pt x="36" y="19"/>
                    </a:cubicBezTo>
                    <a:cubicBezTo>
                      <a:pt x="62" y="19"/>
                      <a:pt x="62" y="19"/>
                      <a:pt x="62" y="19"/>
                    </a:cubicBezTo>
                    <a:cubicBezTo>
                      <a:pt x="59" y="23"/>
                      <a:pt x="57" y="27"/>
                      <a:pt x="56" y="30"/>
                    </a:cubicBezTo>
                    <a:moveTo>
                      <a:pt x="60" y="36"/>
                    </a:moveTo>
                    <a:cubicBezTo>
                      <a:pt x="60" y="35"/>
                      <a:pt x="61" y="32"/>
                      <a:pt x="63" y="29"/>
                    </a:cubicBezTo>
                    <a:cubicBezTo>
                      <a:pt x="69" y="39"/>
                      <a:pt x="85" y="61"/>
                      <a:pt x="110" y="74"/>
                    </a:cubicBezTo>
                    <a:cubicBezTo>
                      <a:pt x="105" y="75"/>
                      <a:pt x="102" y="77"/>
                      <a:pt x="99" y="80"/>
                    </a:cubicBezTo>
                    <a:cubicBezTo>
                      <a:pt x="84" y="66"/>
                      <a:pt x="67" y="46"/>
                      <a:pt x="60" y="36"/>
                    </a:cubicBezTo>
                    <a:moveTo>
                      <a:pt x="130" y="92"/>
                    </a:moveTo>
                    <a:cubicBezTo>
                      <a:pt x="124" y="92"/>
                      <a:pt x="124" y="92"/>
                      <a:pt x="124" y="92"/>
                    </a:cubicBezTo>
                    <a:cubicBezTo>
                      <a:pt x="124" y="91"/>
                      <a:pt x="125" y="90"/>
                      <a:pt x="125" y="88"/>
                    </a:cubicBezTo>
                    <a:cubicBezTo>
                      <a:pt x="125" y="85"/>
                      <a:pt x="124" y="82"/>
                      <a:pt x="122" y="80"/>
                    </a:cubicBezTo>
                    <a:cubicBezTo>
                      <a:pt x="125" y="81"/>
                      <a:pt x="128" y="82"/>
                      <a:pt x="131" y="83"/>
                    </a:cubicBezTo>
                    <a:cubicBezTo>
                      <a:pt x="130" y="86"/>
                      <a:pt x="130" y="89"/>
                      <a:pt x="130" y="92"/>
                    </a:cubicBezTo>
                    <a:moveTo>
                      <a:pt x="170" y="129"/>
                    </a:moveTo>
                    <a:cubicBezTo>
                      <a:pt x="152" y="129"/>
                      <a:pt x="137" y="116"/>
                      <a:pt x="136" y="98"/>
                    </a:cubicBezTo>
                    <a:cubicBezTo>
                      <a:pt x="176" y="98"/>
                      <a:pt x="176" y="98"/>
                      <a:pt x="176" y="98"/>
                    </a:cubicBezTo>
                    <a:cubicBezTo>
                      <a:pt x="176" y="94"/>
                      <a:pt x="176" y="94"/>
                      <a:pt x="176" y="94"/>
                    </a:cubicBezTo>
                    <a:cubicBezTo>
                      <a:pt x="176" y="94"/>
                      <a:pt x="176" y="94"/>
                      <a:pt x="176" y="94"/>
                    </a:cubicBezTo>
                    <a:cubicBezTo>
                      <a:pt x="176" y="62"/>
                      <a:pt x="176" y="62"/>
                      <a:pt x="176" y="62"/>
                    </a:cubicBezTo>
                    <a:cubicBezTo>
                      <a:pt x="192" y="65"/>
                      <a:pt x="204" y="79"/>
                      <a:pt x="204" y="95"/>
                    </a:cubicBezTo>
                    <a:cubicBezTo>
                      <a:pt x="204" y="114"/>
                      <a:pt x="188" y="129"/>
                      <a:pt x="170" y="129"/>
                    </a:cubicBezTo>
                  </a:path>
                </a:pathLst>
              </a:custGeom>
              <a:solidFill>
                <a:srgbClr val="ADB898"/>
              </a:solidFill>
              <a:ln>
                <a:noFill/>
              </a:ln>
            </p:spPr>
            <p:txBody>
              <a:bodyPr vert="horz" wrap="square" lIns="121900" tIns="60950" rIns="121900" bIns="6095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1" dirty="0">
                  <a:latin typeface="Akkurat Pro" panose="020B0504020101020102" pitchFamily="34" charset="0"/>
                  <a:ea typeface="Kozuka Gothic Pro L" pitchFamily="34" charset="-128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98" name="矩形 197">
              <a:extLst>
                <a:ext uri="{FF2B5EF4-FFF2-40B4-BE49-F238E27FC236}">
                  <a16:creationId xmlns:a16="http://schemas.microsoft.com/office/drawing/2014/main" id="{4264B416-0985-4778-9938-2FDB357246C7}"/>
                </a:ext>
              </a:extLst>
            </p:cNvPr>
            <p:cNvSpPr/>
            <p:nvPr/>
          </p:nvSpPr>
          <p:spPr>
            <a:xfrm>
              <a:off x="1446239" y="4851137"/>
              <a:ext cx="1010031" cy="2409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467"/>
                </a:lnSpc>
              </a:pPr>
              <a:r>
                <a:rPr lang="en-US" altLang="zh-CN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IOT</a:t>
              </a:r>
            </a:p>
          </p:txBody>
        </p:sp>
        <p:sp>
          <p:nvSpPr>
            <p:cNvPr id="199" name="TextBox 1">
              <a:extLst>
                <a:ext uri="{FF2B5EF4-FFF2-40B4-BE49-F238E27FC236}">
                  <a16:creationId xmlns:a16="http://schemas.microsoft.com/office/drawing/2014/main" id="{B396B2FC-38B9-4B7F-9CDA-6F1FA484E652}"/>
                </a:ext>
              </a:extLst>
            </p:cNvPr>
            <p:cNvSpPr txBox="1"/>
            <p:nvPr/>
          </p:nvSpPr>
          <p:spPr>
            <a:xfrm>
              <a:off x="1466241" y="3613158"/>
              <a:ext cx="945249" cy="2442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 Light" panose="020B0502040204020203" pitchFamily="34" charset="0"/>
                </a:rPr>
                <a:t>AR/VR</a:t>
              </a:r>
              <a:endPara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  <p:grpSp>
          <p:nvGrpSpPr>
            <p:cNvPr id="200" name="组合 199">
              <a:extLst>
                <a:ext uri="{FF2B5EF4-FFF2-40B4-BE49-F238E27FC236}">
                  <a16:creationId xmlns:a16="http://schemas.microsoft.com/office/drawing/2014/main" id="{9947B1B5-B996-4661-AF11-37AF97DAF6F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4981" y="3387311"/>
              <a:ext cx="356821" cy="208668"/>
              <a:chOff x="6912688" y="5349072"/>
              <a:chExt cx="525263" cy="469556"/>
            </a:xfrm>
          </p:grpSpPr>
          <p:pic>
            <p:nvPicPr>
              <p:cNvPr id="201" name="图片 98">
                <a:extLst>
                  <a:ext uri="{FF2B5EF4-FFF2-40B4-BE49-F238E27FC236}">
                    <a16:creationId xmlns:a16="http://schemas.microsoft.com/office/drawing/2014/main" id="{CD7AAFDC-0488-4AA8-A700-9213EBF54F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010931" y="5392823"/>
                <a:ext cx="315744" cy="281936"/>
              </a:xfrm>
              <a:prstGeom prst="rect">
                <a:avLst/>
              </a:prstGeom>
            </p:spPr>
          </p:pic>
          <p:sp>
            <p:nvSpPr>
              <p:cNvPr id="202" name="椭圆 99">
                <a:extLst>
                  <a:ext uri="{FF2B5EF4-FFF2-40B4-BE49-F238E27FC236}">
                    <a16:creationId xmlns:a16="http://schemas.microsoft.com/office/drawing/2014/main" id="{450B1626-0F24-49B4-83E1-F1BC9D7B9B96}"/>
                  </a:ext>
                </a:extLst>
              </p:cNvPr>
              <p:cNvSpPr/>
              <p:nvPr/>
            </p:nvSpPr>
            <p:spPr>
              <a:xfrm>
                <a:off x="6928223" y="5349072"/>
                <a:ext cx="462142" cy="412658"/>
              </a:xfrm>
              <a:prstGeom prst="ellipse">
                <a:avLst/>
              </a:prstGeom>
              <a:noFill/>
              <a:ln w="28575">
                <a:solidFill>
                  <a:srgbClr val="A4B08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Segoe UI Light" panose="020B0502040204020203" pitchFamily="34" charset="0"/>
                </a:endParaRPr>
              </a:p>
            </p:txBody>
          </p:sp>
          <p:cxnSp>
            <p:nvCxnSpPr>
              <p:cNvPr id="203" name="直接连接符 101">
                <a:extLst>
                  <a:ext uri="{FF2B5EF4-FFF2-40B4-BE49-F238E27FC236}">
                    <a16:creationId xmlns:a16="http://schemas.microsoft.com/office/drawing/2014/main" id="{4D225804-C97D-41CC-A457-928D1A683BE1}"/>
                  </a:ext>
                </a:extLst>
              </p:cNvPr>
              <p:cNvCxnSpPr/>
              <p:nvPr/>
            </p:nvCxnSpPr>
            <p:spPr>
              <a:xfrm>
                <a:off x="6912688" y="5818628"/>
                <a:ext cx="525263" cy="0"/>
              </a:xfrm>
              <a:prstGeom prst="line">
                <a:avLst/>
              </a:prstGeom>
              <a:ln w="57150">
                <a:solidFill>
                  <a:srgbClr val="ADB8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4" name="矩形 203">
              <a:extLst>
                <a:ext uri="{FF2B5EF4-FFF2-40B4-BE49-F238E27FC236}">
                  <a16:creationId xmlns:a16="http://schemas.microsoft.com/office/drawing/2014/main" id="{B809841F-17DC-4CD5-949E-14D90FEDE475}"/>
                </a:ext>
              </a:extLst>
            </p:cNvPr>
            <p:cNvSpPr/>
            <p:nvPr/>
          </p:nvSpPr>
          <p:spPr>
            <a:xfrm>
              <a:off x="1347560" y="4157813"/>
              <a:ext cx="1183552" cy="2409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467"/>
                </a:lnSpc>
              </a:pPr>
              <a:r>
                <a:rPr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智能制造</a:t>
              </a:r>
              <a:endPara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endParaRPr>
            </a:p>
          </p:txBody>
        </p:sp>
        <p:grpSp>
          <p:nvGrpSpPr>
            <p:cNvPr id="218" name="组合 238">
              <a:extLst>
                <a:ext uri="{FF2B5EF4-FFF2-40B4-BE49-F238E27FC236}">
                  <a16:creationId xmlns:a16="http://schemas.microsoft.com/office/drawing/2014/main" id="{E5953446-B8C5-4D0F-A7A1-36B5AE1EE5F7}"/>
                </a:ext>
              </a:extLst>
            </p:cNvPr>
            <p:cNvGrpSpPr/>
            <p:nvPr/>
          </p:nvGrpSpPr>
          <p:grpSpPr>
            <a:xfrm>
              <a:off x="1718268" y="3882381"/>
              <a:ext cx="394002" cy="271664"/>
              <a:chOff x="13962063" y="646113"/>
              <a:chExt cx="5175250" cy="4800600"/>
            </a:xfrm>
            <a:solidFill>
              <a:srgbClr val="ADB898"/>
            </a:solidFill>
          </p:grpSpPr>
          <p:sp>
            <p:nvSpPr>
              <p:cNvPr id="219" name="Freeform 6">
                <a:extLst>
                  <a:ext uri="{FF2B5EF4-FFF2-40B4-BE49-F238E27FC236}">
                    <a16:creationId xmlns:a16="http://schemas.microsoft.com/office/drawing/2014/main" id="{F320B030-5B3D-4A36-96E9-F93018DA99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38350" y="2190751"/>
                <a:ext cx="1354137" cy="2078038"/>
              </a:xfrm>
              <a:custGeom>
                <a:avLst/>
                <a:gdLst>
                  <a:gd name="T0" fmla="*/ 361 w 361"/>
                  <a:gd name="T1" fmla="*/ 181 h 554"/>
                  <a:gd name="T2" fmla="*/ 180 w 361"/>
                  <a:gd name="T3" fmla="*/ 0 h 554"/>
                  <a:gd name="T4" fmla="*/ 0 w 361"/>
                  <a:gd name="T5" fmla="*/ 181 h 554"/>
                  <a:gd name="T6" fmla="*/ 74 w 361"/>
                  <a:gd name="T7" fmla="*/ 327 h 554"/>
                  <a:gd name="T8" fmla="*/ 74 w 361"/>
                  <a:gd name="T9" fmla="*/ 554 h 554"/>
                  <a:gd name="T10" fmla="*/ 287 w 361"/>
                  <a:gd name="T11" fmla="*/ 554 h 554"/>
                  <a:gd name="T12" fmla="*/ 287 w 361"/>
                  <a:gd name="T13" fmla="*/ 327 h 554"/>
                  <a:gd name="T14" fmla="*/ 361 w 361"/>
                  <a:gd name="T15" fmla="*/ 181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1" h="554">
                    <a:moveTo>
                      <a:pt x="361" y="181"/>
                    </a:moveTo>
                    <a:cubicBezTo>
                      <a:pt x="361" y="81"/>
                      <a:pt x="280" y="0"/>
                      <a:pt x="180" y="0"/>
                    </a:cubicBezTo>
                    <a:cubicBezTo>
                      <a:pt x="81" y="0"/>
                      <a:pt x="0" y="81"/>
                      <a:pt x="0" y="181"/>
                    </a:cubicBezTo>
                    <a:cubicBezTo>
                      <a:pt x="0" y="241"/>
                      <a:pt x="29" y="294"/>
                      <a:pt x="74" y="327"/>
                    </a:cubicBezTo>
                    <a:cubicBezTo>
                      <a:pt x="74" y="554"/>
                      <a:pt x="74" y="554"/>
                      <a:pt x="74" y="554"/>
                    </a:cubicBezTo>
                    <a:cubicBezTo>
                      <a:pt x="287" y="554"/>
                      <a:pt x="287" y="554"/>
                      <a:pt x="287" y="554"/>
                    </a:cubicBezTo>
                    <a:cubicBezTo>
                      <a:pt x="287" y="327"/>
                      <a:pt x="287" y="327"/>
                      <a:pt x="287" y="327"/>
                    </a:cubicBezTo>
                    <a:cubicBezTo>
                      <a:pt x="332" y="294"/>
                      <a:pt x="361" y="241"/>
                      <a:pt x="361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defTabSz="912849">
                  <a:defRPr/>
                </a:pPr>
                <a:endParaRPr lang="zh-CN" altLang="en-US" sz="28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0" name="Freeform 7">
                <a:extLst>
                  <a:ext uri="{FF2B5EF4-FFF2-40B4-BE49-F238E27FC236}">
                    <a16:creationId xmlns:a16="http://schemas.microsoft.com/office/drawing/2014/main" id="{1ECC5B02-211C-4513-BE9A-3990E81A24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62063" y="646113"/>
                <a:ext cx="2906712" cy="2755900"/>
              </a:xfrm>
              <a:custGeom>
                <a:avLst/>
                <a:gdLst>
                  <a:gd name="T0" fmla="*/ 387 w 775"/>
                  <a:gd name="T1" fmla="*/ 0 h 735"/>
                  <a:gd name="T2" fmla="*/ 0 w 775"/>
                  <a:gd name="T3" fmla="*/ 387 h 735"/>
                  <a:gd name="T4" fmla="*/ 218 w 775"/>
                  <a:gd name="T5" fmla="*/ 735 h 735"/>
                  <a:gd name="T6" fmla="*/ 166 w 775"/>
                  <a:gd name="T7" fmla="*/ 593 h 735"/>
                  <a:gd name="T8" fmla="*/ 387 w 775"/>
                  <a:gd name="T9" fmla="*/ 372 h 735"/>
                  <a:gd name="T10" fmla="*/ 609 w 775"/>
                  <a:gd name="T11" fmla="*/ 593 h 735"/>
                  <a:gd name="T12" fmla="*/ 557 w 775"/>
                  <a:gd name="T13" fmla="*/ 735 h 735"/>
                  <a:gd name="T14" fmla="*/ 775 w 775"/>
                  <a:gd name="T15" fmla="*/ 387 h 735"/>
                  <a:gd name="T16" fmla="*/ 387 w 775"/>
                  <a:gd name="T17" fmla="*/ 0 h 735"/>
                  <a:gd name="T18" fmla="*/ 387 w 775"/>
                  <a:gd name="T19" fmla="*/ 246 h 735"/>
                  <a:gd name="T20" fmla="*/ 296 w 775"/>
                  <a:gd name="T21" fmla="*/ 155 h 735"/>
                  <a:gd name="T22" fmla="*/ 387 w 775"/>
                  <a:gd name="T23" fmla="*/ 63 h 735"/>
                  <a:gd name="T24" fmla="*/ 479 w 775"/>
                  <a:gd name="T25" fmla="*/ 155 h 735"/>
                  <a:gd name="T26" fmla="*/ 387 w 775"/>
                  <a:gd name="T27" fmla="*/ 246 h 7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75" h="735">
                    <a:moveTo>
                      <a:pt x="387" y="0"/>
                    </a:moveTo>
                    <a:cubicBezTo>
                      <a:pt x="174" y="0"/>
                      <a:pt x="0" y="173"/>
                      <a:pt x="0" y="387"/>
                    </a:cubicBezTo>
                    <a:cubicBezTo>
                      <a:pt x="0" y="540"/>
                      <a:pt x="89" y="672"/>
                      <a:pt x="218" y="735"/>
                    </a:cubicBezTo>
                    <a:cubicBezTo>
                      <a:pt x="186" y="697"/>
                      <a:pt x="166" y="647"/>
                      <a:pt x="166" y="593"/>
                    </a:cubicBezTo>
                    <a:cubicBezTo>
                      <a:pt x="166" y="471"/>
                      <a:pt x="265" y="372"/>
                      <a:pt x="387" y="372"/>
                    </a:cubicBezTo>
                    <a:cubicBezTo>
                      <a:pt x="510" y="372"/>
                      <a:pt x="609" y="471"/>
                      <a:pt x="609" y="593"/>
                    </a:cubicBezTo>
                    <a:cubicBezTo>
                      <a:pt x="609" y="647"/>
                      <a:pt x="589" y="697"/>
                      <a:pt x="557" y="735"/>
                    </a:cubicBezTo>
                    <a:cubicBezTo>
                      <a:pt x="686" y="672"/>
                      <a:pt x="775" y="540"/>
                      <a:pt x="775" y="387"/>
                    </a:cubicBezTo>
                    <a:cubicBezTo>
                      <a:pt x="775" y="173"/>
                      <a:pt x="601" y="0"/>
                      <a:pt x="387" y="0"/>
                    </a:cubicBezTo>
                    <a:close/>
                    <a:moveTo>
                      <a:pt x="387" y="246"/>
                    </a:moveTo>
                    <a:cubicBezTo>
                      <a:pt x="337" y="246"/>
                      <a:pt x="296" y="205"/>
                      <a:pt x="296" y="155"/>
                    </a:cubicBezTo>
                    <a:cubicBezTo>
                      <a:pt x="296" y="104"/>
                      <a:pt x="337" y="63"/>
                      <a:pt x="387" y="63"/>
                    </a:cubicBezTo>
                    <a:cubicBezTo>
                      <a:pt x="438" y="63"/>
                      <a:pt x="479" y="104"/>
                      <a:pt x="479" y="155"/>
                    </a:cubicBezTo>
                    <a:cubicBezTo>
                      <a:pt x="479" y="205"/>
                      <a:pt x="438" y="246"/>
                      <a:pt x="387" y="2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defTabSz="912849">
                  <a:defRPr/>
                </a:pPr>
                <a:endParaRPr lang="zh-CN" altLang="en-US" sz="28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1" name="Freeform 8">
                <a:extLst>
                  <a:ext uri="{FF2B5EF4-FFF2-40B4-BE49-F238E27FC236}">
                    <a16:creationId xmlns:a16="http://schemas.microsoft.com/office/drawing/2014/main" id="{29825526-EEFF-4142-871B-24F3698C74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16388" y="1155701"/>
                <a:ext cx="1162050" cy="1844675"/>
              </a:xfrm>
              <a:custGeom>
                <a:avLst/>
                <a:gdLst>
                  <a:gd name="T0" fmla="*/ 0 w 310"/>
                  <a:gd name="T1" fmla="*/ 0 h 492"/>
                  <a:gd name="T2" fmla="*/ 78 w 310"/>
                  <a:gd name="T3" fmla="*/ 254 h 492"/>
                  <a:gd name="T4" fmla="*/ 33 w 310"/>
                  <a:gd name="T5" fmla="*/ 431 h 492"/>
                  <a:gd name="T6" fmla="*/ 116 w 310"/>
                  <a:gd name="T7" fmla="*/ 492 h 492"/>
                  <a:gd name="T8" fmla="*/ 310 w 310"/>
                  <a:gd name="T9" fmla="*/ 224 h 492"/>
                  <a:gd name="T10" fmla="*/ 0 w 310"/>
                  <a:gd name="T11" fmla="*/ 0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0" h="492">
                    <a:moveTo>
                      <a:pt x="0" y="0"/>
                    </a:moveTo>
                    <a:cubicBezTo>
                      <a:pt x="49" y="72"/>
                      <a:pt x="78" y="160"/>
                      <a:pt x="78" y="254"/>
                    </a:cubicBezTo>
                    <a:cubicBezTo>
                      <a:pt x="78" y="319"/>
                      <a:pt x="57" y="375"/>
                      <a:pt x="33" y="431"/>
                    </a:cubicBezTo>
                    <a:cubicBezTo>
                      <a:pt x="116" y="492"/>
                      <a:pt x="116" y="492"/>
                      <a:pt x="116" y="492"/>
                    </a:cubicBezTo>
                    <a:cubicBezTo>
                      <a:pt x="310" y="224"/>
                      <a:pt x="310" y="224"/>
                      <a:pt x="310" y="224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defTabSz="912849">
                  <a:defRPr/>
                </a:pPr>
                <a:endParaRPr lang="zh-CN" altLang="en-US" sz="28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2" name="Freeform 9">
                <a:extLst>
                  <a:ext uri="{FF2B5EF4-FFF2-40B4-BE49-F238E27FC236}">
                    <a16:creationId xmlns:a16="http://schemas.microsoft.com/office/drawing/2014/main" id="{74C6A6B0-A49B-4A86-ADD1-2FC15A6B698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6981488" y="2168526"/>
                <a:ext cx="2155825" cy="2295525"/>
              </a:xfrm>
              <a:custGeom>
                <a:avLst/>
                <a:gdLst>
                  <a:gd name="T0" fmla="*/ 476 w 575"/>
                  <a:gd name="T1" fmla="*/ 59 h 612"/>
                  <a:gd name="T2" fmla="*/ 222 w 575"/>
                  <a:gd name="T3" fmla="*/ 100 h 612"/>
                  <a:gd name="T4" fmla="*/ 42 w 575"/>
                  <a:gd name="T5" fmla="*/ 349 h 612"/>
                  <a:gd name="T6" fmla="*/ 13 w 575"/>
                  <a:gd name="T7" fmla="*/ 500 h 612"/>
                  <a:gd name="T8" fmla="*/ 281 w 575"/>
                  <a:gd name="T9" fmla="*/ 612 h 612"/>
                  <a:gd name="T10" fmla="*/ 336 w 575"/>
                  <a:gd name="T11" fmla="*/ 562 h 612"/>
                  <a:gd name="T12" fmla="*/ 516 w 575"/>
                  <a:gd name="T13" fmla="*/ 313 h 612"/>
                  <a:gd name="T14" fmla="*/ 476 w 575"/>
                  <a:gd name="T15" fmla="*/ 59 h 612"/>
                  <a:gd name="T16" fmla="*/ 364 w 575"/>
                  <a:gd name="T17" fmla="*/ 259 h 612"/>
                  <a:gd name="T18" fmla="*/ 297 w 575"/>
                  <a:gd name="T19" fmla="*/ 192 h 612"/>
                  <a:gd name="T20" fmla="*/ 364 w 575"/>
                  <a:gd name="T21" fmla="*/ 125 h 612"/>
                  <a:gd name="T22" fmla="*/ 431 w 575"/>
                  <a:gd name="T23" fmla="*/ 192 h 612"/>
                  <a:gd name="T24" fmla="*/ 364 w 575"/>
                  <a:gd name="T25" fmla="*/ 259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5" h="612">
                    <a:moveTo>
                      <a:pt x="476" y="59"/>
                    </a:moveTo>
                    <a:cubicBezTo>
                      <a:pt x="394" y="0"/>
                      <a:pt x="281" y="19"/>
                      <a:pt x="222" y="100"/>
                    </a:cubicBezTo>
                    <a:cubicBezTo>
                      <a:pt x="42" y="349"/>
                      <a:pt x="42" y="349"/>
                      <a:pt x="42" y="349"/>
                    </a:cubicBezTo>
                    <a:cubicBezTo>
                      <a:pt x="9" y="394"/>
                      <a:pt x="0" y="450"/>
                      <a:pt x="13" y="500"/>
                    </a:cubicBezTo>
                    <a:cubicBezTo>
                      <a:pt x="117" y="501"/>
                      <a:pt x="212" y="544"/>
                      <a:pt x="281" y="612"/>
                    </a:cubicBezTo>
                    <a:cubicBezTo>
                      <a:pt x="302" y="599"/>
                      <a:pt x="321" y="583"/>
                      <a:pt x="336" y="562"/>
                    </a:cubicBezTo>
                    <a:cubicBezTo>
                      <a:pt x="516" y="313"/>
                      <a:pt x="516" y="313"/>
                      <a:pt x="516" y="313"/>
                    </a:cubicBezTo>
                    <a:cubicBezTo>
                      <a:pt x="575" y="232"/>
                      <a:pt x="557" y="118"/>
                      <a:pt x="476" y="59"/>
                    </a:cubicBezTo>
                    <a:close/>
                    <a:moveTo>
                      <a:pt x="364" y="259"/>
                    </a:moveTo>
                    <a:cubicBezTo>
                      <a:pt x="327" y="259"/>
                      <a:pt x="297" y="229"/>
                      <a:pt x="297" y="192"/>
                    </a:cubicBezTo>
                    <a:cubicBezTo>
                      <a:pt x="297" y="155"/>
                      <a:pt x="327" y="125"/>
                      <a:pt x="364" y="125"/>
                    </a:cubicBezTo>
                    <a:cubicBezTo>
                      <a:pt x="401" y="125"/>
                      <a:pt x="431" y="155"/>
                      <a:pt x="431" y="192"/>
                    </a:cubicBezTo>
                    <a:cubicBezTo>
                      <a:pt x="431" y="229"/>
                      <a:pt x="401" y="259"/>
                      <a:pt x="364" y="2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defTabSz="912849">
                  <a:defRPr/>
                </a:pPr>
                <a:endParaRPr lang="zh-CN" altLang="en-US" sz="28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3" name="Freeform 10">
                <a:extLst>
                  <a:ext uri="{FF2B5EF4-FFF2-40B4-BE49-F238E27FC236}">
                    <a16:creationId xmlns:a16="http://schemas.microsoft.com/office/drawing/2014/main" id="{6AD7FCD3-CDD8-4844-9E4A-A19626418C1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765463" y="4268788"/>
                <a:ext cx="2482850" cy="1177925"/>
              </a:xfrm>
              <a:custGeom>
                <a:avLst/>
                <a:gdLst>
                  <a:gd name="T0" fmla="*/ 331 w 662"/>
                  <a:gd name="T1" fmla="*/ 0 h 314"/>
                  <a:gd name="T2" fmla="*/ 0 w 662"/>
                  <a:gd name="T3" fmla="*/ 314 h 314"/>
                  <a:gd name="T4" fmla="*/ 662 w 662"/>
                  <a:gd name="T5" fmla="*/ 314 h 314"/>
                  <a:gd name="T6" fmla="*/ 331 w 662"/>
                  <a:gd name="T7" fmla="*/ 0 h 314"/>
                  <a:gd name="T8" fmla="*/ 331 w 662"/>
                  <a:gd name="T9" fmla="*/ 170 h 314"/>
                  <a:gd name="T10" fmla="*/ 272 w 662"/>
                  <a:gd name="T11" fmla="*/ 111 h 314"/>
                  <a:gd name="T12" fmla="*/ 331 w 662"/>
                  <a:gd name="T13" fmla="*/ 52 h 314"/>
                  <a:gd name="T14" fmla="*/ 390 w 662"/>
                  <a:gd name="T15" fmla="*/ 111 h 314"/>
                  <a:gd name="T16" fmla="*/ 331 w 662"/>
                  <a:gd name="T17" fmla="*/ 170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2" h="314">
                    <a:moveTo>
                      <a:pt x="331" y="0"/>
                    </a:moveTo>
                    <a:cubicBezTo>
                      <a:pt x="154" y="0"/>
                      <a:pt x="9" y="139"/>
                      <a:pt x="0" y="314"/>
                    </a:cubicBezTo>
                    <a:cubicBezTo>
                      <a:pt x="662" y="314"/>
                      <a:pt x="662" y="314"/>
                      <a:pt x="662" y="314"/>
                    </a:cubicBezTo>
                    <a:cubicBezTo>
                      <a:pt x="653" y="139"/>
                      <a:pt x="508" y="0"/>
                      <a:pt x="331" y="0"/>
                    </a:cubicBezTo>
                    <a:close/>
                    <a:moveTo>
                      <a:pt x="331" y="170"/>
                    </a:moveTo>
                    <a:cubicBezTo>
                      <a:pt x="298" y="170"/>
                      <a:pt x="272" y="144"/>
                      <a:pt x="272" y="111"/>
                    </a:cubicBezTo>
                    <a:cubicBezTo>
                      <a:pt x="272" y="78"/>
                      <a:pt x="298" y="52"/>
                      <a:pt x="331" y="52"/>
                    </a:cubicBezTo>
                    <a:cubicBezTo>
                      <a:pt x="364" y="52"/>
                      <a:pt x="390" y="78"/>
                      <a:pt x="390" y="111"/>
                    </a:cubicBezTo>
                    <a:cubicBezTo>
                      <a:pt x="390" y="144"/>
                      <a:pt x="364" y="170"/>
                      <a:pt x="331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defTabSz="912849">
                  <a:defRPr/>
                </a:pPr>
                <a:endParaRPr lang="zh-CN" altLang="en-US" sz="2800" kern="0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24" name="Freeform 5">
              <a:extLst>
                <a:ext uri="{FF2B5EF4-FFF2-40B4-BE49-F238E27FC236}">
                  <a16:creationId xmlns:a16="http://schemas.microsoft.com/office/drawing/2014/main" id="{B9B2DBC8-1395-4669-8CFB-B4B910FC70F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561217" y="3399475"/>
              <a:ext cx="351508" cy="234277"/>
            </a:xfrm>
            <a:custGeom>
              <a:avLst/>
              <a:gdLst/>
              <a:ahLst/>
              <a:cxnLst>
                <a:cxn ang="0">
                  <a:pos x="13474" y="5453"/>
                </a:cxn>
                <a:cxn ang="0">
                  <a:pos x="12317" y="4601"/>
                </a:cxn>
                <a:cxn ang="0">
                  <a:pos x="11412" y="4426"/>
                </a:cxn>
                <a:cxn ang="0">
                  <a:pos x="4848" y="9576"/>
                </a:cxn>
                <a:cxn ang="0">
                  <a:pos x="5783" y="10159"/>
                </a:cxn>
                <a:cxn ang="0">
                  <a:pos x="6029" y="10586"/>
                </a:cxn>
                <a:cxn ang="0">
                  <a:pos x="5871" y="11449"/>
                </a:cxn>
                <a:cxn ang="0">
                  <a:pos x="5269" y="11440"/>
                </a:cxn>
                <a:cxn ang="0">
                  <a:pos x="4824" y="10607"/>
                </a:cxn>
                <a:cxn ang="0">
                  <a:pos x="4838" y="9638"/>
                </a:cxn>
                <a:cxn ang="0">
                  <a:pos x="3536" y="8751"/>
                </a:cxn>
                <a:cxn ang="0">
                  <a:pos x="4283" y="9174"/>
                </a:cxn>
                <a:cxn ang="0">
                  <a:pos x="4127" y="9883"/>
                </a:cxn>
                <a:cxn ang="0">
                  <a:pos x="4481" y="11467"/>
                </a:cxn>
                <a:cxn ang="0">
                  <a:pos x="5571" y="12255"/>
                </a:cxn>
                <a:cxn ang="0">
                  <a:pos x="6393" y="11776"/>
                </a:cxn>
                <a:cxn ang="0">
                  <a:pos x="6623" y="11327"/>
                </a:cxn>
                <a:cxn ang="0">
                  <a:pos x="6593" y="10954"/>
                </a:cxn>
                <a:cxn ang="0">
                  <a:pos x="7001" y="12029"/>
                </a:cxn>
                <a:cxn ang="0">
                  <a:pos x="6605" y="13157"/>
                </a:cxn>
                <a:cxn ang="0">
                  <a:pos x="5384" y="13849"/>
                </a:cxn>
                <a:cxn ang="0">
                  <a:pos x="4005" y="13316"/>
                </a:cxn>
                <a:cxn ang="0">
                  <a:pos x="2966" y="11875"/>
                </a:cxn>
                <a:cxn ang="0">
                  <a:pos x="2611" y="10263"/>
                </a:cxn>
                <a:cxn ang="0">
                  <a:pos x="2657" y="9067"/>
                </a:cxn>
                <a:cxn ang="0">
                  <a:pos x="2906" y="8446"/>
                </a:cxn>
                <a:cxn ang="0">
                  <a:pos x="2108" y="8756"/>
                </a:cxn>
                <a:cxn ang="0">
                  <a:pos x="1951" y="10042"/>
                </a:cxn>
                <a:cxn ang="0">
                  <a:pos x="2244" y="11405"/>
                </a:cxn>
                <a:cxn ang="0">
                  <a:pos x="1800" y="11462"/>
                </a:cxn>
                <a:cxn ang="0">
                  <a:pos x="514" y="10430"/>
                </a:cxn>
                <a:cxn ang="0">
                  <a:pos x="0" y="8981"/>
                </a:cxn>
                <a:cxn ang="0">
                  <a:pos x="814" y="8147"/>
                </a:cxn>
                <a:cxn ang="0">
                  <a:pos x="2055" y="8130"/>
                </a:cxn>
                <a:cxn ang="0">
                  <a:pos x="13652" y="11178"/>
                </a:cxn>
                <a:cxn ang="0">
                  <a:pos x="13281" y="11893"/>
                </a:cxn>
                <a:cxn ang="0">
                  <a:pos x="12680" y="12371"/>
                </a:cxn>
                <a:cxn ang="0">
                  <a:pos x="11525" y="12547"/>
                </a:cxn>
                <a:cxn ang="0">
                  <a:pos x="11812" y="11849"/>
                </a:cxn>
                <a:cxn ang="0">
                  <a:pos x="7899" y="11652"/>
                </a:cxn>
                <a:cxn ang="0">
                  <a:pos x="8996" y="12019"/>
                </a:cxn>
                <a:cxn ang="0">
                  <a:pos x="10612" y="11876"/>
                </a:cxn>
                <a:cxn ang="0">
                  <a:pos x="10925" y="12290"/>
                </a:cxn>
                <a:cxn ang="0">
                  <a:pos x="10585" y="12853"/>
                </a:cxn>
                <a:cxn ang="0">
                  <a:pos x="9821" y="13182"/>
                </a:cxn>
                <a:cxn ang="0">
                  <a:pos x="6649" y="14004"/>
                </a:cxn>
                <a:cxn ang="0">
                  <a:pos x="7422" y="12934"/>
                </a:cxn>
                <a:cxn ang="0">
                  <a:pos x="7677" y="12066"/>
                </a:cxn>
                <a:cxn ang="0">
                  <a:pos x="14396" y="10218"/>
                </a:cxn>
                <a:cxn ang="0">
                  <a:pos x="14321" y="8192"/>
                </a:cxn>
                <a:cxn ang="0">
                  <a:pos x="12918" y="5928"/>
                </a:cxn>
                <a:cxn ang="0">
                  <a:pos x="11740" y="5209"/>
                </a:cxn>
                <a:cxn ang="0">
                  <a:pos x="10623" y="5077"/>
                </a:cxn>
                <a:cxn ang="0">
                  <a:pos x="9280" y="5224"/>
                </a:cxn>
                <a:cxn ang="0">
                  <a:pos x="1229" y="7366"/>
                </a:cxn>
                <a:cxn ang="0">
                  <a:pos x="2849" y="7799"/>
                </a:cxn>
                <a:cxn ang="0">
                  <a:pos x="5581" y="9338"/>
                </a:cxn>
                <a:cxn ang="0">
                  <a:pos x="7851" y="10919"/>
                </a:cxn>
                <a:cxn ang="0">
                  <a:pos x="9572" y="11341"/>
                </a:cxn>
                <a:cxn ang="0">
                  <a:pos x="10600" y="11241"/>
                </a:cxn>
                <a:cxn ang="0">
                  <a:pos x="13760" y="10423"/>
                </a:cxn>
              </a:cxnLst>
              <a:rect l="0" t="0" r="r" b="b"/>
              <a:pathLst>
                <a:path w="16170" h="14014">
                  <a:moveTo>
                    <a:pt x="11178" y="2724"/>
                  </a:moveTo>
                  <a:lnTo>
                    <a:pt x="14087" y="2724"/>
                  </a:lnTo>
                  <a:lnTo>
                    <a:pt x="14087" y="6276"/>
                  </a:lnTo>
                  <a:lnTo>
                    <a:pt x="14080" y="6265"/>
                  </a:lnTo>
                  <a:lnTo>
                    <a:pt x="14060" y="6231"/>
                  </a:lnTo>
                  <a:lnTo>
                    <a:pt x="14025" y="6177"/>
                  </a:lnTo>
                  <a:lnTo>
                    <a:pt x="13979" y="6106"/>
                  </a:lnTo>
                  <a:lnTo>
                    <a:pt x="13920" y="6022"/>
                  </a:lnTo>
                  <a:lnTo>
                    <a:pt x="13852" y="5923"/>
                  </a:lnTo>
                  <a:lnTo>
                    <a:pt x="13812" y="5870"/>
                  </a:lnTo>
                  <a:lnTo>
                    <a:pt x="13771" y="5815"/>
                  </a:lnTo>
                  <a:lnTo>
                    <a:pt x="13727" y="5758"/>
                  </a:lnTo>
                  <a:lnTo>
                    <a:pt x="13682" y="5698"/>
                  </a:lnTo>
                  <a:lnTo>
                    <a:pt x="13632" y="5639"/>
                  </a:lnTo>
                  <a:lnTo>
                    <a:pt x="13582" y="5577"/>
                  </a:lnTo>
                  <a:lnTo>
                    <a:pt x="13529" y="5515"/>
                  </a:lnTo>
                  <a:lnTo>
                    <a:pt x="13474" y="5453"/>
                  </a:lnTo>
                  <a:lnTo>
                    <a:pt x="13417" y="5390"/>
                  </a:lnTo>
                  <a:lnTo>
                    <a:pt x="13357" y="5328"/>
                  </a:lnTo>
                  <a:lnTo>
                    <a:pt x="13297" y="5266"/>
                  </a:lnTo>
                  <a:lnTo>
                    <a:pt x="13234" y="5204"/>
                  </a:lnTo>
                  <a:lnTo>
                    <a:pt x="13169" y="5145"/>
                  </a:lnTo>
                  <a:lnTo>
                    <a:pt x="13104" y="5085"/>
                  </a:lnTo>
                  <a:lnTo>
                    <a:pt x="13036" y="5029"/>
                  </a:lnTo>
                  <a:lnTo>
                    <a:pt x="12967" y="4973"/>
                  </a:lnTo>
                  <a:lnTo>
                    <a:pt x="12897" y="4919"/>
                  </a:lnTo>
                  <a:lnTo>
                    <a:pt x="12825" y="4869"/>
                  </a:lnTo>
                  <a:lnTo>
                    <a:pt x="12752" y="4822"/>
                  </a:lnTo>
                  <a:lnTo>
                    <a:pt x="12678" y="4776"/>
                  </a:lnTo>
                  <a:lnTo>
                    <a:pt x="12604" y="4735"/>
                  </a:lnTo>
                  <a:lnTo>
                    <a:pt x="12531" y="4697"/>
                  </a:lnTo>
                  <a:lnTo>
                    <a:pt x="12458" y="4662"/>
                  </a:lnTo>
                  <a:lnTo>
                    <a:pt x="12387" y="4630"/>
                  </a:lnTo>
                  <a:lnTo>
                    <a:pt x="12317" y="4601"/>
                  </a:lnTo>
                  <a:lnTo>
                    <a:pt x="12250" y="4575"/>
                  </a:lnTo>
                  <a:lnTo>
                    <a:pt x="12182" y="4551"/>
                  </a:lnTo>
                  <a:lnTo>
                    <a:pt x="12117" y="4530"/>
                  </a:lnTo>
                  <a:lnTo>
                    <a:pt x="12054" y="4511"/>
                  </a:lnTo>
                  <a:lnTo>
                    <a:pt x="11991" y="4495"/>
                  </a:lnTo>
                  <a:lnTo>
                    <a:pt x="11930" y="4480"/>
                  </a:lnTo>
                  <a:lnTo>
                    <a:pt x="11873" y="4468"/>
                  </a:lnTo>
                  <a:lnTo>
                    <a:pt x="11816" y="4458"/>
                  </a:lnTo>
                  <a:lnTo>
                    <a:pt x="11762" y="4449"/>
                  </a:lnTo>
                  <a:lnTo>
                    <a:pt x="11709" y="4442"/>
                  </a:lnTo>
                  <a:lnTo>
                    <a:pt x="11660" y="4436"/>
                  </a:lnTo>
                  <a:lnTo>
                    <a:pt x="11612" y="4432"/>
                  </a:lnTo>
                  <a:lnTo>
                    <a:pt x="11567" y="4429"/>
                  </a:lnTo>
                  <a:lnTo>
                    <a:pt x="11524" y="4427"/>
                  </a:lnTo>
                  <a:lnTo>
                    <a:pt x="11484" y="4425"/>
                  </a:lnTo>
                  <a:lnTo>
                    <a:pt x="11446" y="4425"/>
                  </a:lnTo>
                  <a:lnTo>
                    <a:pt x="11412" y="4426"/>
                  </a:lnTo>
                  <a:lnTo>
                    <a:pt x="11380" y="4427"/>
                  </a:lnTo>
                  <a:lnTo>
                    <a:pt x="11351" y="4428"/>
                  </a:lnTo>
                  <a:lnTo>
                    <a:pt x="11303" y="4432"/>
                  </a:lnTo>
                  <a:lnTo>
                    <a:pt x="11267" y="4435"/>
                  </a:lnTo>
                  <a:lnTo>
                    <a:pt x="11246" y="4439"/>
                  </a:lnTo>
                  <a:lnTo>
                    <a:pt x="11239" y="4440"/>
                  </a:lnTo>
                  <a:lnTo>
                    <a:pt x="11178" y="2724"/>
                  </a:lnTo>
                  <a:close/>
                  <a:moveTo>
                    <a:pt x="9156" y="0"/>
                  </a:moveTo>
                  <a:lnTo>
                    <a:pt x="16170" y="0"/>
                  </a:lnTo>
                  <a:lnTo>
                    <a:pt x="16170" y="1256"/>
                  </a:lnTo>
                  <a:lnTo>
                    <a:pt x="13383" y="1256"/>
                  </a:lnTo>
                  <a:lnTo>
                    <a:pt x="13383" y="2174"/>
                  </a:lnTo>
                  <a:lnTo>
                    <a:pt x="11820" y="2174"/>
                  </a:lnTo>
                  <a:lnTo>
                    <a:pt x="11820" y="1256"/>
                  </a:lnTo>
                  <a:lnTo>
                    <a:pt x="9156" y="1256"/>
                  </a:lnTo>
                  <a:lnTo>
                    <a:pt x="9156" y="0"/>
                  </a:lnTo>
                  <a:close/>
                  <a:moveTo>
                    <a:pt x="4848" y="9576"/>
                  </a:moveTo>
                  <a:lnTo>
                    <a:pt x="4855" y="9581"/>
                  </a:lnTo>
                  <a:lnTo>
                    <a:pt x="4877" y="9595"/>
                  </a:lnTo>
                  <a:lnTo>
                    <a:pt x="4912" y="9615"/>
                  </a:lnTo>
                  <a:lnTo>
                    <a:pt x="4958" y="9642"/>
                  </a:lnTo>
                  <a:lnTo>
                    <a:pt x="5013" y="9675"/>
                  </a:lnTo>
                  <a:lnTo>
                    <a:pt x="5075" y="9713"/>
                  </a:lnTo>
                  <a:lnTo>
                    <a:pt x="5143" y="9754"/>
                  </a:lnTo>
                  <a:lnTo>
                    <a:pt x="5216" y="9798"/>
                  </a:lnTo>
                  <a:lnTo>
                    <a:pt x="5291" y="9843"/>
                  </a:lnTo>
                  <a:lnTo>
                    <a:pt x="5366" y="9890"/>
                  </a:lnTo>
                  <a:lnTo>
                    <a:pt x="5441" y="9936"/>
                  </a:lnTo>
                  <a:lnTo>
                    <a:pt x="5514" y="9981"/>
                  </a:lnTo>
                  <a:lnTo>
                    <a:pt x="5583" y="10025"/>
                  </a:lnTo>
                  <a:lnTo>
                    <a:pt x="5644" y="10064"/>
                  </a:lnTo>
                  <a:lnTo>
                    <a:pt x="5699" y="10101"/>
                  </a:lnTo>
                  <a:lnTo>
                    <a:pt x="5744" y="10131"/>
                  </a:lnTo>
                  <a:lnTo>
                    <a:pt x="5783" y="10159"/>
                  </a:lnTo>
                  <a:lnTo>
                    <a:pt x="5817" y="10186"/>
                  </a:lnTo>
                  <a:lnTo>
                    <a:pt x="5849" y="10214"/>
                  </a:lnTo>
                  <a:lnTo>
                    <a:pt x="5878" y="10241"/>
                  </a:lnTo>
                  <a:lnTo>
                    <a:pt x="5903" y="10266"/>
                  </a:lnTo>
                  <a:lnTo>
                    <a:pt x="5926" y="10292"/>
                  </a:lnTo>
                  <a:lnTo>
                    <a:pt x="5946" y="10315"/>
                  </a:lnTo>
                  <a:lnTo>
                    <a:pt x="5963" y="10336"/>
                  </a:lnTo>
                  <a:lnTo>
                    <a:pt x="5978" y="10356"/>
                  </a:lnTo>
                  <a:lnTo>
                    <a:pt x="5990" y="10374"/>
                  </a:lnTo>
                  <a:lnTo>
                    <a:pt x="6000" y="10391"/>
                  </a:lnTo>
                  <a:lnTo>
                    <a:pt x="6008" y="10404"/>
                  </a:lnTo>
                  <a:lnTo>
                    <a:pt x="6018" y="10423"/>
                  </a:lnTo>
                  <a:lnTo>
                    <a:pt x="6021" y="10430"/>
                  </a:lnTo>
                  <a:lnTo>
                    <a:pt x="6022" y="10441"/>
                  </a:lnTo>
                  <a:lnTo>
                    <a:pt x="6024" y="10472"/>
                  </a:lnTo>
                  <a:lnTo>
                    <a:pt x="6027" y="10522"/>
                  </a:lnTo>
                  <a:lnTo>
                    <a:pt x="6029" y="10586"/>
                  </a:lnTo>
                  <a:lnTo>
                    <a:pt x="6029" y="10662"/>
                  </a:lnTo>
                  <a:lnTo>
                    <a:pt x="6028" y="10749"/>
                  </a:lnTo>
                  <a:lnTo>
                    <a:pt x="6026" y="10796"/>
                  </a:lnTo>
                  <a:lnTo>
                    <a:pt x="6024" y="10843"/>
                  </a:lnTo>
                  <a:lnTo>
                    <a:pt x="6021" y="10893"/>
                  </a:lnTo>
                  <a:lnTo>
                    <a:pt x="6016" y="10942"/>
                  </a:lnTo>
                  <a:lnTo>
                    <a:pt x="6011" y="10992"/>
                  </a:lnTo>
                  <a:lnTo>
                    <a:pt x="6004" y="11042"/>
                  </a:lnTo>
                  <a:lnTo>
                    <a:pt x="5996" y="11093"/>
                  </a:lnTo>
                  <a:lnTo>
                    <a:pt x="5986" y="11142"/>
                  </a:lnTo>
                  <a:lnTo>
                    <a:pt x="5975" y="11192"/>
                  </a:lnTo>
                  <a:lnTo>
                    <a:pt x="5963" y="11239"/>
                  </a:lnTo>
                  <a:lnTo>
                    <a:pt x="5948" y="11286"/>
                  </a:lnTo>
                  <a:lnTo>
                    <a:pt x="5931" y="11330"/>
                  </a:lnTo>
                  <a:lnTo>
                    <a:pt x="5913" y="11372"/>
                  </a:lnTo>
                  <a:lnTo>
                    <a:pt x="5893" y="11412"/>
                  </a:lnTo>
                  <a:lnTo>
                    <a:pt x="5871" y="11449"/>
                  </a:lnTo>
                  <a:lnTo>
                    <a:pt x="5846" y="11484"/>
                  </a:lnTo>
                  <a:lnTo>
                    <a:pt x="5819" y="11514"/>
                  </a:lnTo>
                  <a:lnTo>
                    <a:pt x="5790" y="11541"/>
                  </a:lnTo>
                  <a:lnTo>
                    <a:pt x="5758" y="11563"/>
                  </a:lnTo>
                  <a:lnTo>
                    <a:pt x="5723" y="11582"/>
                  </a:lnTo>
                  <a:lnTo>
                    <a:pt x="5687" y="11596"/>
                  </a:lnTo>
                  <a:lnTo>
                    <a:pt x="5649" y="11603"/>
                  </a:lnTo>
                  <a:lnTo>
                    <a:pt x="5612" y="11606"/>
                  </a:lnTo>
                  <a:lnTo>
                    <a:pt x="5574" y="11604"/>
                  </a:lnTo>
                  <a:lnTo>
                    <a:pt x="5535" y="11598"/>
                  </a:lnTo>
                  <a:lnTo>
                    <a:pt x="5497" y="11587"/>
                  </a:lnTo>
                  <a:lnTo>
                    <a:pt x="5458" y="11571"/>
                  </a:lnTo>
                  <a:lnTo>
                    <a:pt x="5420" y="11552"/>
                  </a:lnTo>
                  <a:lnTo>
                    <a:pt x="5382" y="11529"/>
                  </a:lnTo>
                  <a:lnTo>
                    <a:pt x="5344" y="11503"/>
                  </a:lnTo>
                  <a:lnTo>
                    <a:pt x="5306" y="11473"/>
                  </a:lnTo>
                  <a:lnTo>
                    <a:pt x="5269" y="11440"/>
                  </a:lnTo>
                  <a:lnTo>
                    <a:pt x="5233" y="11404"/>
                  </a:lnTo>
                  <a:lnTo>
                    <a:pt x="5197" y="11365"/>
                  </a:lnTo>
                  <a:lnTo>
                    <a:pt x="5162" y="11324"/>
                  </a:lnTo>
                  <a:lnTo>
                    <a:pt x="5128" y="11280"/>
                  </a:lnTo>
                  <a:lnTo>
                    <a:pt x="5095" y="11235"/>
                  </a:lnTo>
                  <a:lnTo>
                    <a:pt x="5063" y="11188"/>
                  </a:lnTo>
                  <a:lnTo>
                    <a:pt x="5033" y="11139"/>
                  </a:lnTo>
                  <a:lnTo>
                    <a:pt x="5004" y="11089"/>
                  </a:lnTo>
                  <a:lnTo>
                    <a:pt x="4975" y="11037"/>
                  </a:lnTo>
                  <a:lnTo>
                    <a:pt x="4950" y="10985"/>
                  </a:lnTo>
                  <a:lnTo>
                    <a:pt x="4926" y="10931"/>
                  </a:lnTo>
                  <a:lnTo>
                    <a:pt x="4904" y="10876"/>
                  </a:lnTo>
                  <a:lnTo>
                    <a:pt x="4883" y="10823"/>
                  </a:lnTo>
                  <a:lnTo>
                    <a:pt x="4865" y="10768"/>
                  </a:lnTo>
                  <a:lnTo>
                    <a:pt x="4849" y="10714"/>
                  </a:lnTo>
                  <a:lnTo>
                    <a:pt x="4835" y="10660"/>
                  </a:lnTo>
                  <a:lnTo>
                    <a:pt x="4824" y="10607"/>
                  </a:lnTo>
                  <a:lnTo>
                    <a:pt x="4815" y="10553"/>
                  </a:lnTo>
                  <a:lnTo>
                    <a:pt x="4809" y="10502"/>
                  </a:lnTo>
                  <a:lnTo>
                    <a:pt x="4806" y="10451"/>
                  </a:lnTo>
                  <a:lnTo>
                    <a:pt x="4804" y="10402"/>
                  </a:lnTo>
                  <a:lnTo>
                    <a:pt x="4801" y="10353"/>
                  </a:lnTo>
                  <a:lnTo>
                    <a:pt x="4801" y="10307"/>
                  </a:lnTo>
                  <a:lnTo>
                    <a:pt x="4800" y="10260"/>
                  </a:lnTo>
                  <a:lnTo>
                    <a:pt x="4801" y="10172"/>
                  </a:lnTo>
                  <a:lnTo>
                    <a:pt x="4802" y="10090"/>
                  </a:lnTo>
                  <a:lnTo>
                    <a:pt x="4806" y="10012"/>
                  </a:lnTo>
                  <a:lnTo>
                    <a:pt x="4810" y="9940"/>
                  </a:lnTo>
                  <a:lnTo>
                    <a:pt x="4814" y="9874"/>
                  </a:lnTo>
                  <a:lnTo>
                    <a:pt x="4819" y="9814"/>
                  </a:lnTo>
                  <a:lnTo>
                    <a:pt x="4824" y="9760"/>
                  </a:lnTo>
                  <a:lnTo>
                    <a:pt x="4829" y="9713"/>
                  </a:lnTo>
                  <a:lnTo>
                    <a:pt x="4834" y="9672"/>
                  </a:lnTo>
                  <a:lnTo>
                    <a:pt x="4838" y="9638"/>
                  </a:lnTo>
                  <a:lnTo>
                    <a:pt x="4842" y="9612"/>
                  </a:lnTo>
                  <a:lnTo>
                    <a:pt x="4845" y="9593"/>
                  </a:lnTo>
                  <a:lnTo>
                    <a:pt x="4847" y="9580"/>
                  </a:lnTo>
                  <a:lnTo>
                    <a:pt x="4848" y="9576"/>
                  </a:lnTo>
                  <a:close/>
                  <a:moveTo>
                    <a:pt x="2906" y="8446"/>
                  </a:moveTo>
                  <a:lnTo>
                    <a:pt x="2912" y="8449"/>
                  </a:lnTo>
                  <a:lnTo>
                    <a:pt x="2930" y="8458"/>
                  </a:lnTo>
                  <a:lnTo>
                    <a:pt x="2959" y="8472"/>
                  </a:lnTo>
                  <a:lnTo>
                    <a:pt x="2999" y="8491"/>
                  </a:lnTo>
                  <a:lnTo>
                    <a:pt x="3046" y="8515"/>
                  </a:lnTo>
                  <a:lnTo>
                    <a:pt x="3102" y="8542"/>
                  </a:lnTo>
                  <a:lnTo>
                    <a:pt x="3163" y="8572"/>
                  </a:lnTo>
                  <a:lnTo>
                    <a:pt x="3231" y="8606"/>
                  </a:lnTo>
                  <a:lnTo>
                    <a:pt x="3303" y="8641"/>
                  </a:lnTo>
                  <a:lnTo>
                    <a:pt x="3379" y="8677"/>
                  </a:lnTo>
                  <a:lnTo>
                    <a:pt x="3456" y="8714"/>
                  </a:lnTo>
                  <a:lnTo>
                    <a:pt x="3536" y="8751"/>
                  </a:lnTo>
                  <a:lnTo>
                    <a:pt x="3615" y="8789"/>
                  </a:lnTo>
                  <a:lnTo>
                    <a:pt x="3694" y="8826"/>
                  </a:lnTo>
                  <a:lnTo>
                    <a:pt x="3771" y="8860"/>
                  </a:lnTo>
                  <a:lnTo>
                    <a:pt x="3844" y="8893"/>
                  </a:lnTo>
                  <a:lnTo>
                    <a:pt x="3880" y="8910"/>
                  </a:lnTo>
                  <a:lnTo>
                    <a:pt x="3913" y="8926"/>
                  </a:lnTo>
                  <a:lnTo>
                    <a:pt x="3944" y="8941"/>
                  </a:lnTo>
                  <a:lnTo>
                    <a:pt x="3975" y="8956"/>
                  </a:lnTo>
                  <a:lnTo>
                    <a:pt x="4030" y="8986"/>
                  </a:lnTo>
                  <a:lnTo>
                    <a:pt x="4080" y="9016"/>
                  </a:lnTo>
                  <a:lnTo>
                    <a:pt x="4123" y="9044"/>
                  </a:lnTo>
                  <a:lnTo>
                    <a:pt x="4162" y="9070"/>
                  </a:lnTo>
                  <a:lnTo>
                    <a:pt x="4195" y="9095"/>
                  </a:lnTo>
                  <a:lnTo>
                    <a:pt x="4223" y="9118"/>
                  </a:lnTo>
                  <a:lnTo>
                    <a:pt x="4248" y="9139"/>
                  </a:lnTo>
                  <a:lnTo>
                    <a:pt x="4267" y="9157"/>
                  </a:lnTo>
                  <a:lnTo>
                    <a:pt x="4283" y="9174"/>
                  </a:lnTo>
                  <a:lnTo>
                    <a:pt x="4295" y="9187"/>
                  </a:lnTo>
                  <a:lnTo>
                    <a:pt x="4309" y="9207"/>
                  </a:lnTo>
                  <a:lnTo>
                    <a:pt x="4314" y="9214"/>
                  </a:lnTo>
                  <a:lnTo>
                    <a:pt x="4308" y="9226"/>
                  </a:lnTo>
                  <a:lnTo>
                    <a:pt x="4292" y="9261"/>
                  </a:lnTo>
                  <a:lnTo>
                    <a:pt x="4281" y="9288"/>
                  </a:lnTo>
                  <a:lnTo>
                    <a:pt x="4269" y="9320"/>
                  </a:lnTo>
                  <a:lnTo>
                    <a:pt x="4256" y="9356"/>
                  </a:lnTo>
                  <a:lnTo>
                    <a:pt x="4241" y="9398"/>
                  </a:lnTo>
                  <a:lnTo>
                    <a:pt x="4225" y="9444"/>
                  </a:lnTo>
                  <a:lnTo>
                    <a:pt x="4210" y="9495"/>
                  </a:lnTo>
                  <a:lnTo>
                    <a:pt x="4194" y="9549"/>
                  </a:lnTo>
                  <a:lnTo>
                    <a:pt x="4179" y="9609"/>
                  </a:lnTo>
                  <a:lnTo>
                    <a:pt x="4165" y="9672"/>
                  </a:lnTo>
                  <a:lnTo>
                    <a:pt x="4151" y="9739"/>
                  </a:lnTo>
                  <a:lnTo>
                    <a:pt x="4139" y="9810"/>
                  </a:lnTo>
                  <a:lnTo>
                    <a:pt x="4127" y="9883"/>
                  </a:lnTo>
                  <a:lnTo>
                    <a:pt x="4118" y="9960"/>
                  </a:lnTo>
                  <a:lnTo>
                    <a:pt x="4111" y="10040"/>
                  </a:lnTo>
                  <a:lnTo>
                    <a:pt x="4107" y="10123"/>
                  </a:lnTo>
                  <a:lnTo>
                    <a:pt x="4106" y="10209"/>
                  </a:lnTo>
                  <a:lnTo>
                    <a:pt x="4107" y="10297"/>
                  </a:lnTo>
                  <a:lnTo>
                    <a:pt x="4112" y="10387"/>
                  </a:lnTo>
                  <a:lnTo>
                    <a:pt x="4121" y="10478"/>
                  </a:lnTo>
                  <a:lnTo>
                    <a:pt x="4134" y="10572"/>
                  </a:lnTo>
                  <a:lnTo>
                    <a:pt x="4152" y="10668"/>
                  </a:lnTo>
                  <a:lnTo>
                    <a:pt x="4173" y="10765"/>
                  </a:lnTo>
                  <a:lnTo>
                    <a:pt x="4200" y="10864"/>
                  </a:lnTo>
                  <a:lnTo>
                    <a:pt x="4232" y="10963"/>
                  </a:lnTo>
                  <a:lnTo>
                    <a:pt x="4270" y="11064"/>
                  </a:lnTo>
                  <a:lnTo>
                    <a:pt x="4314" y="11165"/>
                  </a:lnTo>
                  <a:lnTo>
                    <a:pt x="4364" y="11266"/>
                  </a:lnTo>
                  <a:lnTo>
                    <a:pt x="4420" y="11368"/>
                  </a:lnTo>
                  <a:lnTo>
                    <a:pt x="4481" y="11467"/>
                  </a:lnTo>
                  <a:lnTo>
                    <a:pt x="4544" y="11559"/>
                  </a:lnTo>
                  <a:lnTo>
                    <a:pt x="4605" y="11645"/>
                  </a:lnTo>
                  <a:lnTo>
                    <a:pt x="4669" y="11724"/>
                  </a:lnTo>
                  <a:lnTo>
                    <a:pt x="4734" y="11798"/>
                  </a:lnTo>
                  <a:lnTo>
                    <a:pt x="4798" y="11864"/>
                  </a:lnTo>
                  <a:lnTo>
                    <a:pt x="4864" y="11926"/>
                  </a:lnTo>
                  <a:lnTo>
                    <a:pt x="4930" y="11982"/>
                  </a:lnTo>
                  <a:lnTo>
                    <a:pt x="4996" y="12031"/>
                  </a:lnTo>
                  <a:lnTo>
                    <a:pt x="5061" y="12075"/>
                  </a:lnTo>
                  <a:lnTo>
                    <a:pt x="5127" y="12115"/>
                  </a:lnTo>
                  <a:lnTo>
                    <a:pt x="5192" y="12149"/>
                  </a:lnTo>
                  <a:lnTo>
                    <a:pt x="5256" y="12179"/>
                  </a:lnTo>
                  <a:lnTo>
                    <a:pt x="5321" y="12203"/>
                  </a:lnTo>
                  <a:lnTo>
                    <a:pt x="5385" y="12223"/>
                  </a:lnTo>
                  <a:lnTo>
                    <a:pt x="5448" y="12238"/>
                  </a:lnTo>
                  <a:lnTo>
                    <a:pt x="5510" y="12249"/>
                  </a:lnTo>
                  <a:lnTo>
                    <a:pt x="5571" y="12255"/>
                  </a:lnTo>
                  <a:lnTo>
                    <a:pt x="5630" y="12258"/>
                  </a:lnTo>
                  <a:lnTo>
                    <a:pt x="5689" y="12256"/>
                  </a:lnTo>
                  <a:lnTo>
                    <a:pt x="5746" y="12251"/>
                  </a:lnTo>
                  <a:lnTo>
                    <a:pt x="5801" y="12242"/>
                  </a:lnTo>
                  <a:lnTo>
                    <a:pt x="5855" y="12230"/>
                  </a:lnTo>
                  <a:lnTo>
                    <a:pt x="5907" y="12215"/>
                  </a:lnTo>
                  <a:lnTo>
                    <a:pt x="5957" y="12196"/>
                  </a:lnTo>
                  <a:lnTo>
                    <a:pt x="6004" y="12173"/>
                  </a:lnTo>
                  <a:lnTo>
                    <a:pt x="6049" y="12149"/>
                  </a:lnTo>
                  <a:lnTo>
                    <a:pt x="6091" y="12122"/>
                  </a:lnTo>
                  <a:lnTo>
                    <a:pt x="6131" y="12092"/>
                  </a:lnTo>
                  <a:lnTo>
                    <a:pt x="6169" y="12059"/>
                  </a:lnTo>
                  <a:lnTo>
                    <a:pt x="6203" y="12024"/>
                  </a:lnTo>
                  <a:lnTo>
                    <a:pt x="6236" y="11988"/>
                  </a:lnTo>
                  <a:lnTo>
                    <a:pt x="6292" y="11913"/>
                  </a:lnTo>
                  <a:lnTo>
                    <a:pt x="6346" y="11843"/>
                  </a:lnTo>
                  <a:lnTo>
                    <a:pt x="6393" y="11776"/>
                  </a:lnTo>
                  <a:lnTo>
                    <a:pt x="6437" y="11714"/>
                  </a:lnTo>
                  <a:lnTo>
                    <a:pt x="6456" y="11684"/>
                  </a:lnTo>
                  <a:lnTo>
                    <a:pt x="6475" y="11654"/>
                  </a:lnTo>
                  <a:lnTo>
                    <a:pt x="6492" y="11626"/>
                  </a:lnTo>
                  <a:lnTo>
                    <a:pt x="6508" y="11599"/>
                  </a:lnTo>
                  <a:lnTo>
                    <a:pt x="6524" y="11572"/>
                  </a:lnTo>
                  <a:lnTo>
                    <a:pt x="6538" y="11546"/>
                  </a:lnTo>
                  <a:lnTo>
                    <a:pt x="6551" y="11521"/>
                  </a:lnTo>
                  <a:lnTo>
                    <a:pt x="6563" y="11497"/>
                  </a:lnTo>
                  <a:lnTo>
                    <a:pt x="6574" y="11473"/>
                  </a:lnTo>
                  <a:lnTo>
                    <a:pt x="6584" y="11450"/>
                  </a:lnTo>
                  <a:lnTo>
                    <a:pt x="6593" y="11428"/>
                  </a:lnTo>
                  <a:lnTo>
                    <a:pt x="6600" y="11407"/>
                  </a:lnTo>
                  <a:lnTo>
                    <a:pt x="6607" y="11386"/>
                  </a:lnTo>
                  <a:lnTo>
                    <a:pt x="6614" y="11365"/>
                  </a:lnTo>
                  <a:lnTo>
                    <a:pt x="6619" y="11346"/>
                  </a:lnTo>
                  <a:lnTo>
                    <a:pt x="6623" y="11327"/>
                  </a:lnTo>
                  <a:lnTo>
                    <a:pt x="6625" y="11309"/>
                  </a:lnTo>
                  <a:lnTo>
                    <a:pt x="6627" y="11292"/>
                  </a:lnTo>
                  <a:lnTo>
                    <a:pt x="6628" y="11274"/>
                  </a:lnTo>
                  <a:lnTo>
                    <a:pt x="6629" y="11258"/>
                  </a:lnTo>
                  <a:lnTo>
                    <a:pt x="6628" y="11242"/>
                  </a:lnTo>
                  <a:lnTo>
                    <a:pt x="6626" y="11227"/>
                  </a:lnTo>
                  <a:lnTo>
                    <a:pt x="6623" y="11212"/>
                  </a:lnTo>
                  <a:lnTo>
                    <a:pt x="6620" y="11198"/>
                  </a:lnTo>
                  <a:lnTo>
                    <a:pt x="6613" y="11170"/>
                  </a:lnTo>
                  <a:lnTo>
                    <a:pt x="6606" y="11142"/>
                  </a:lnTo>
                  <a:lnTo>
                    <a:pt x="6601" y="11115"/>
                  </a:lnTo>
                  <a:lnTo>
                    <a:pt x="6598" y="11089"/>
                  </a:lnTo>
                  <a:lnTo>
                    <a:pt x="6595" y="11062"/>
                  </a:lnTo>
                  <a:lnTo>
                    <a:pt x="6594" y="11038"/>
                  </a:lnTo>
                  <a:lnTo>
                    <a:pt x="6593" y="11015"/>
                  </a:lnTo>
                  <a:lnTo>
                    <a:pt x="6592" y="10993"/>
                  </a:lnTo>
                  <a:lnTo>
                    <a:pt x="6593" y="10954"/>
                  </a:lnTo>
                  <a:lnTo>
                    <a:pt x="6595" y="10925"/>
                  </a:lnTo>
                  <a:lnTo>
                    <a:pt x="6597" y="10906"/>
                  </a:lnTo>
                  <a:lnTo>
                    <a:pt x="6598" y="10899"/>
                  </a:lnTo>
                  <a:lnTo>
                    <a:pt x="7004" y="11176"/>
                  </a:lnTo>
                  <a:lnTo>
                    <a:pt x="7005" y="11190"/>
                  </a:lnTo>
                  <a:lnTo>
                    <a:pt x="7008" y="11226"/>
                  </a:lnTo>
                  <a:lnTo>
                    <a:pt x="7011" y="11286"/>
                  </a:lnTo>
                  <a:lnTo>
                    <a:pt x="7015" y="11363"/>
                  </a:lnTo>
                  <a:lnTo>
                    <a:pt x="7018" y="11457"/>
                  </a:lnTo>
                  <a:lnTo>
                    <a:pt x="7020" y="11567"/>
                  </a:lnTo>
                  <a:lnTo>
                    <a:pt x="7019" y="11626"/>
                  </a:lnTo>
                  <a:lnTo>
                    <a:pt x="7018" y="11689"/>
                  </a:lnTo>
                  <a:lnTo>
                    <a:pt x="7017" y="11753"/>
                  </a:lnTo>
                  <a:lnTo>
                    <a:pt x="7015" y="11819"/>
                  </a:lnTo>
                  <a:lnTo>
                    <a:pt x="7011" y="11888"/>
                  </a:lnTo>
                  <a:lnTo>
                    <a:pt x="7006" y="11957"/>
                  </a:lnTo>
                  <a:lnTo>
                    <a:pt x="7001" y="12029"/>
                  </a:lnTo>
                  <a:lnTo>
                    <a:pt x="6994" y="12101"/>
                  </a:lnTo>
                  <a:lnTo>
                    <a:pt x="6984" y="12173"/>
                  </a:lnTo>
                  <a:lnTo>
                    <a:pt x="6974" y="12246"/>
                  </a:lnTo>
                  <a:lnTo>
                    <a:pt x="6963" y="12319"/>
                  </a:lnTo>
                  <a:lnTo>
                    <a:pt x="6949" y="12392"/>
                  </a:lnTo>
                  <a:lnTo>
                    <a:pt x="6934" y="12463"/>
                  </a:lnTo>
                  <a:lnTo>
                    <a:pt x="6917" y="12535"/>
                  </a:lnTo>
                  <a:lnTo>
                    <a:pt x="6898" y="12605"/>
                  </a:lnTo>
                  <a:lnTo>
                    <a:pt x="6877" y="12674"/>
                  </a:lnTo>
                  <a:lnTo>
                    <a:pt x="6853" y="12740"/>
                  </a:lnTo>
                  <a:lnTo>
                    <a:pt x="6828" y="12805"/>
                  </a:lnTo>
                  <a:lnTo>
                    <a:pt x="6799" y="12866"/>
                  </a:lnTo>
                  <a:lnTo>
                    <a:pt x="6769" y="12926"/>
                  </a:lnTo>
                  <a:lnTo>
                    <a:pt x="6735" y="12985"/>
                  </a:lnTo>
                  <a:lnTo>
                    <a:pt x="6695" y="13042"/>
                  </a:lnTo>
                  <a:lnTo>
                    <a:pt x="6653" y="13100"/>
                  </a:lnTo>
                  <a:lnTo>
                    <a:pt x="6605" y="13157"/>
                  </a:lnTo>
                  <a:lnTo>
                    <a:pt x="6555" y="13215"/>
                  </a:lnTo>
                  <a:lnTo>
                    <a:pt x="6500" y="13271"/>
                  </a:lnTo>
                  <a:lnTo>
                    <a:pt x="6443" y="13325"/>
                  </a:lnTo>
                  <a:lnTo>
                    <a:pt x="6381" y="13379"/>
                  </a:lnTo>
                  <a:lnTo>
                    <a:pt x="6317" y="13431"/>
                  </a:lnTo>
                  <a:lnTo>
                    <a:pt x="6251" y="13481"/>
                  </a:lnTo>
                  <a:lnTo>
                    <a:pt x="6181" y="13529"/>
                  </a:lnTo>
                  <a:lnTo>
                    <a:pt x="6109" y="13575"/>
                  </a:lnTo>
                  <a:lnTo>
                    <a:pt x="6034" y="13618"/>
                  </a:lnTo>
                  <a:lnTo>
                    <a:pt x="5959" y="13659"/>
                  </a:lnTo>
                  <a:lnTo>
                    <a:pt x="5880" y="13697"/>
                  </a:lnTo>
                  <a:lnTo>
                    <a:pt x="5800" y="13731"/>
                  </a:lnTo>
                  <a:lnTo>
                    <a:pt x="5719" y="13762"/>
                  </a:lnTo>
                  <a:lnTo>
                    <a:pt x="5636" y="13791"/>
                  </a:lnTo>
                  <a:lnTo>
                    <a:pt x="5552" y="13814"/>
                  </a:lnTo>
                  <a:lnTo>
                    <a:pt x="5468" y="13834"/>
                  </a:lnTo>
                  <a:lnTo>
                    <a:pt x="5384" y="13849"/>
                  </a:lnTo>
                  <a:lnTo>
                    <a:pt x="5299" y="13860"/>
                  </a:lnTo>
                  <a:lnTo>
                    <a:pt x="5213" y="13867"/>
                  </a:lnTo>
                  <a:lnTo>
                    <a:pt x="5127" y="13869"/>
                  </a:lnTo>
                  <a:lnTo>
                    <a:pt x="5041" y="13864"/>
                  </a:lnTo>
                  <a:lnTo>
                    <a:pt x="4956" y="13855"/>
                  </a:lnTo>
                  <a:lnTo>
                    <a:pt x="4871" y="13840"/>
                  </a:lnTo>
                  <a:lnTo>
                    <a:pt x="4787" y="13819"/>
                  </a:lnTo>
                  <a:lnTo>
                    <a:pt x="4704" y="13793"/>
                  </a:lnTo>
                  <a:lnTo>
                    <a:pt x="4623" y="13759"/>
                  </a:lnTo>
                  <a:lnTo>
                    <a:pt x="4543" y="13719"/>
                  </a:lnTo>
                  <a:lnTo>
                    <a:pt x="4464" y="13673"/>
                  </a:lnTo>
                  <a:lnTo>
                    <a:pt x="4386" y="13621"/>
                  </a:lnTo>
                  <a:lnTo>
                    <a:pt x="4308" y="13566"/>
                  </a:lnTo>
                  <a:lnTo>
                    <a:pt x="4231" y="13508"/>
                  </a:lnTo>
                  <a:lnTo>
                    <a:pt x="4156" y="13447"/>
                  </a:lnTo>
                  <a:lnTo>
                    <a:pt x="4080" y="13383"/>
                  </a:lnTo>
                  <a:lnTo>
                    <a:pt x="4005" y="13316"/>
                  </a:lnTo>
                  <a:lnTo>
                    <a:pt x="3932" y="13247"/>
                  </a:lnTo>
                  <a:lnTo>
                    <a:pt x="3860" y="13175"/>
                  </a:lnTo>
                  <a:lnTo>
                    <a:pt x="3788" y="13101"/>
                  </a:lnTo>
                  <a:lnTo>
                    <a:pt x="3718" y="13024"/>
                  </a:lnTo>
                  <a:lnTo>
                    <a:pt x="3649" y="12945"/>
                  </a:lnTo>
                  <a:lnTo>
                    <a:pt x="3582" y="12864"/>
                  </a:lnTo>
                  <a:lnTo>
                    <a:pt x="3516" y="12782"/>
                  </a:lnTo>
                  <a:lnTo>
                    <a:pt x="3452" y="12698"/>
                  </a:lnTo>
                  <a:lnTo>
                    <a:pt x="3390" y="12611"/>
                  </a:lnTo>
                  <a:lnTo>
                    <a:pt x="3330" y="12523"/>
                  </a:lnTo>
                  <a:lnTo>
                    <a:pt x="3271" y="12434"/>
                  </a:lnTo>
                  <a:lnTo>
                    <a:pt x="3215" y="12343"/>
                  </a:lnTo>
                  <a:lnTo>
                    <a:pt x="3160" y="12252"/>
                  </a:lnTo>
                  <a:lnTo>
                    <a:pt x="3108" y="12159"/>
                  </a:lnTo>
                  <a:lnTo>
                    <a:pt x="3058" y="12065"/>
                  </a:lnTo>
                  <a:lnTo>
                    <a:pt x="3011" y="11970"/>
                  </a:lnTo>
                  <a:lnTo>
                    <a:pt x="2966" y="11875"/>
                  </a:lnTo>
                  <a:lnTo>
                    <a:pt x="2924" y="11780"/>
                  </a:lnTo>
                  <a:lnTo>
                    <a:pt x="2884" y="11684"/>
                  </a:lnTo>
                  <a:lnTo>
                    <a:pt x="2848" y="11587"/>
                  </a:lnTo>
                  <a:lnTo>
                    <a:pt x="2814" y="11490"/>
                  </a:lnTo>
                  <a:lnTo>
                    <a:pt x="2783" y="11393"/>
                  </a:lnTo>
                  <a:lnTo>
                    <a:pt x="2755" y="11296"/>
                  </a:lnTo>
                  <a:lnTo>
                    <a:pt x="2731" y="11199"/>
                  </a:lnTo>
                  <a:lnTo>
                    <a:pt x="2709" y="11102"/>
                  </a:lnTo>
                  <a:lnTo>
                    <a:pt x="2692" y="11006"/>
                  </a:lnTo>
                  <a:lnTo>
                    <a:pt x="2677" y="10910"/>
                  </a:lnTo>
                  <a:lnTo>
                    <a:pt x="2663" y="10815"/>
                  </a:lnTo>
                  <a:lnTo>
                    <a:pt x="2651" y="10721"/>
                  </a:lnTo>
                  <a:lnTo>
                    <a:pt x="2641" y="10627"/>
                  </a:lnTo>
                  <a:lnTo>
                    <a:pt x="2631" y="10535"/>
                  </a:lnTo>
                  <a:lnTo>
                    <a:pt x="2624" y="10443"/>
                  </a:lnTo>
                  <a:lnTo>
                    <a:pt x="2617" y="10353"/>
                  </a:lnTo>
                  <a:lnTo>
                    <a:pt x="2611" y="10263"/>
                  </a:lnTo>
                  <a:lnTo>
                    <a:pt x="2607" y="10176"/>
                  </a:lnTo>
                  <a:lnTo>
                    <a:pt x="2604" y="10091"/>
                  </a:lnTo>
                  <a:lnTo>
                    <a:pt x="2602" y="10006"/>
                  </a:lnTo>
                  <a:lnTo>
                    <a:pt x="2601" y="9924"/>
                  </a:lnTo>
                  <a:lnTo>
                    <a:pt x="2601" y="9843"/>
                  </a:lnTo>
                  <a:lnTo>
                    <a:pt x="2602" y="9764"/>
                  </a:lnTo>
                  <a:lnTo>
                    <a:pt x="2604" y="9687"/>
                  </a:lnTo>
                  <a:lnTo>
                    <a:pt x="2606" y="9614"/>
                  </a:lnTo>
                  <a:lnTo>
                    <a:pt x="2609" y="9542"/>
                  </a:lnTo>
                  <a:lnTo>
                    <a:pt x="2613" y="9472"/>
                  </a:lnTo>
                  <a:lnTo>
                    <a:pt x="2619" y="9406"/>
                  </a:lnTo>
                  <a:lnTo>
                    <a:pt x="2624" y="9342"/>
                  </a:lnTo>
                  <a:lnTo>
                    <a:pt x="2630" y="9280"/>
                  </a:lnTo>
                  <a:lnTo>
                    <a:pt x="2636" y="9223"/>
                  </a:lnTo>
                  <a:lnTo>
                    <a:pt x="2643" y="9167"/>
                  </a:lnTo>
                  <a:lnTo>
                    <a:pt x="2650" y="9116"/>
                  </a:lnTo>
                  <a:lnTo>
                    <a:pt x="2657" y="9067"/>
                  </a:lnTo>
                  <a:lnTo>
                    <a:pt x="2665" y="9022"/>
                  </a:lnTo>
                  <a:lnTo>
                    <a:pt x="2673" y="8980"/>
                  </a:lnTo>
                  <a:lnTo>
                    <a:pt x="2681" y="8942"/>
                  </a:lnTo>
                  <a:lnTo>
                    <a:pt x="2689" y="8909"/>
                  </a:lnTo>
                  <a:lnTo>
                    <a:pt x="2697" y="8878"/>
                  </a:lnTo>
                  <a:lnTo>
                    <a:pt x="2705" y="8852"/>
                  </a:lnTo>
                  <a:lnTo>
                    <a:pt x="2714" y="8830"/>
                  </a:lnTo>
                  <a:lnTo>
                    <a:pt x="2730" y="8790"/>
                  </a:lnTo>
                  <a:lnTo>
                    <a:pt x="2746" y="8752"/>
                  </a:lnTo>
                  <a:lnTo>
                    <a:pt x="2763" y="8715"/>
                  </a:lnTo>
                  <a:lnTo>
                    <a:pt x="2779" y="8679"/>
                  </a:lnTo>
                  <a:lnTo>
                    <a:pt x="2812" y="8615"/>
                  </a:lnTo>
                  <a:lnTo>
                    <a:pt x="2842" y="8557"/>
                  </a:lnTo>
                  <a:lnTo>
                    <a:pt x="2867" y="8511"/>
                  </a:lnTo>
                  <a:lnTo>
                    <a:pt x="2887" y="8475"/>
                  </a:lnTo>
                  <a:lnTo>
                    <a:pt x="2900" y="8453"/>
                  </a:lnTo>
                  <a:lnTo>
                    <a:pt x="2906" y="8446"/>
                  </a:lnTo>
                  <a:close/>
                  <a:moveTo>
                    <a:pt x="2372" y="8211"/>
                  </a:moveTo>
                  <a:lnTo>
                    <a:pt x="2368" y="8217"/>
                  </a:lnTo>
                  <a:lnTo>
                    <a:pt x="2356" y="8233"/>
                  </a:lnTo>
                  <a:lnTo>
                    <a:pt x="2338" y="8260"/>
                  </a:lnTo>
                  <a:lnTo>
                    <a:pt x="2314" y="8298"/>
                  </a:lnTo>
                  <a:lnTo>
                    <a:pt x="2300" y="8322"/>
                  </a:lnTo>
                  <a:lnTo>
                    <a:pt x="2286" y="8348"/>
                  </a:lnTo>
                  <a:lnTo>
                    <a:pt x="2270" y="8376"/>
                  </a:lnTo>
                  <a:lnTo>
                    <a:pt x="2254" y="8408"/>
                  </a:lnTo>
                  <a:lnTo>
                    <a:pt x="2237" y="8442"/>
                  </a:lnTo>
                  <a:lnTo>
                    <a:pt x="2219" y="8478"/>
                  </a:lnTo>
                  <a:lnTo>
                    <a:pt x="2201" y="8519"/>
                  </a:lnTo>
                  <a:lnTo>
                    <a:pt x="2183" y="8560"/>
                  </a:lnTo>
                  <a:lnTo>
                    <a:pt x="2164" y="8606"/>
                  </a:lnTo>
                  <a:lnTo>
                    <a:pt x="2146" y="8653"/>
                  </a:lnTo>
                  <a:lnTo>
                    <a:pt x="2126" y="8703"/>
                  </a:lnTo>
                  <a:lnTo>
                    <a:pt x="2108" y="8756"/>
                  </a:lnTo>
                  <a:lnTo>
                    <a:pt x="2090" y="8812"/>
                  </a:lnTo>
                  <a:lnTo>
                    <a:pt x="2072" y="8869"/>
                  </a:lnTo>
                  <a:lnTo>
                    <a:pt x="2055" y="8931"/>
                  </a:lnTo>
                  <a:lnTo>
                    <a:pt x="2038" y="8993"/>
                  </a:lnTo>
                  <a:lnTo>
                    <a:pt x="2023" y="9060"/>
                  </a:lnTo>
                  <a:lnTo>
                    <a:pt x="2008" y="9129"/>
                  </a:lnTo>
                  <a:lnTo>
                    <a:pt x="1994" y="9201"/>
                  </a:lnTo>
                  <a:lnTo>
                    <a:pt x="1982" y="9274"/>
                  </a:lnTo>
                  <a:lnTo>
                    <a:pt x="1970" y="9352"/>
                  </a:lnTo>
                  <a:lnTo>
                    <a:pt x="1961" y="9431"/>
                  </a:lnTo>
                  <a:lnTo>
                    <a:pt x="1952" y="9513"/>
                  </a:lnTo>
                  <a:lnTo>
                    <a:pt x="1945" y="9598"/>
                  </a:lnTo>
                  <a:lnTo>
                    <a:pt x="1940" y="9684"/>
                  </a:lnTo>
                  <a:lnTo>
                    <a:pt x="1939" y="9772"/>
                  </a:lnTo>
                  <a:lnTo>
                    <a:pt x="1940" y="9862"/>
                  </a:lnTo>
                  <a:lnTo>
                    <a:pt x="1944" y="9952"/>
                  </a:lnTo>
                  <a:lnTo>
                    <a:pt x="1951" y="10042"/>
                  </a:lnTo>
                  <a:lnTo>
                    <a:pt x="1959" y="10133"/>
                  </a:lnTo>
                  <a:lnTo>
                    <a:pt x="1969" y="10224"/>
                  </a:lnTo>
                  <a:lnTo>
                    <a:pt x="1981" y="10315"/>
                  </a:lnTo>
                  <a:lnTo>
                    <a:pt x="1995" y="10405"/>
                  </a:lnTo>
                  <a:lnTo>
                    <a:pt x="2010" y="10495"/>
                  </a:lnTo>
                  <a:lnTo>
                    <a:pt x="2027" y="10582"/>
                  </a:lnTo>
                  <a:lnTo>
                    <a:pt x="2046" y="10669"/>
                  </a:lnTo>
                  <a:lnTo>
                    <a:pt x="2064" y="10754"/>
                  </a:lnTo>
                  <a:lnTo>
                    <a:pt x="2083" y="10838"/>
                  </a:lnTo>
                  <a:lnTo>
                    <a:pt x="2103" y="10919"/>
                  </a:lnTo>
                  <a:lnTo>
                    <a:pt x="2123" y="10998"/>
                  </a:lnTo>
                  <a:lnTo>
                    <a:pt x="2145" y="11074"/>
                  </a:lnTo>
                  <a:lnTo>
                    <a:pt x="2165" y="11147"/>
                  </a:lnTo>
                  <a:lnTo>
                    <a:pt x="2185" y="11217"/>
                  </a:lnTo>
                  <a:lnTo>
                    <a:pt x="2205" y="11284"/>
                  </a:lnTo>
                  <a:lnTo>
                    <a:pt x="2224" y="11346"/>
                  </a:lnTo>
                  <a:lnTo>
                    <a:pt x="2244" y="11405"/>
                  </a:lnTo>
                  <a:lnTo>
                    <a:pt x="2261" y="11459"/>
                  </a:lnTo>
                  <a:lnTo>
                    <a:pt x="2278" y="11509"/>
                  </a:lnTo>
                  <a:lnTo>
                    <a:pt x="2307" y="11594"/>
                  </a:lnTo>
                  <a:lnTo>
                    <a:pt x="2331" y="11656"/>
                  </a:lnTo>
                  <a:lnTo>
                    <a:pt x="2346" y="11697"/>
                  </a:lnTo>
                  <a:lnTo>
                    <a:pt x="2351" y="11710"/>
                  </a:lnTo>
                  <a:lnTo>
                    <a:pt x="2335" y="11704"/>
                  </a:lnTo>
                  <a:lnTo>
                    <a:pt x="2288" y="11686"/>
                  </a:lnTo>
                  <a:lnTo>
                    <a:pt x="2255" y="11672"/>
                  </a:lnTo>
                  <a:lnTo>
                    <a:pt x="2215" y="11656"/>
                  </a:lnTo>
                  <a:lnTo>
                    <a:pt x="2170" y="11637"/>
                  </a:lnTo>
                  <a:lnTo>
                    <a:pt x="2119" y="11615"/>
                  </a:lnTo>
                  <a:lnTo>
                    <a:pt x="2064" y="11591"/>
                  </a:lnTo>
                  <a:lnTo>
                    <a:pt x="2003" y="11562"/>
                  </a:lnTo>
                  <a:lnTo>
                    <a:pt x="1938" y="11532"/>
                  </a:lnTo>
                  <a:lnTo>
                    <a:pt x="1871" y="11499"/>
                  </a:lnTo>
                  <a:lnTo>
                    <a:pt x="1800" y="11462"/>
                  </a:lnTo>
                  <a:lnTo>
                    <a:pt x="1726" y="11423"/>
                  </a:lnTo>
                  <a:lnTo>
                    <a:pt x="1649" y="11382"/>
                  </a:lnTo>
                  <a:lnTo>
                    <a:pt x="1572" y="11336"/>
                  </a:lnTo>
                  <a:lnTo>
                    <a:pt x="1492" y="11290"/>
                  </a:lnTo>
                  <a:lnTo>
                    <a:pt x="1411" y="11239"/>
                  </a:lnTo>
                  <a:lnTo>
                    <a:pt x="1329" y="11187"/>
                  </a:lnTo>
                  <a:lnTo>
                    <a:pt x="1248" y="11131"/>
                  </a:lnTo>
                  <a:lnTo>
                    <a:pt x="1166" y="11072"/>
                  </a:lnTo>
                  <a:lnTo>
                    <a:pt x="1085" y="11012"/>
                  </a:lnTo>
                  <a:lnTo>
                    <a:pt x="1006" y="10948"/>
                  </a:lnTo>
                  <a:lnTo>
                    <a:pt x="928" y="10881"/>
                  </a:lnTo>
                  <a:lnTo>
                    <a:pt x="851" y="10813"/>
                  </a:lnTo>
                  <a:lnTo>
                    <a:pt x="777" y="10742"/>
                  </a:lnTo>
                  <a:lnTo>
                    <a:pt x="706" y="10667"/>
                  </a:lnTo>
                  <a:lnTo>
                    <a:pt x="639" y="10591"/>
                  </a:lnTo>
                  <a:lnTo>
                    <a:pt x="574" y="10512"/>
                  </a:lnTo>
                  <a:lnTo>
                    <a:pt x="514" y="10430"/>
                  </a:lnTo>
                  <a:lnTo>
                    <a:pt x="459" y="10346"/>
                  </a:lnTo>
                  <a:lnTo>
                    <a:pt x="408" y="10259"/>
                  </a:lnTo>
                  <a:lnTo>
                    <a:pt x="361" y="10171"/>
                  </a:lnTo>
                  <a:lnTo>
                    <a:pt x="316" y="10082"/>
                  </a:lnTo>
                  <a:lnTo>
                    <a:pt x="273" y="9994"/>
                  </a:lnTo>
                  <a:lnTo>
                    <a:pt x="232" y="9905"/>
                  </a:lnTo>
                  <a:lnTo>
                    <a:pt x="195" y="9817"/>
                  </a:lnTo>
                  <a:lnTo>
                    <a:pt x="160" y="9728"/>
                  </a:lnTo>
                  <a:lnTo>
                    <a:pt x="128" y="9641"/>
                  </a:lnTo>
                  <a:lnTo>
                    <a:pt x="99" y="9554"/>
                  </a:lnTo>
                  <a:lnTo>
                    <a:pt x="74" y="9468"/>
                  </a:lnTo>
                  <a:lnTo>
                    <a:pt x="52" y="9383"/>
                  </a:lnTo>
                  <a:lnTo>
                    <a:pt x="33" y="9300"/>
                  </a:lnTo>
                  <a:lnTo>
                    <a:pt x="18" y="9218"/>
                  </a:lnTo>
                  <a:lnTo>
                    <a:pt x="8" y="9137"/>
                  </a:lnTo>
                  <a:lnTo>
                    <a:pt x="2" y="9058"/>
                  </a:lnTo>
                  <a:lnTo>
                    <a:pt x="0" y="8981"/>
                  </a:lnTo>
                  <a:lnTo>
                    <a:pt x="3" y="8907"/>
                  </a:lnTo>
                  <a:lnTo>
                    <a:pt x="10" y="8835"/>
                  </a:lnTo>
                  <a:lnTo>
                    <a:pt x="22" y="8765"/>
                  </a:lnTo>
                  <a:lnTo>
                    <a:pt x="39" y="8698"/>
                  </a:lnTo>
                  <a:lnTo>
                    <a:pt x="63" y="8633"/>
                  </a:lnTo>
                  <a:lnTo>
                    <a:pt x="91" y="8572"/>
                  </a:lnTo>
                  <a:lnTo>
                    <a:pt x="124" y="8514"/>
                  </a:lnTo>
                  <a:lnTo>
                    <a:pt x="165" y="8459"/>
                  </a:lnTo>
                  <a:lnTo>
                    <a:pt x="210" y="8408"/>
                  </a:lnTo>
                  <a:lnTo>
                    <a:pt x="262" y="8360"/>
                  </a:lnTo>
                  <a:lnTo>
                    <a:pt x="320" y="8317"/>
                  </a:lnTo>
                  <a:lnTo>
                    <a:pt x="385" y="8277"/>
                  </a:lnTo>
                  <a:lnTo>
                    <a:pt x="457" y="8242"/>
                  </a:lnTo>
                  <a:lnTo>
                    <a:pt x="535" y="8212"/>
                  </a:lnTo>
                  <a:lnTo>
                    <a:pt x="621" y="8185"/>
                  </a:lnTo>
                  <a:lnTo>
                    <a:pt x="714" y="8163"/>
                  </a:lnTo>
                  <a:lnTo>
                    <a:pt x="814" y="8147"/>
                  </a:lnTo>
                  <a:lnTo>
                    <a:pt x="916" y="8134"/>
                  </a:lnTo>
                  <a:lnTo>
                    <a:pt x="1014" y="8123"/>
                  </a:lnTo>
                  <a:lnTo>
                    <a:pt x="1109" y="8114"/>
                  </a:lnTo>
                  <a:lnTo>
                    <a:pt x="1200" y="8107"/>
                  </a:lnTo>
                  <a:lnTo>
                    <a:pt x="1287" y="8102"/>
                  </a:lnTo>
                  <a:lnTo>
                    <a:pt x="1369" y="8097"/>
                  </a:lnTo>
                  <a:lnTo>
                    <a:pt x="1449" y="8095"/>
                  </a:lnTo>
                  <a:lnTo>
                    <a:pt x="1525" y="8093"/>
                  </a:lnTo>
                  <a:lnTo>
                    <a:pt x="1598" y="8094"/>
                  </a:lnTo>
                  <a:lnTo>
                    <a:pt x="1667" y="8095"/>
                  </a:lnTo>
                  <a:lnTo>
                    <a:pt x="1732" y="8098"/>
                  </a:lnTo>
                  <a:lnTo>
                    <a:pt x="1795" y="8102"/>
                  </a:lnTo>
                  <a:lnTo>
                    <a:pt x="1852" y="8106"/>
                  </a:lnTo>
                  <a:lnTo>
                    <a:pt x="1908" y="8111"/>
                  </a:lnTo>
                  <a:lnTo>
                    <a:pt x="1961" y="8117"/>
                  </a:lnTo>
                  <a:lnTo>
                    <a:pt x="2009" y="8123"/>
                  </a:lnTo>
                  <a:lnTo>
                    <a:pt x="2055" y="8130"/>
                  </a:lnTo>
                  <a:lnTo>
                    <a:pt x="2096" y="8137"/>
                  </a:lnTo>
                  <a:lnTo>
                    <a:pt x="2135" y="8144"/>
                  </a:lnTo>
                  <a:lnTo>
                    <a:pt x="2172" y="8151"/>
                  </a:lnTo>
                  <a:lnTo>
                    <a:pt x="2204" y="8159"/>
                  </a:lnTo>
                  <a:lnTo>
                    <a:pt x="2233" y="8166"/>
                  </a:lnTo>
                  <a:lnTo>
                    <a:pt x="2261" y="8173"/>
                  </a:lnTo>
                  <a:lnTo>
                    <a:pt x="2284" y="8180"/>
                  </a:lnTo>
                  <a:lnTo>
                    <a:pt x="2323" y="8192"/>
                  </a:lnTo>
                  <a:lnTo>
                    <a:pt x="2351" y="8203"/>
                  </a:lnTo>
                  <a:lnTo>
                    <a:pt x="2367" y="8209"/>
                  </a:lnTo>
                  <a:lnTo>
                    <a:pt x="2372" y="8211"/>
                  </a:lnTo>
                  <a:close/>
                  <a:moveTo>
                    <a:pt x="11913" y="11560"/>
                  </a:moveTo>
                  <a:lnTo>
                    <a:pt x="13685" y="11069"/>
                  </a:lnTo>
                  <a:lnTo>
                    <a:pt x="13682" y="11077"/>
                  </a:lnTo>
                  <a:lnTo>
                    <a:pt x="13676" y="11099"/>
                  </a:lnTo>
                  <a:lnTo>
                    <a:pt x="13666" y="11133"/>
                  </a:lnTo>
                  <a:lnTo>
                    <a:pt x="13652" y="11178"/>
                  </a:lnTo>
                  <a:lnTo>
                    <a:pt x="13632" y="11234"/>
                  </a:lnTo>
                  <a:lnTo>
                    <a:pt x="13609" y="11297"/>
                  </a:lnTo>
                  <a:lnTo>
                    <a:pt x="13596" y="11332"/>
                  </a:lnTo>
                  <a:lnTo>
                    <a:pt x="13581" y="11367"/>
                  </a:lnTo>
                  <a:lnTo>
                    <a:pt x="13566" y="11405"/>
                  </a:lnTo>
                  <a:lnTo>
                    <a:pt x="13548" y="11443"/>
                  </a:lnTo>
                  <a:lnTo>
                    <a:pt x="13530" y="11483"/>
                  </a:lnTo>
                  <a:lnTo>
                    <a:pt x="13511" y="11523"/>
                  </a:lnTo>
                  <a:lnTo>
                    <a:pt x="13490" y="11564"/>
                  </a:lnTo>
                  <a:lnTo>
                    <a:pt x="13469" y="11606"/>
                  </a:lnTo>
                  <a:lnTo>
                    <a:pt x="13445" y="11647"/>
                  </a:lnTo>
                  <a:lnTo>
                    <a:pt x="13421" y="11689"/>
                  </a:lnTo>
                  <a:lnTo>
                    <a:pt x="13396" y="11730"/>
                  </a:lnTo>
                  <a:lnTo>
                    <a:pt x="13370" y="11771"/>
                  </a:lnTo>
                  <a:lnTo>
                    <a:pt x="13341" y="11813"/>
                  </a:lnTo>
                  <a:lnTo>
                    <a:pt x="13312" y="11853"/>
                  </a:lnTo>
                  <a:lnTo>
                    <a:pt x="13281" y="11893"/>
                  </a:lnTo>
                  <a:lnTo>
                    <a:pt x="13249" y="11932"/>
                  </a:lnTo>
                  <a:lnTo>
                    <a:pt x="13216" y="11969"/>
                  </a:lnTo>
                  <a:lnTo>
                    <a:pt x="13182" y="12005"/>
                  </a:lnTo>
                  <a:lnTo>
                    <a:pt x="13145" y="12040"/>
                  </a:lnTo>
                  <a:lnTo>
                    <a:pt x="13108" y="12072"/>
                  </a:lnTo>
                  <a:lnTo>
                    <a:pt x="13070" y="12104"/>
                  </a:lnTo>
                  <a:lnTo>
                    <a:pt x="13032" y="12134"/>
                  </a:lnTo>
                  <a:lnTo>
                    <a:pt x="12995" y="12163"/>
                  </a:lnTo>
                  <a:lnTo>
                    <a:pt x="12957" y="12191"/>
                  </a:lnTo>
                  <a:lnTo>
                    <a:pt x="12921" y="12218"/>
                  </a:lnTo>
                  <a:lnTo>
                    <a:pt x="12884" y="12243"/>
                  </a:lnTo>
                  <a:lnTo>
                    <a:pt x="12849" y="12267"/>
                  </a:lnTo>
                  <a:lnTo>
                    <a:pt x="12814" y="12290"/>
                  </a:lnTo>
                  <a:lnTo>
                    <a:pt x="12779" y="12312"/>
                  </a:lnTo>
                  <a:lnTo>
                    <a:pt x="12745" y="12333"/>
                  </a:lnTo>
                  <a:lnTo>
                    <a:pt x="12712" y="12352"/>
                  </a:lnTo>
                  <a:lnTo>
                    <a:pt x="12680" y="12371"/>
                  </a:lnTo>
                  <a:lnTo>
                    <a:pt x="12619" y="12405"/>
                  </a:lnTo>
                  <a:lnTo>
                    <a:pt x="12561" y="12435"/>
                  </a:lnTo>
                  <a:lnTo>
                    <a:pt x="12509" y="12461"/>
                  </a:lnTo>
                  <a:lnTo>
                    <a:pt x="12461" y="12484"/>
                  </a:lnTo>
                  <a:lnTo>
                    <a:pt x="12420" y="12502"/>
                  </a:lnTo>
                  <a:lnTo>
                    <a:pt x="12384" y="12517"/>
                  </a:lnTo>
                  <a:lnTo>
                    <a:pt x="12356" y="12528"/>
                  </a:lnTo>
                  <a:lnTo>
                    <a:pt x="12336" y="12536"/>
                  </a:lnTo>
                  <a:lnTo>
                    <a:pt x="12323" y="12540"/>
                  </a:lnTo>
                  <a:lnTo>
                    <a:pt x="12319" y="12542"/>
                  </a:lnTo>
                  <a:lnTo>
                    <a:pt x="11422" y="12734"/>
                  </a:lnTo>
                  <a:lnTo>
                    <a:pt x="11425" y="12728"/>
                  </a:lnTo>
                  <a:lnTo>
                    <a:pt x="11435" y="12710"/>
                  </a:lnTo>
                  <a:lnTo>
                    <a:pt x="11451" y="12682"/>
                  </a:lnTo>
                  <a:lnTo>
                    <a:pt x="11473" y="12644"/>
                  </a:lnTo>
                  <a:lnTo>
                    <a:pt x="11498" y="12599"/>
                  </a:lnTo>
                  <a:lnTo>
                    <a:pt x="11525" y="12547"/>
                  </a:lnTo>
                  <a:lnTo>
                    <a:pt x="11555" y="12491"/>
                  </a:lnTo>
                  <a:lnTo>
                    <a:pt x="11588" y="12430"/>
                  </a:lnTo>
                  <a:lnTo>
                    <a:pt x="11619" y="12367"/>
                  </a:lnTo>
                  <a:lnTo>
                    <a:pt x="11651" y="12303"/>
                  </a:lnTo>
                  <a:lnTo>
                    <a:pt x="11682" y="12239"/>
                  </a:lnTo>
                  <a:lnTo>
                    <a:pt x="11710" y="12176"/>
                  </a:lnTo>
                  <a:lnTo>
                    <a:pt x="11723" y="12145"/>
                  </a:lnTo>
                  <a:lnTo>
                    <a:pt x="11735" y="12116"/>
                  </a:lnTo>
                  <a:lnTo>
                    <a:pt x="11746" y="12088"/>
                  </a:lnTo>
                  <a:lnTo>
                    <a:pt x="11757" y="12060"/>
                  </a:lnTo>
                  <a:lnTo>
                    <a:pt x="11766" y="12034"/>
                  </a:lnTo>
                  <a:lnTo>
                    <a:pt x="11774" y="12010"/>
                  </a:lnTo>
                  <a:lnTo>
                    <a:pt x="11780" y="11987"/>
                  </a:lnTo>
                  <a:lnTo>
                    <a:pt x="11785" y="11965"/>
                  </a:lnTo>
                  <a:lnTo>
                    <a:pt x="11793" y="11926"/>
                  </a:lnTo>
                  <a:lnTo>
                    <a:pt x="11802" y="11888"/>
                  </a:lnTo>
                  <a:lnTo>
                    <a:pt x="11812" y="11849"/>
                  </a:lnTo>
                  <a:lnTo>
                    <a:pt x="11822" y="11813"/>
                  </a:lnTo>
                  <a:lnTo>
                    <a:pt x="11833" y="11777"/>
                  </a:lnTo>
                  <a:lnTo>
                    <a:pt x="11844" y="11744"/>
                  </a:lnTo>
                  <a:lnTo>
                    <a:pt x="11855" y="11713"/>
                  </a:lnTo>
                  <a:lnTo>
                    <a:pt x="11865" y="11684"/>
                  </a:lnTo>
                  <a:lnTo>
                    <a:pt x="11884" y="11633"/>
                  </a:lnTo>
                  <a:lnTo>
                    <a:pt x="11899" y="11594"/>
                  </a:lnTo>
                  <a:lnTo>
                    <a:pt x="11909" y="11569"/>
                  </a:lnTo>
                  <a:lnTo>
                    <a:pt x="11913" y="11560"/>
                  </a:lnTo>
                  <a:close/>
                  <a:moveTo>
                    <a:pt x="7622" y="11497"/>
                  </a:moveTo>
                  <a:lnTo>
                    <a:pt x="7633" y="11503"/>
                  </a:lnTo>
                  <a:lnTo>
                    <a:pt x="7663" y="11521"/>
                  </a:lnTo>
                  <a:lnTo>
                    <a:pt x="7710" y="11549"/>
                  </a:lnTo>
                  <a:lnTo>
                    <a:pt x="7775" y="11586"/>
                  </a:lnTo>
                  <a:lnTo>
                    <a:pt x="7812" y="11607"/>
                  </a:lnTo>
                  <a:lnTo>
                    <a:pt x="7854" y="11629"/>
                  </a:lnTo>
                  <a:lnTo>
                    <a:pt x="7899" y="11652"/>
                  </a:lnTo>
                  <a:lnTo>
                    <a:pt x="7947" y="11676"/>
                  </a:lnTo>
                  <a:lnTo>
                    <a:pt x="7998" y="11702"/>
                  </a:lnTo>
                  <a:lnTo>
                    <a:pt x="8052" y="11727"/>
                  </a:lnTo>
                  <a:lnTo>
                    <a:pt x="8108" y="11753"/>
                  </a:lnTo>
                  <a:lnTo>
                    <a:pt x="8167" y="11780"/>
                  </a:lnTo>
                  <a:lnTo>
                    <a:pt x="8227" y="11805"/>
                  </a:lnTo>
                  <a:lnTo>
                    <a:pt x="8291" y="11831"/>
                  </a:lnTo>
                  <a:lnTo>
                    <a:pt x="8356" y="11855"/>
                  </a:lnTo>
                  <a:lnTo>
                    <a:pt x="8423" y="11880"/>
                  </a:lnTo>
                  <a:lnTo>
                    <a:pt x="8491" y="11903"/>
                  </a:lnTo>
                  <a:lnTo>
                    <a:pt x="8561" y="11925"/>
                  </a:lnTo>
                  <a:lnTo>
                    <a:pt x="8632" y="11946"/>
                  </a:lnTo>
                  <a:lnTo>
                    <a:pt x="8704" y="11964"/>
                  </a:lnTo>
                  <a:lnTo>
                    <a:pt x="8775" y="11982"/>
                  </a:lnTo>
                  <a:lnTo>
                    <a:pt x="8848" y="11997"/>
                  </a:lnTo>
                  <a:lnTo>
                    <a:pt x="8922" y="12009"/>
                  </a:lnTo>
                  <a:lnTo>
                    <a:pt x="8996" y="12019"/>
                  </a:lnTo>
                  <a:lnTo>
                    <a:pt x="9068" y="12027"/>
                  </a:lnTo>
                  <a:lnTo>
                    <a:pt x="9142" y="12031"/>
                  </a:lnTo>
                  <a:lnTo>
                    <a:pt x="9215" y="12032"/>
                  </a:lnTo>
                  <a:lnTo>
                    <a:pt x="9288" y="12030"/>
                  </a:lnTo>
                  <a:lnTo>
                    <a:pt x="9360" y="12025"/>
                  </a:lnTo>
                  <a:lnTo>
                    <a:pt x="9434" y="12020"/>
                  </a:lnTo>
                  <a:lnTo>
                    <a:pt x="9510" y="12014"/>
                  </a:lnTo>
                  <a:lnTo>
                    <a:pt x="9586" y="12008"/>
                  </a:lnTo>
                  <a:lnTo>
                    <a:pt x="9663" y="12001"/>
                  </a:lnTo>
                  <a:lnTo>
                    <a:pt x="9740" y="11993"/>
                  </a:lnTo>
                  <a:lnTo>
                    <a:pt x="9817" y="11985"/>
                  </a:lnTo>
                  <a:lnTo>
                    <a:pt x="9895" y="11975"/>
                  </a:lnTo>
                  <a:lnTo>
                    <a:pt x="10049" y="11956"/>
                  </a:lnTo>
                  <a:lnTo>
                    <a:pt x="10199" y="11937"/>
                  </a:lnTo>
                  <a:lnTo>
                    <a:pt x="10345" y="11917"/>
                  </a:lnTo>
                  <a:lnTo>
                    <a:pt x="10483" y="11897"/>
                  </a:lnTo>
                  <a:lnTo>
                    <a:pt x="10612" y="11876"/>
                  </a:lnTo>
                  <a:lnTo>
                    <a:pt x="10730" y="11858"/>
                  </a:lnTo>
                  <a:lnTo>
                    <a:pt x="10836" y="11841"/>
                  </a:lnTo>
                  <a:lnTo>
                    <a:pt x="10926" y="11826"/>
                  </a:lnTo>
                  <a:lnTo>
                    <a:pt x="11000" y="11813"/>
                  </a:lnTo>
                  <a:lnTo>
                    <a:pt x="11055" y="11804"/>
                  </a:lnTo>
                  <a:lnTo>
                    <a:pt x="11090" y="11798"/>
                  </a:lnTo>
                  <a:lnTo>
                    <a:pt x="11102" y="11795"/>
                  </a:lnTo>
                  <a:lnTo>
                    <a:pt x="11100" y="11803"/>
                  </a:lnTo>
                  <a:lnTo>
                    <a:pt x="11093" y="11823"/>
                  </a:lnTo>
                  <a:lnTo>
                    <a:pt x="11082" y="11856"/>
                  </a:lnTo>
                  <a:lnTo>
                    <a:pt x="11066" y="11899"/>
                  </a:lnTo>
                  <a:lnTo>
                    <a:pt x="11048" y="11951"/>
                  </a:lnTo>
                  <a:lnTo>
                    <a:pt x="11027" y="12010"/>
                  </a:lnTo>
                  <a:lnTo>
                    <a:pt x="11004" y="12075"/>
                  </a:lnTo>
                  <a:lnTo>
                    <a:pt x="10979" y="12144"/>
                  </a:lnTo>
                  <a:lnTo>
                    <a:pt x="10952" y="12217"/>
                  </a:lnTo>
                  <a:lnTo>
                    <a:pt x="10925" y="12290"/>
                  </a:lnTo>
                  <a:lnTo>
                    <a:pt x="10897" y="12363"/>
                  </a:lnTo>
                  <a:lnTo>
                    <a:pt x="10867" y="12434"/>
                  </a:lnTo>
                  <a:lnTo>
                    <a:pt x="10839" y="12502"/>
                  </a:lnTo>
                  <a:lnTo>
                    <a:pt x="10812" y="12565"/>
                  </a:lnTo>
                  <a:lnTo>
                    <a:pt x="10799" y="12595"/>
                  </a:lnTo>
                  <a:lnTo>
                    <a:pt x="10785" y="12621"/>
                  </a:lnTo>
                  <a:lnTo>
                    <a:pt x="10772" y="12647"/>
                  </a:lnTo>
                  <a:lnTo>
                    <a:pt x="10760" y="12669"/>
                  </a:lnTo>
                  <a:lnTo>
                    <a:pt x="10747" y="12692"/>
                  </a:lnTo>
                  <a:lnTo>
                    <a:pt x="10733" y="12713"/>
                  </a:lnTo>
                  <a:lnTo>
                    <a:pt x="10716" y="12734"/>
                  </a:lnTo>
                  <a:lnTo>
                    <a:pt x="10697" y="12755"/>
                  </a:lnTo>
                  <a:lnTo>
                    <a:pt x="10678" y="12776"/>
                  </a:lnTo>
                  <a:lnTo>
                    <a:pt x="10657" y="12796"/>
                  </a:lnTo>
                  <a:lnTo>
                    <a:pt x="10635" y="12815"/>
                  </a:lnTo>
                  <a:lnTo>
                    <a:pt x="10611" y="12834"/>
                  </a:lnTo>
                  <a:lnTo>
                    <a:pt x="10585" y="12853"/>
                  </a:lnTo>
                  <a:lnTo>
                    <a:pt x="10559" y="12872"/>
                  </a:lnTo>
                  <a:lnTo>
                    <a:pt x="10531" y="12890"/>
                  </a:lnTo>
                  <a:lnTo>
                    <a:pt x="10502" y="12907"/>
                  </a:lnTo>
                  <a:lnTo>
                    <a:pt x="10473" y="12924"/>
                  </a:lnTo>
                  <a:lnTo>
                    <a:pt x="10442" y="12941"/>
                  </a:lnTo>
                  <a:lnTo>
                    <a:pt x="10410" y="12957"/>
                  </a:lnTo>
                  <a:lnTo>
                    <a:pt x="10379" y="12974"/>
                  </a:lnTo>
                  <a:lnTo>
                    <a:pt x="10346" y="12990"/>
                  </a:lnTo>
                  <a:lnTo>
                    <a:pt x="10312" y="13005"/>
                  </a:lnTo>
                  <a:lnTo>
                    <a:pt x="10278" y="13020"/>
                  </a:lnTo>
                  <a:lnTo>
                    <a:pt x="10244" y="13035"/>
                  </a:lnTo>
                  <a:lnTo>
                    <a:pt x="10174" y="13063"/>
                  </a:lnTo>
                  <a:lnTo>
                    <a:pt x="10103" y="13090"/>
                  </a:lnTo>
                  <a:lnTo>
                    <a:pt x="10031" y="13115"/>
                  </a:lnTo>
                  <a:lnTo>
                    <a:pt x="9961" y="13139"/>
                  </a:lnTo>
                  <a:lnTo>
                    <a:pt x="9890" y="13161"/>
                  </a:lnTo>
                  <a:lnTo>
                    <a:pt x="9821" y="13182"/>
                  </a:lnTo>
                  <a:lnTo>
                    <a:pt x="9725" y="13209"/>
                  </a:lnTo>
                  <a:lnTo>
                    <a:pt x="9580" y="13248"/>
                  </a:lnTo>
                  <a:lnTo>
                    <a:pt x="9393" y="13299"/>
                  </a:lnTo>
                  <a:lnTo>
                    <a:pt x="9171" y="13357"/>
                  </a:lnTo>
                  <a:lnTo>
                    <a:pt x="8923" y="13422"/>
                  </a:lnTo>
                  <a:lnTo>
                    <a:pt x="8655" y="13492"/>
                  </a:lnTo>
                  <a:lnTo>
                    <a:pt x="8377" y="13564"/>
                  </a:lnTo>
                  <a:lnTo>
                    <a:pt x="8095" y="13638"/>
                  </a:lnTo>
                  <a:lnTo>
                    <a:pt x="7817" y="13710"/>
                  </a:lnTo>
                  <a:lnTo>
                    <a:pt x="7551" y="13779"/>
                  </a:lnTo>
                  <a:lnTo>
                    <a:pt x="7305" y="13842"/>
                  </a:lnTo>
                  <a:lnTo>
                    <a:pt x="7087" y="13899"/>
                  </a:lnTo>
                  <a:lnTo>
                    <a:pt x="6903" y="13946"/>
                  </a:lnTo>
                  <a:lnTo>
                    <a:pt x="6762" y="13983"/>
                  </a:lnTo>
                  <a:lnTo>
                    <a:pt x="6672" y="14006"/>
                  </a:lnTo>
                  <a:lnTo>
                    <a:pt x="6641" y="14014"/>
                  </a:lnTo>
                  <a:lnTo>
                    <a:pt x="6649" y="14004"/>
                  </a:lnTo>
                  <a:lnTo>
                    <a:pt x="6673" y="13976"/>
                  </a:lnTo>
                  <a:lnTo>
                    <a:pt x="6711" y="13930"/>
                  </a:lnTo>
                  <a:lnTo>
                    <a:pt x="6760" y="13869"/>
                  </a:lnTo>
                  <a:lnTo>
                    <a:pt x="6820" y="13795"/>
                  </a:lnTo>
                  <a:lnTo>
                    <a:pt x="6887" y="13709"/>
                  </a:lnTo>
                  <a:lnTo>
                    <a:pt x="6960" y="13614"/>
                  </a:lnTo>
                  <a:lnTo>
                    <a:pt x="7038" y="13510"/>
                  </a:lnTo>
                  <a:lnTo>
                    <a:pt x="7078" y="13455"/>
                  </a:lnTo>
                  <a:lnTo>
                    <a:pt x="7118" y="13400"/>
                  </a:lnTo>
                  <a:lnTo>
                    <a:pt x="7158" y="13343"/>
                  </a:lnTo>
                  <a:lnTo>
                    <a:pt x="7199" y="13286"/>
                  </a:lnTo>
                  <a:lnTo>
                    <a:pt x="7238" y="13228"/>
                  </a:lnTo>
                  <a:lnTo>
                    <a:pt x="7277" y="13168"/>
                  </a:lnTo>
                  <a:lnTo>
                    <a:pt x="7315" y="13110"/>
                  </a:lnTo>
                  <a:lnTo>
                    <a:pt x="7352" y="13051"/>
                  </a:lnTo>
                  <a:lnTo>
                    <a:pt x="7388" y="12993"/>
                  </a:lnTo>
                  <a:lnTo>
                    <a:pt x="7422" y="12934"/>
                  </a:lnTo>
                  <a:lnTo>
                    <a:pt x="7454" y="12877"/>
                  </a:lnTo>
                  <a:lnTo>
                    <a:pt x="7485" y="12820"/>
                  </a:lnTo>
                  <a:lnTo>
                    <a:pt x="7512" y="12764"/>
                  </a:lnTo>
                  <a:lnTo>
                    <a:pt x="7537" y="12710"/>
                  </a:lnTo>
                  <a:lnTo>
                    <a:pt x="7560" y="12657"/>
                  </a:lnTo>
                  <a:lnTo>
                    <a:pt x="7580" y="12606"/>
                  </a:lnTo>
                  <a:lnTo>
                    <a:pt x="7597" y="12556"/>
                  </a:lnTo>
                  <a:lnTo>
                    <a:pt x="7612" y="12506"/>
                  </a:lnTo>
                  <a:lnTo>
                    <a:pt x="7625" y="12455"/>
                  </a:lnTo>
                  <a:lnTo>
                    <a:pt x="7637" y="12405"/>
                  </a:lnTo>
                  <a:lnTo>
                    <a:pt x="7646" y="12355"/>
                  </a:lnTo>
                  <a:lnTo>
                    <a:pt x="7654" y="12306"/>
                  </a:lnTo>
                  <a:lnTo>
                    <a:pt x="7662" y="12256"/>
                  </a:lnTo>
                  <a:lnTo>
                    <a:pt x="7668" y="12208"/>
                  </a:lnTo>
                  <a:lnTo>
                    <a:pt x="7672" y="12159"/>
                  </a:lnTo>
                  <a:lnTo>
                    <a:pt x="7675" y="12113"/>
                  </a:lnTo>
                  <a:lnTo>
                    <a:pt x="7677" y="12066"/>
                  </a:lnTo>
                  <a:lnTo>
                    <a:pt x="7678" y="12021"/>
                  </a:lnTo>
                  <a:lnTo>
                    <a:pt x="7678" y="11976"/>
                  </a:lnTo>
                  <a:lnTo>
                    <a:pt x="7677" y="11933"/>
                  </a:lnTo>
                  <a:lnTo>
                    <a:pt x="7676" y="11892"/>
                  </a:lnTo>
                  <a:lnTo>
                    <a:pt x="7674" y="11851"/>
                  </a:lnTo>
                  <a:lnTo>
                    <a:pt x="7671" y="11813"/>
                  </a:lnTo>
                  <a:lnTo>
                    <a:pt x="7668" y="11775"/>
                  </a:lnTo>
                  <a:lnTo>
                    <a:pt x="7664" y="11740"/>
                  </a:lnTo>
                  <a:lnTo>
                    <a:pt x="7660" y="11707"/>
                  </a:lnTo>
                  <a:lnTo>
                    <a:pt x="7651" y="11646"/>
                  </a:lnTo>
                  <a:lnTo>
                    <a:pt x="7643" y="11595"/>
                  </a:lnTo>
                  <a:lnTo>
                    <a:pt x="7635" y="11553"/>
                  </a:lnTo>
                  <a:lnTo>
                    <a:pt x="7628" y="11522"/>
                  </a:lnTo>
                  <a:lnTo>
                    <a:pt x="7624" y="11503"/>
                  </a:lnTo>
                  <a:lnTo>
                    <a:pt x="7622" y="11497"/>
                  </a:lnTo>
                  <a:close/>
                  <a:moveTo>
                    <a:pt x="14393" y="10247"/>
                  </a:moveTo>
                  <a:lnTo>
                    <a:pt x="14396" y="10218"/>
                  </a:lnTo>
                  <a:lnTo>
                    <a:pt x="14405" y="10135"/>
                  </a:lnTo>
                  <a:lnTo>
                    <a:pt x="14412" y="10074"/>
                  </a:lnTo>
                  <a:lnTo>
                    <a:pt x="14418" y="10003"/>
                  </a:lnTo>
                  <a:lnTo>
                    <a:pt x="14423" y="9921"/>
                  </a:lnTo>
                  <a:lnTo>
                    <a:pt x="14429" y="9828"/>
                  </a:lnTo>
                  <a:lnTo>
                    <a:pt x="14433" y="9727"/>
                  </a:lnTo>
                  <a:lnTo>
                    <a:pt x="14436" y="9616"/>
                  </a:lnTo>
                  <a:lnTo>
                    <a:pt x="14438" y="9498"/>
                  </a:lnTo>
                  <a:lnTo>
                    <a:pt x="14437" y="9372"/>
                  </a:lnTo>
                  <a:lnTo>
                    <a:pt x="14435" y="9240"/>
                  </a:lnTo>
                  <a:lnTo>
                    <a:pt x="14429" y="9103"/>
                  </a:lnTo>
                  <a:lnTo>
                    <a:pt x="14421" y="8960"/>
                  </a:lnTo>
                  <a:lnTo>
                    <a:pt x="14408" y="8812"/>
                  </a:lnTo>
                  <a:lnTo>
                    <a:pt x="14393" y="8661"/>
                  </a:lnTo>
                  <a:lnTo>
                    <a:pt x="14373" y="8508"/>
                  </a:lnTo>
                  <a:lnTo>
                    <a:pt x="14349" y="8351"/>
                  </a:lnTo>
                  <a:lnTo>
                    <a:pt x="14321" y="8192"/>
                  </a:lnTo>
                  <a:lnTo>
                    <a:pt x="14286" y="8034"/>
                  </a:lnTo>
                  <a:lnTo>
                    <a:pt x="14246" y="7875"/>
                  </a:lnTo>
                  <a:lnTo>
                    <a:pt x="14200" y="7717"/>
                  </a:lnTo>
                  <a:lnTo>
                    <a:pt x="14148" y="7559"/>
                  </a:lnTo>
                  <a:lnTo>
                    <a:pt x="14089" y="7404"/>
                  </a:lnTo>
                  <a:lnTo>
                    <a:pt x="14022" y="7251"/>
                  </a:lnTo>
                  <a:lnTo>
                    <a:pt x="13949" y="7101"/>
                  </a:lnTo>
                  <a:lnTo>
                    <a:pt x="13868" y="6956"/>
                  </a:lnTo>
                  <a:lnTo>
                    <a:pt x="13779" y="6816"/>
                  </a:lnTo>
                  <a:lnTo>
                    <a:pt x="13681" y="6680"/>
                  </a:lnTo>
                  <a:lnTo>
                    <a:pt x="13574" y="6552"/>
                  </a:lnTo>
                  <a:lnTo>
                    <a:pt x="13457" y="6429"/>
                  </a:lnTo>
                  <a:lnTo>
                    <a:pt x="13339" y="6315"/>
                  </a:lnTo>
                  <a:lnTo>
                    <a:pt x="13226" y="6207"/>
                  </a:lnTo>
                  <a:lnTo>
                    <a:pt x="13119" y="6107"/>
                  </a:lnTo>
                  <a:lnTo>
                    <a:pt x="13016" y="6014"/>
                  </a:lnTo>
                  <a:lnTo>
                    <a:pt x="12918" y="5928"/>
                  </a:lnTo>
                  <a:lnTo>
                    <a:pt x="12825" y="5847"/>
                  </a:lnTo>
                  <a:lnTo>
                    <a:pt x="12735" y="5773"/>
                  </a:lnTo>
                  <a:lnTo>
                    <a:pt x="12650" y="5704"/>
                  </a:lnTo>
                  <a:lnTo>
                    <a:pt x="12568" y="5642"/>
                  </a:lnTo>
                  <a:lnTo>
                    <a:pt x="12490" y="5585"/>
                  </a:lnTo>
                  <a:lnTo>
                    <a:pt x="12416" y="5533"/>
                  </a:lnTo>
                  <a:lnTo>
                    <a:pt x="12344" y="5484"/>
                  </a:lnTo>
                  <a:lnTo>
                    <a:pt x="12274" y="5442"/>
                  </a:lnTo>
                  <a:lnTo>
                    <a:pt x="12208" y="5402"/>
                  </a:lnTo>
                  <a:lnTo>
                    <a:pt x="12144" y="5367"/>
                  </a:lnTo>
                  <a:lnTo>
                    <a:pt x="12082" y="5336"/>
                  </a:lnTo>
                  <a:lnTo>
                    <a:pt x="12021" y="5308"/>
                  </a:lnTo>
                  <a:lnTo>
                    <a:pt x="11963" y="5283"/>
                  </a:lnTo>
                  <a:lnTo>
                    <a:pt x="11906" y="5261"/>
                  </a:lnTo>
                  <a:lnTo>
                    <a:pt x="11850" y="5242"/>
                  </a:lnTo>
                  <a:lnTo>
                    <a:pt x="11795" y="5225"/>
                  </a:lnTo>
                  <a:lnTo>
                    <a:pt x="11740" y="5209"/>
                  </a:lnTo>
                  <a:lnTo>
                    <a:pt x="11687" y="5196"/>
                  </a:lnTo>
                  <a:lnTo>
                    <a:pt x="11632" y="5185"/>
                  </a:lnTo>
                  <a:lnTo>
                    <a:pt x="11579" y="5175"/>
                  </a:lnTo>
                  <a:lnTo>
                    <a:pt x="11524" y="5165"/>
                  </a:lnTo>
                  <a:lnTo>
                    <a:pt x="11470" y="5157"/>
                  </a:lnTo>
                  <a:lnTo>
                    <a:pt x="11415" y="5149"/>
                  </a:lnTo>
                  <a:lnTo>
                    <a:pt x="11301" y="5133"/>
                  </a:lnTo>
                  <a:lnTo>
                    <a:pt x="11182" y="5114"/>
                  </a:lnTo>
                  <a:lnTo>
                    <a:pt x="11119" y="5105"/>
                  </a:lnTo>
                  <a:lnTo>
                    <a:pt x="11057" y="5098"/>
                  </a:lnTo>
                  <a:lnTo>
                    <a:pt x="10995" y="5092"/>
                  </a:lnTo>
                  <a:lnTo>
                    <a:pt x="10933" y="5087"/>
                  </a:lnTo>
                  <a:lnTo>
                    <a:pt x="10870" y="5083"/>
                  </a:lnTo>
                  <a:lnTo>
                    <a:pt x="10808" y="5080"/>
                  </a:lnTo>
                  <a:lnTo>
                    <a:pt x="10746" y="5078"/>
                  </a:lnTo>
                  <a:lnTo>
                    <a:pt x="10684" y="5077"/>
                  </a:lnTo>
                  <a:lnTo>
                    <a:pt x="10623" y="5077"/>
                  </a:lnTo>
                  <a:lnTo>
                    <a:pt x="10561" y="5077"/>
                  </a:lnTo>
                  <a:lnTo>
                    <a:pt x="10500" y="5079"/>
                  </a:lnTo>
                  <a:lnTo>
                    <a:pt x="10440" y="5081"/>
                  </a:lnTo>
                  <a:lnTo>
                    <a:pt x="10380" y="5084"/>
                  </a:lnTo>
                  <a:lnTo>
                    <a:pt x="10321" y="5087"/>
                  </a:lnTo>
                  <a:lnTo>
                    <a:pt x="10262" y="5091"/>
                  </a:lnTo>
                  <a:lnTo>
                    <a:pt x="10204" y="5095"/>
                  </a:lnTo>
                  <a:lnTo>
                    <a:pt x="10090" y="5106"/>
                  </a:lnTo>
                  <a:lnTo>
                    <a:pt x="9981" y="5117"/>
                  </a:lnTo>
                  <a:lnTo>
                    <a:pt x="9876" y="5131"/>
                  </a:lnTo>
                  <a:lnTo>
                    <a:pt x="9776" y="5143"/>
                  </a:lnTo>
                  <a:lnTo>
                    <a:pt x="9681" y="5156"/>
                  </a:lnTo>
                  <a:lnTo>
                    <a:pt x="9593" y="5169"/>
                  </a:lnTo>
                  <a:lnTo>
                    <a:pt x="9511" y="5180"/>
                  </a:lnTo>
                  <a:lnTo>
                    <a:pt x="9436" y="5190"/>
                  </a:lnTo>
                  <a:lnTo>
                    <a:pt x="9379" y="5201"/>
                  </a:lnTo>
                  <a:lnTo>
                    <a:pt x="9280" y="5224"/>
                  </a:lnTo>
                  <a:lnTo>
                    <a:pt x="9143" y="5257"/>
                  </a:lnTo>
                  <a:lnTo>
                    <a:pt x="8970" y="5299"/>
                  </a:lnTo>
                  <a:lnTo>
                    <a:pt x="8764" y="5352"/>
                  </a:lnTo>
                  <a:lnTo>
                    <a:pt x="8529" y="5412"/>
                  </a:lnTo>
                  <a:lnTo>
                    <a:pt x="8266" y="5480"/>
                  </a:lnTo>
                  <a:lnTo>
                    <a:pt x="7980" y="5556"/>
                  </a:lnTo>
                  <a:lnTo>
                    <a:pt x="7343" y="5724"/>
                  </a:lnTo>
                  <a:lnTo>
                    <a:pt x="6644" y="5908"/>
                  </a:lnTo>
                  <a:lnTo>
                    <a:pt x="5904" y="6106"/>
                  </a:lnTo>
                  <a:lnTo>
                    <a:pt x="5145" y="6309"/>
                  </a:lnTo>
                  <a:lnTo>
                    <a:pt x="4391" y="6512"/>
                  </a:lnTo>
                  <a:lnTo>
                    <a:pt x="3665" y="6707"/>
                  </a:lnTo>
                  <a:lnTo>
                    <a:pt x="2987" y="6890"/>
                  </a:lnTo>
                  <a:lnTo>
                    <a:pt x="2382" y="7053"/>
                  </a:lnTo>
                  <a:lnTo>
                    <a:pt x="1873" y="7191"/>
                  </a:lnTo>
                  <a:lnTo>
                    <a:pt x="1481" y="7297"/>
                  </a:lnTo>
                  <a:lnTo>
                    <a:pt x="1229" y="7366"/>
                  </a:lnTo>
                  <a:lnTo>
                    <a:pt x="1140" y="7390"/>
                  </a:lnTo>
                  <a:lnTo>
                    <a:pt x="1167" y="7393"/>
                  </a:lnTo>
                  <a:lnTo>
                    <a:pt x="1246" y="7406"/>
                  </a:lnTo>
                  <a:lnTo>
                    <a:pt x="1303" y="7415"/>
                  </a:lnTo>
                  <a:lnTo>
                    <a:pt x="1371" y="7427"/>
                  </a:lnTo>
                  <a:lnTo>
                    <a:pt x="1451" y="7441"/>
                  </a:lnTo>
                  <a:lnTo>
                    <a:pt x="1540" y="7458"/>
                  </a:lnTo>
                  <a:lnTo>
                    <a:pt x="1638" y="7477"/>
                  </a:lnTo>
                  <a:lnTo>
                    <a:pt x="1745" y="7499"/>
                  </a:lnTo>
                  <a:lnTo>
                    <a:pt x="1861" y="7526"/>
                  </a:lnTo>
                  <a:lnTo>
                    <a:pt x="1984" y="7554"/>
                  </a:lnTo>
                  <a:lnTo>
                    <a:pt x="2113" y="7586"/>
                  </a:lnTo>
                  <a:lnTo>
                    <a:pt x="2251" y="7622"/>
                  </a:lnTo>
                  <a:lnTo>
                    <a:pt x="2392" y="7660"/>
                  </a:lnTo>
                  <a:lnTo>
                    <a:pt x="2540" y="7702"/>
                  </a:lnTo>
                  <a:lnTo>
                    <a:pt x="2692" y="7749"/>
                  </a:lnTo>
                  <a:lnTo>
                    <a:pt x="2849" y="7799"/>
                  </a:lnTo>
                  <a:lnTo>
                    <a:pt x="3009" y="7854"/>
                  </a:lnTo>
                  <a:lnTo>
                    <a:pt x="3171" y="7913"/>
                  </a:lnTo>
                  <a:lnTo>
                    <a:pt x="3336" y="7975"/>
                  </a:lnTo>
                  <a:lnTo>
                    <a:pt x="3503" y="8042"/>
                  </a:lnTo>
                  <a:lnTo>
                    <a:pt x="3671" y="8114"/>
                  </a:lnTo>
                  <a:lnTo>
                    <a:pt x="3839" y="8190"/>
                  </a:lnTo>
                  <a:lnTo>
                    <a:pt x="4007" y="8271"/>
                  </a:lnTo>
                  <a:lnTo>
                    <a:pt x="4175" y="8357"/>
                  </a:lnTo>
                  <a:lnTo>
                    <a:pt x="4342" y="8448"/>
                  </a:lnTo>
                  <a:lnTo>
                    <a:pt x="4506" y="8544"/>
                  </a:lnTo>
                  <a:lnTo>
                    <a:pt x="4669" y="8646"/>
                  </a:lnTo>
                  <a:lnTo>
                    <a:pt x="4829" y="8752"/>
                  </a:lnTo>
                  <a:lnTo>
                    <a:pt x="4984" y="8865"/>
                  </a:lnTo>
                  <a:lnTo>
                    <a:pt x="5136" y="8982"/>
                  </a:lnTo>
                  <a:lnTo>
                    <a:pt x="5285" y="9103"/>
                  </a:lnTo>
                  <a:lnTo>
                    <a:pt x="5433" y="9222"/>
                  </a:lnTo>
                  <a:lnTo>
                    <a:pt x="5581" y="9338"/>
                  </a:lnTo>
                  <a:lnTo>
                    <a:pt x="5727" y="9453"/>
                  </a:lnTo>
                  <a:lnTo>
                    <a:pt x="5873" y="9566"/>
                  </a:lnTo>
                  <a:lnTo>
                    <a:pt x="6017" y="9676"/>
                  </a:lnTo>
                  <a:lnTo>
                    <a:pt x="6160" y="9784"/>
                  </a:lnTo>
                  <a:lnTo>
                    <a:pt x="6302" y="9891"/>
                  </a:lnTo>
                  <a:lnTo>
                    <a:pt x="6442" y="9994"/>
                  </a:lnTo>
                  <a:lnTo>
                    <a:pt x="6581" y="10095"/>
                  </a:lnTo>
                  <a:lnTo>
                    <a:pt x="6718" y="10193"/>
                  </a:lnTo>
                  <a:lnTo>
                    <a:pt x="6852" y="10286"/>
                  </a:lnTo>
                  <a:lnTo>
                    <a:pt x="6985" y="10378"/>
                  </a:lnTo>
                  <a:lnTo>
                    <a:pt x="7116" y="10466"/>
                  </a:lnTo>
                  <a:lnTo>
                    <a:pt x="7245" y="10551"/>
                  </a:lnTo>
                  <a:lnTo>
                    <a:pt x="7371" y="10632"/>
                  </a:lnTo>
                  <a:lnTo>
                    <a:pt x="7495" y="10710"/>
                  </a:lnTo>
                  <a:lnTo>
                    <a:pt x="7616" y="10783"/>
                  </a:lnTo>
                  <a:lnTo>
                    <a:pt x="7734" y="10853"/>
                  </a:lnTo>
                  <a:lnTo>
                    <a:pt x="7851" y="10919"/>
                  </a:lnTo>
                  <a:lnTo>
                    <a:pt x="7964" y="10980"/>
                  </a:lnTo>
                  <a:lnTo>
                    <a:pt x="8073" y="11037"/>
                  </a:lnTo>
                  <a:lnTo>
                    <a:pt x="8180" y="11090"/>
                  </a:lnTo>
                  <a:lnTo>
                    <a:pt x="8284" y="11137"/>
                  </a:lnTo>
                  <a:lnTo>
                    <a:pt x="8384" y="11180"/>
                  </a:lnTo>
                  <a:lnTo>
                    <a:pt x="8480" y="11218"/>
                  </a:lnTo>
                  <a:lnTo>
                    <a:pt x="8573" y="11251"/>
                  </a:lnTo>
                  <a:lnTo>
                    <a:pt x="8663" y="11278"/>
                  </a:lnTo>
                  <a:lnTo>
                    <a:pt x="8748" y="11301"/>
                  </a:lnTo>
                  <a:lnTo>
                    <a:pt x="8830" y="11318"/>
                  </a:lnTo>
                  <a:lnTo>
                    <a:pt x="8907" y="11329"/>
                  </a:lnTo>
                  <a:lnTo>
                    <a:pt x="8980" y="11334"/>
                  </a:lnTo>
                  <a:lnTo>
                    <a:pt x="9120" y="11338"/>
                  </a:lnTo>
                  <a:lnTo>
                    <a:pt x="9254" y="11341"/>
                  </a:lnTo>
                  <a:lnTo>
                    <a:pt x="9384" y="11342"/>
                  </a:lnTo>
                  <a:lnTo>
                    <a:pt x="9510" y="11342"/>
                  </a:lnTo>
                  <a:lnTo>
                    <a:pt x="9572" y="11341"/>
                  </a:lnTo>
                  <a:lnTo>
                    <a:pt x="9633" y="11340"/>
                  </a:lnTo>
                  <a:lnTo>
                    <a:pt x="9694" y="11338"/>
                  </a:lnTo>
                  <a:lnTo>
                    <a:pt x="9754" y="11336"/>
                  </a:lnTo>
                  <a:lnTo>
                    <a:pt x="9814" y="11333"/>
                  </a:lnTo>
                  <a:lnTo>
                    <a:pt x="9873" y="11330"/>
                  </a:lnTo>
                  <a:lnTo>
                    <a:pt x="9932" y="11326"/>
                  </a:lnTo>
                  <a:lnTo>
                    <a:pt x="9992" y="11321"/>
                  </a:lnTo>
                  <a:lnTo>
                    <a:pt x="10052" y="11317"/>
                  </a:lnTo>
                  <a:lnTo>
                    <a:pt x="10110" y="11311"/>
                  </a:lnTo>
                  <a:lnTo>
                    <a:pt x="10170" y="11305"/>
                  </a:lnTo>
                  <a:lnTo>
                    <a:pt x="10231" y="11298"/>
                  </a:lnTo>
                  <a:lnTo>
                    <a:pt x="10290" y="11290"/>
                  </a:lnTo>
                  <a:lnTo>
                    <a:pt x="10351" y="11282"/>
                  </a:lnTo>
                  <a:lnTo>
                    <a:pt x="10412" y="11272"/>
                  </a:lnTo>
                  <a:lnTo>
                    <a:pt x="10474" y="11263"/>
                  </a:lnTo>
                  <a:lnTo>
                    <a:pt x="10537" y="11252"/>
                  </a:lnTo>
                  <a:lnTo>
                    <a:pt x="10600" y="11241"/>
                  </a:lnTo>
                  <a:lnTo>
                    <a:pt x="10665" y="11229"/>
                  </a:lnTo>
                  <a:lnTo>
                    <a:pt x="10730" y="11217"/>
                  </a:lnTo>
                  <a:lnTo>
                    <a:pt x="10797" y="11203"/>
                  </a:lnTo>
                  <a:lnTo>
                    <a:pt x="10864" y="11189"/>
                  </a:lnTo>
                  <a:lnTo>
                    <a:pt x="10934" y="11173"/>
                  </a:lnTo>
                  <a:lnTo>
                    <a:pt x="11004" y="11157"/>
                  </a:lnTo>
                  <a:lnTo>
                    <a:pt x="11167" y="11118"/>
                  </a:lnTo>
                  <a:lnTo>
                    <a:pt x="11368" y="11067"/>
                  </a:lnTo>
                  <a:lnTo>
                    <a:pt x="11598" y="11008"/>
                  </a:lnTo>
                  <a:lnTo>
                    <a:pt x="11854" y="10940"/>
                  </a:lnTo>
                  <a:lnTo>
                    <a:pt x="12126" y="10867"/>
                  </a:lnTo>
                  <a:lnTo>
                    <a:pt x="12409" y="10792"/>
                  </a:lnTo>
                  <a:lnTo>
                    <a:pt x="12697" y="10714"/>
                  </a:lnTo>
                  <a:lnTo>
                    <a:pt x="12983" y="10636"/>
                  </a:lnTo>
                  <a:lnTo>
                    <a:pt x="13259" y="10560"/>
                  </a:lnTo>
                  <a:lnTo>
                    <a:pt x="13521" y="10489"/>
                  </a:lnTo>
                  <a:lnTo>
                    <a:pt x="13760" y="10423"/>
                  </a:lnTo>
                  <a:lnTo>
                    <a:pt x="13970" y="10364"/>
                  </a:lnTo>
                  <a:lnTo>
                    <a:pt x="14146" y="10316"/>
                  </a:lnTo>
                  <a:lnTo>
                    <a:pt x="14279" y="10278"/>
                  </a:lnTo>
                  <a:lnTo>
                    <a:pt x="14363" y="10255"/>
                  </a:lnTo>
                  <a:lnTo>
                    <a:pt x="14393" y="10247"/>
                  </a:lnTo>
                  <a:close/>
                </a:path>
              </a:pathLst>
            </a:custGeom>
            <a:solidFill>
              <a:srgbClr val="ADB8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pic>
          <p:nvPicPr>
            <p:cNvPr id="235" name="图片 96" descr="基站.png">
              <a:extLst>
                <a:ext uri="{FF2B5EF4-FFF2-40B4-BE49-F238E27FC236}">
                  <a16:creationId xmlns:a16="http://schemas.microsoft.com/office/drawing/2014/main" id="{568C005A-1E7F-42CF-983E-AAA4D0656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duotone>
                <a:prstClr val="black"/>
                <a:srgbClr val="456488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13040" y="3862701"/>
              <a:ext cx="511382" cy="781431"/>
            </a:xfrm>
            <a:prstGeom prst="rect">
              <a:avLst/>
            </a:prstGeom>
            <a:noFill/>
          </p:spPr>
        </p:pic>
        <p:sp>
          <p:nvSpPr>
            <p:cNvPr id="236" name="圆角矩形 36">
              <a:extLst>
                <a:ext uri="{FF2B5EF4-FFF2-40B4-BE49-F238E27FC236}">
                  <a16:creationId xmlns:a16="http://schemas.microsoft.com/office/drawing/2014/main" id="{68E29EF8-F588-4BB6-A5CB-78026B65F413}"/>
                </a:ext>
              </a:extLst>
            </p:cNvPr>
            <p:cNvSpPr/>
            <p:nvPr/>
          </p:nvSpPr>
          <p:spPr bwMode="auto">
            <a:xfrm>
              <a:off x="2144302" y="3666349"/>
              <a:ext cx="1672211" cy="101955"/>
            </a:xfrm>
            <a:prstGeom prst="roundRect">
              <a:avLst/>
            </a:prstGeom>
            <a:noFill/>
            <a:ln w="9525" cap="flat" cmpd="sng" algn="ctr">
              <a:noFill/>
              <a:prstDash val="solid"/>
            </a:ln>
            <a:effectLst/>
          </p:spPr>
          <p:txBody>
            <a:bodyPr wrap="none" lIns="0" tIns="48011" rIns="0" bIns="0" rtlCol="0" anchor="ctr"/>
            <a:lstStyle/>
            <a:p>
              <a:pPr algn="ctr">
                <a:defRPr/>
              </a:pPr>
              <a:r>
                <a:rPr kumimoji="1" lang="en-US" altLang="zh-CN" sz="1400" b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cs typeface="Arial" pitchFamily="34" charset="0"/>
                </a:rPr>
                <a:t>5G RAN</a:t>
              </a:r>
            </a:p>
          </p:txBody>
        </p:sp>
      </p:grpSp>
      <p:grpSp>
        <p:nvGrpSpPr>
          <p:cNvPr id="243" name="组合 242">
            <a:extLst>
              <a:ext uri="{FF2B5EF4-FFF2-40B4-BE49-F238E27FC236}">
                <a16:creationId xmlns:a16="http://schemas.microsoft.com/office/drawing/2014/main" id="{690B6FEB-775C-4149-AC2C-4056956815D6}"/>
              </a:ext>
            </a:extLst>
          </p:cNvPr>
          <p:cNvGrpSpPr/>
          <p:nvPr/>
        </p:nvGrpSpPr>
        <p:grpSpPr>
          <a:xfrm>
            <a:off x="733910" y="1337243"/>
            <a:ext cx="288000" cy="288000"/>
            <a:chOff x="8739188" y="2546351"/>
            <a:chExt cx="709613" cy="711200"/>
          </a:xfrm>
        </p:grpSpPr>
        <p:sp>
          <p:nvSpPr>
            <p:cNvPr id="244" name="Freeform 46">
              <a:extLst>
                <a:ext uri="{FF2B5EF4-FFF2-40B4-BE49-F238E27FC236}">
                  <a16:creationId xmlns:a16="http://schemas.microsoft.com/office/drawing/2014/main" id="{1EDA15DE-7A3C-44F7-913D-659553FE38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93176" y="2708276"/>
              <a:ext cx="412750" cy="387350"/>
            </a:xfrm>
            <a:custGeom>
              <a:avLst/>
              <a:gdLst>
                <a:gd name="T0" fmla="*/ 103 w 110"/>
                <a:gd name="T1" fmla="*/ 65 h 103"/>
                <a:gd name="T2" fmla="*/ 94 w 110"/>
                <a:gd name="T3" fmla="*/ 83 h 103"/>
                <a:gd name="T4" fmla="*/ 60 w 110"/>
                <a:gd name="T5" fmla="*/ 102 h 103"/>
                <a:gd name="T6" fmla="*/ 40 w 110"/>
                <a:gd name="T7" fmla="*/ 101 h 103"/>
                <a:gd name="T8" fmla="*/ 23 w 110"/>
                <a:gd name="T9" fmla="*/ 92 h 103"/>
                <a:gd name="T10" fmla="*/ 3 w 110"/>
                <a:gd name="T11" fmla="*/ 58 h 103"/>
                <a:gd name="T12" fmla="*/ 47 w 110"/>
                <a:gd name="T13" fmla="*/ 1 h 103"/>
                <a:gd name="T14" fmla="*/ 67 w 110"/>
                <a:gd name="T15" fmla="*/ 3 h 103"/>
                <a:gd name="T16" fmla="*/ 103 w 110"/>
                <a:gd name="T17" fmla="*/ 65 h 103"/>
                <a:gd name="T18" fmla="*/ 65 w 110"/>
                <a:gd name="T19" fmla="*/ 10 h 103"/>
                <a:gd name="T20" fmla="*/ 48 w 110"/>
                <a:gd name="T21" fmla="*/ 9 h 103"/>
                <a:gd name="T22" fmla="*/ 11 w 110"/>
                <a:gd name="T23" fmla="*/ 57 h 103"/>
                <a:gd name="T24" fmla="*/ 27 w 110"/>
                <a:gd name="T25" fmla="*/ 86 h 103"/>
                <a:gd name="T26" fmla="*/ 42 w 110"/>
                <a:gd name="T27" fmla="*/ 93 h 103"/>
                <a:gd name="T28" fmla="*/ 59 w 110"/>
                <a:gd name="T29" fmla="*/ 94 h 103"/>
                <a:gd name="T30" fmla="*/ 88 w 110"/>
                <a:gd name="T31" fmla="*/ 78 h 103"/>
                <a:gd name="T32" fmla="*/ 95 w 110"/>
                <a:gd name="T33" fmla="*/ 63 h 103"/>
                <a:gd name="T34" fmla="*/ 65 w 110"/>
                <a:gd name="T35" fmla="*/ 1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0" h="103">
                  <a:moveTo>
                    <a:pt x="103" y="65"/>
                  </a:moveTo>
                  <a:cubicBezTo>
                    <a:pt x="101" y="71"/>
                    <a:pt x="98" y="77"/>
                    <a:pt x="94" y="83"/>
                  </a:cubicBezTo>
                  <a:cubicBezTo>
                    <a:pt x="86" y="93"/>
                    <a:pt x="74" y="100"/>
                    <a:pt x="60" y="102"/>
                  </a:cubicBezTo>
                  <a:cubicBezTo>
                    <a:pt x="54" y="103"/>
                    <a:pt x="47" y="102"/>
                    <a:pt x="40" y="101"/>
                  </a:cubicBezTo>
                  <a:cubicBezTo>
                    <a:pt x="34" y="99"/>
                    <a:pt x="28" y="96"/>
                    <a:pt x="23" y="92"/>
                  </a:cubicBezTo>
                  <a:cubicBezTo>
                    <a:pt x="12" y="84"/>
                    <a:pt x="5" y="72"/>
                    <a:pt x="3" y="58"/>
                  </a:cubicBezTo>
                  <a:cubicBezTo>
                    <a:pt x="0" y="30"/>
                    <a:pt x="19" y="5"/>
                    <a:pt x="47" y="1"/>
                  </a:cubicBezTo>
                  <a:cubicBezTo>
                    <a:pt x="54" y="0"/>
                    <a:pt x="60" y="1"/>
                    <a:pt x="67" y="3"/>
                  </a:cubicBezTo>
                  <a:cubicBezTo>
                    <a:pt x="94" y="10"/>
                    <a:pt x="110" y="38"/>
                    <a:pt x="103" y="65"/>
                  </a:cubicBezTo>
                  <a:close/>
                  <a:moveTo>
                    <a:pt x="65" y="10"/>
                  </a:moveTo>
                  <a:cubicBezTo>
                    <a:pt x="59" y="9"/>
                    <a:pt x="54" y="8"/>
                    <a:pt x="48" y="9"/>
                  </a:cubicBezTo>
                  <a:cubicBezTo>
                    <a:pt x="24" y="12"/>
                    <a:pt x="8" y="34"/>
                    <a:pt x="11" y="57"/>
                  </a:cubicBezTo>
                  <a:cubicBezTo>
                    <a:pt x="12" y="68"/>
                    <a:pt x="18" y="79"/>
                    <a:pt x="27" y="86"/>
                  </a:cubicBezTo>
                  <a:cubicBezTo>
                    <a:pt x="32" y="89"/>
                    <a:pt x="37" y="92"/>
                    <a:pt x="42" y="93"/>
                  </a:cubicBezTo>
                  <a:cubicBezTo>
                    <a:pt x="48" y="95"/>
                    <a:pt x="54" y="95"/>
                    <a:pt x="59" y="94"/>
                  </a:cubicBezTo>
                  <a:cubicBezTo>
                    <a:pt x="70" y="93"/>
                    <a:pt x="81" y="87"/>
                    <a:pt x="88" y="78"/>
                  </a:cubicBezTo>
                  <a:cubicBezTo>
                    <a:pt x="91" y="73"/>
                    <a:pt x="94" y="68"/>
                    <a:pt x="95" y="63"/>
                  </a:cubicBezTo>
                  <a:cubicBezTo>
                    <a:pt x="101" y="40"/>
                    <a:pt x="88" y="16"/>
                    <a:pt x="6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" name="Freeform 47">
              <a:extLst>
                <a:ext uri="{FF2B5EF4-FFF2-40B4-BE49-F238E27FC236}">
                  <a16:creationId xmlns:a16="http://schemas.microsoft.com/office/drawing/2014/main" id="{BAD7AC50-0984-4EAE-AA64-DE7DD73A4E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4938" y="2546351"/>
              <a:ext cx="138113" cy="139700"/>
            </a:xfrm>
            <a:custGeom>
              <a:avLst/>
              <a:gdLst>
                <a:gd name="T0" fmla="*/ 19 w 37"/>
                <a:gd name="T1" fmla="*/ 37 h 37"/>
                <a:gd name="T2" fmla="*/ 0 w 37"/>
                <a:gd name="T3" fmla="*/ 18 h 37"/>
                <a:gd name="T4" fmla="*/ 19 w 37"/>
                <a:gd name="T5" fmla="*/ 0 h 37"/>
                <a:gd name="T6" fmla="*/ 37 w 37"/>
                <a:gd name="T7" fmla="*/ 18 h 37"/>
                <a:gd name="T8" fmla="*/ 19 w 37"/>
                <a:gd name="T9" fmla="*/ 37 h 37"/>
                <a:gd name="T10" fmla="*/ 19 w 37"/>
                <a:gd name="T11" fmla="*/ 29 h 37"/>
                <a:gd name="T12" fmla="*/ 29 w 37"/>
                <a:gd name="T13" fmla="*/ 18 h 37"/>
                <a:gd name="T14" fmla="*/ 19 w 37"/>
                <a:gd name="T15" fmla="*/ 8 h 37"/>
                <a:gd name="T16" fmla="*/ 8 w 37"/>
                <a:gd name="T17" fmla="*/ 18 h 37"/>
                <a:gd name="T18" fmla="*/ 19 w 37"/>
                <a:gd name="T19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7">
                  <a:moveTo>
                    <a:pt x="19" y="37"/>
                  </a:moveTo>
                  <a:cubicBezTo>
                    <a:pt x="8" y="37"/>
                    <a:pt x="0" y="28"/>
                    <a:pt x="0" y="18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29" y="0"/>
                    <a:pt x="37" y="8"/>
                    <a:pt x="37" y="18"/>
                  </a:cubicBezTo>
                  <a:cubicBezTo>
                    <a:pt x="37" y="28"/>
                    <a:pt x="29" y="37"/>
                    <a:pt x="19" y="37"/>
                  </a:cubicBezTo>
                  <a:close/>
                  <a:moveTo>
                    <a:pt x="19" y="29"/>
                  </a:moveTo>
                  <a:cubicBezTo>
                    <a:pt x="24" y="29"/>
                    <a:pt x="29" y="24"/>
                    <a:pt x="29" y="18"/>
                  </a:cubicBezTo>
                  <a:cubicBezTo>
                    <a:pt x="29" y="12"/>
                    <a:pt x="24" y="8"/>
                    <a:pt x="19" y="8"/>
                  </a:cubicBezTo>
                  <a:cubicBezTo>
                    <a:pt x="13" y="8"/>
                    <a:pt x="8" y="12"/>
                    <a:pt x="8" y="18"/>
                  </a:cubicBezTo>
                  <a:cubicBezTo>
                    <a:pt x="8" y="24"/>
                    <a:pt x="13" y="29"/>
                    <a:pt x="19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" name="Freeform 48">
              <a:extLst>
                <a:ext uri="{FF2B5EF4-FFF2-40B4-BE49-F238E27FC236}">
                  <a16:creationId xmlns:a16="http://schemas.microsoft.com/office/drawing/2014/main" id="{7600EBF9-8186-45CC-9A6E-A54414F6D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0501" y="2655888"/>
              <a:ext cx="26988" cy="82550"/>
            </a:xfrm>
            <a:custGeom>
              <a:avLst/>
              <a:gdLst>
                <a:gd name="T0" fmla="*/ 7 w 7"/>
                <a:gd name="T1" fmla="*/ 4 h 22"/>
                <a:gd name="T2" fmla="*/ 4 w 7"/>
                <a:gd name="T3" fmla="*/ 0 h 22"/>
                <a:gd name="T4" fmla="*/ 0 w 7"/>
                <a:gd name="T5" fmla="*/ 4 h 22"/>
                <a:gd name="T6" fmla="*/ 0 w 7"/>
                <a:gd name="T7" fmla="*/ 18 h 22"/>
                <a:gd name="T8" fmla="*/ 4 w 7"/>
                <a:gd name="T9" fmla="*/ 22 h 22"/>
                <a:gd name="T10" fmla="*/ 7 w 7"/>
                <a:gd name="T11" fmla="*/ 18 h 22"/>
                <a:gd name="T12" fmla="*/ 7 w 7"/>
                <a:gd name="T13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2">
                  <a:moveTo>
                    <a:pt x="7" y="4"/>
                  </a:moveTo>
                  <a:cubicBezTo>
                    <a:pt x="7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0"/>
                    <a:pt x="1" y="22"/>
                    <a:pt x="4" y="22"/>
                  </a:cubicBezTo>
                  <a:cubicBezTo>
                    <a:pt x="6" y="22"/>
                    <a:pt x="7" y="20"/>
                    <a:pt x="7" y="18"/>
                  </a:cubicBezTo>
                  <a:cubicBezTo>
                    <a:pt x="7" y="4"/>
                    <a:pt x="7" y="4"/>
                    <a:pt x="7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" name="Freeform 49">
              <a:extLst>
                <a:ext uri="{FF2B5EF4-FFF2-40B4-BE49-F238E27FC236}">
                  <a16:creationId xmlns:a16="http://schemas.microsoft.com/office/drawing/2014/main" id="{49535B18-94F0-4785-B950-043853A00E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4938" y="3122613"/>
              <a:ext cx="138113" cy="134938"/>
            </a:xfrm>
            <a:custGeom>
              <a:avLst/>
              <a:gdLst>
                <a:gd name="T0" fmla="*/ 19 w 37"/>
                <a:gd name="T1" fmla="*/ 0 h 36"/>
                <a:gd name="T2" fmla="*/ 0 w 37"/>
                <a:gd name="T3" fmla="*/ 18 h 36"/>
                <a:gd name="T4" fmla="*/ 19 w 37"/>
                <a:gd name="T5" fmla="*/ 36 h 36"/>
                <a:gd name="T6" fmla="*/ 37 w 37"/>
                <a:gd name="T7" fmla="*/ 18 h 36"/>
                <a:gd name="T8" fmla="*/ 19 w 37"/>
                <a:gd name="T9" fmla="*/ 0 h 36"/>
                <a:gd name="T10" fmla="*/ 19 w 37"/>
                <a:gd name="T11" fmla="*/ 8 h 36"/>
                <a:gd name="T12" fmla="*/ 29 w 37"/>
                <a:gd name="T13" fmla="*/ 18 h 36"/>
                <a:gd name="T14" fmla="*/ 19 w 37"/>
                <a:gd name="T15" fmla="*/ 29 h 36"/>
                <a:gd name="T16" fmla="*/ 8 w 37"/>
                <a:gd name="T17" fmla="*/ 18 h 36"/>
                <a:gd name="T18" fmla="*/ 19 w 37"/>
                <a:gd name="T1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6">
                  <a:moveTo>
                    <a:pt x="19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8" y="36"/>
                    <a:pt x="19" y="36"/>
                  </a:cubicBezTo>
                  <a:cubicBezTo>
                    <a:pt x="29" y="36"/>
                    <a:pt x="37" y="28"/>
                    <a:pt x="37" y="18"/>
                  </a:cubicBezTo>
                  <a:cubicBezTo>
                    <a:pt x="37" y="8"/>
                    <a:pt x="29" y="0"/>
                    <a:pt x="19" y="0"/>
                  </a:cubicBezTo>
                  <a:close/>
                  <a:moveTo>
                    <a:pt x="19" y="8"/>
                  </a:moveTo>
                  <a:cubicBezTo>
                    <a:pt x="24" y="8"/>
                    <a:pt x="29" y="12"/>
                    <a:pt x="29" y="18"/>
                  </a:cubicBezTo>
                  <a:cubicBezTo>
                    <a:pt x="29" y="24"/>
                    <a:pt x="24" y="29"/>
                    <a:pt x="19" y="29"/>
                  </a:cubicBezTo>
                  <a:cubicBezTo>
                    <a:pt x="13" y="29"/>
                    <a:pt x="8" y="24"/>
                    <a:pt x="8" y="18"/>
                  </a:cubicBezTo>
                  <a:cubicBezTo>
                    <a:pt x="8" y="12"/>
                    <a:pt x="13" y="8"/>
                    <a:pt x="19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" name="Freeform 50">
              <a:extLst>
                <a:ext uri="{FF2B5EF4-FFF2-40B4-BE49-F238E27FC236}">
                  <a16:creationId xmlns:a16="http://schemas.microsoft.com/office/drawing/2014/main" id="{37DA3B40-DEA0-4410-A8D7-496ACB9F2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0501" y="3068638"/>
              <a:ext cx="26988" cy="79375"/>
            </a:xfrm>
            <a:custGeom>
              <a:avLst/>
              <a:gdLst>
                <a:gd name="T0" fmla="*/ 7 w 7"/>
                <a:gd name="T1" fmla="*/ 17 h 21"/>
                <a:gd name="T2" fmla="*/ 4 w 7"/>
                <a:gd name="T3" fmla="*/ 21 h 21"/>
                <a:gd name="T4" fmla="*/ 0 w 7"/>
                <a:gd name="T5" fmla="*/ 17 h 21"/>
                <a:gd name="T6" fmla="*/ 0 w 7"/>
                <a:gd name="T7" fmla="*/ 3 h 21"/>
                <a:gd name="T8" fmla="*/ 4 w 7"/>
                <a:gd name="T9" fmla="*/ 0 h 21"/>
                <a:gd name="T10" fmla="*/ 7 w 7"/>
                <a:gd name="T11" fmla="*/ 3 h 21"/>
                <a:gd name="T12" fmla="*/ 7 w 7"/>
                <a:gd name="T1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1">
                  <a:moveTo>
                    <a:pt x="7" y="17"/>
                  </a:moveTo>
                  <a:cubicBezTo>
                    <a:pt x="7" y="19"/>
                    <a:pt x="6" y="21"/>
                    <a:pt x="4" y="21"/>
                  </a:cubicBezTo>
                  <a:cubicBezTo>
                    <a:pt x="1" y="21"/>
                    <a:pt x="0" y="19"/>
                    <a:pt x="0" y="1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7" y="1"/>
                    <a:pt x="7" y="3"/>
                  </a:cubicBezTo>
                  <a:cubicBezTo>
                    <a:pt x="7" y="17"/>
                    <a:pt x="7" y="17"/>
                    <a:pt x="7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" name="Freeform 51">
              <a:extLst>
                <a:ext uri="{FF2B5EF4-FFF2-40B4-BE49-F238E27FC236}">
                  <a16:creationId xmlns:a16="http://schemas.microsoft.com/office/drawing/2014/main" id="{F549D3F5-9905-49A4-A6B9-5F0CFE2ACE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13863" y="2832101"/>
              <a:ext cx="134938" cy="139700"/>
            </a:xfrm>
            <a:custGeom>
              <a:avLst/>
              <a:gdLst>
                <a:gd name="T0" fmla="*/ 0 w 36"/>
                <a:gd name="T1" fmla="*/ 19 h 37"/>
                <a:gd name="T2" fmla="*/ 18 w 36"/>
                <a:gd name="T3" fmla="*/ 0 h 37"/>
                <a:gd name="T4" fmla="*/ 36 w 36"/>
                <a:gd name="T5" fmla="*/ 19 h 37"/>
                <a:gd name="T6" fmla="*/ 18 w 36"/>
                <a:gd name="T7" fmla="*/ 37 h 37"/>
                <a:gd name="T8" fmla="*/ 0 w 36"/>
                <a:gd name="T9" fmla="*/ 19 h 37"/>
                <a:gd name="T10" fmla="*/ 8 w 36"/>
                <a:gd name="T11" fmla="*/ 19 h 37"/>
                <a:gd name="T12" fmla="*/ 18 w 36"/>
                <a:gd name="T13" fmla="*/ 29 h 37"/>
                <a:gd name="T14" fmla="*/ 29 w 36"/>
                <a:gd name="T15" fmla="*/ 19 h 37"/>
                <a:gd name="T16" fmla="*/ 18 w 36"/>
                <a:gd name="T17" fmla="*/ 8 h 37"/>
                <a:gd name="T18" fmla="*/ 8 w 36"/>
                <a:gd name="T19" fmla="*/ 1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7">
                  <a:moveTo>
                    <a:pt x="0" y="19"/>
                  </a:move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9"/>
                  </a:cubicBezTo>
                  <a:cubicBezTo>
                    <a:pt x="36" y="29"/>
                    <a:pt x="28" y="37"/>
                    <a:pt x="18" y="37"/>
                  </a:cubicBezTo>
                  <a:cubicBezTo>
                    <a:pt x="8" y="37"/>
                    <a:pt x="0" y="29"/>
                    <a:pt x="0" y="19"/>
                  </a:cubicBezTo>
                  <a:close/>
                  <a:moveTo>
                    <a:pt x="8" y="19"/>
                  </a:moveTo>
                  <a:cubicBezTo>
                    <a:pt x="8" y="24"/>
                    <a:pt x="12" y="29"/>
                    <a:pt x="18" y="29"/>
                  </a:cubicBezTo>
                  <a:cubicBezTo>
                    <a:pt x="24" y="29"/>
                    <a:pt x="29" y="24"/>
                    <a:pt x="29" y="19"/>
                  </a:cubicBezTo>
                  <a:cubicBezTo>
                    <a:pt x="29" y="13"/>
                    <a:pt x="24" y="8"/>
                    <a:pt x="18" y="8"/>
                  </a:cubicBezTo>
                  <a:cubicBezTo>
                    <a:pt x="12" y="8"/>
                    <a:pt x="8" y="13"/>
                    <a:pt x="8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" name="Freeform 52">
              <a:extLst>
                <a:ext uri="{FF2B5EF4-FFF2-40B4-BE49-F238E27FC236}">
                  <a16:creationId xmlns:a16="http://schemas.microsoft.com/office/drawing/2014/main" id="{6AF1EC31-7763-476F-9E1B-AA63EC103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1476" y="2889251"/>
              <a:ext cx="77788" cy="30163"/>
            </a:xfrm>
            <a:custGeom>
              <a:avLst/>
              <a:gdLst>
                <a:gd name="T0" fmla="*/ 17 w 21"/>
                <a:gd name="T1" fmla="*/ 8 h 8"/>
                <a:gd name="T2" fmla="*/ 21 w 21"/>
                <a:gd name="T3" fmla="*/ 4 h 8"/>
                <a:gd name="T4" fmla="*/ 17 w 21"/>
                <a:gd name="T5" fmla="*/ 0 h 8"/>
                <a:gd name="T6" fmla="*/ 3 w 21"/>
                <a:gd name="T7" fmla="*/ 0 h 8"/>
                <a:gd name="T8" fmla="*/ 0 w 21"/>
                <a:gd name="T9" fmla="*/ 4 h 8"/>
                <a:gd name="T10" fmla="*/ 3 w 21"/>
                <a:gd name="T11" fmla="*/ 8 h 8"/>
                <a:gd name="T12" fmla="*/ 17 w 21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8">
                  <a:moveTo>
                    <a:pt x="17" y="8"/>
                  </a:moveTo>
                  <a:cubicBezTo>
                    <a:pt x="19" y="8"/>
                    <a:pt x="21" y="6"/>
                    <a:pt x="21" y="4"/>
                  </a:cubicBezTo>
                  <a:cubicBezTo>
                    <a:pt x="21" y="1"/>
                    <a:pt x="19" y="0"/>
                    <a:pt x="1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7" y="8"/>
                    <a:pt x="17" y="8"/>
                    <a:pt x="17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53">
              <a:extLst>
                <a:ext uri="{FF2B5EF4-FFF2-40B4-BE49-F238E27FC236}">
                  <a16:creationId xmlns:a16="http://schemas.microsoft.com/office/drawing/2014/main" id="{D64472EA-E554-4AFE-9F28-27AAB5F2BF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39188" y="2832101"/>
              <a:ext cx="134938" cy="139700"/>
            </a:xfrm>
            <a:custGeom>
              <a:avLst/>
              <a:gdLst>
                <a:gd name="T0" fmla="*/ 36 w 36"/>
                <a:gd name="T1" fmla="*/ 19 h 37"/>
                <a:gd name="T2" fmla="*/ 18 w 36"/>
                <a:gd name="T3" fmla="*/ 0 h 37"/>
                <a:gd name="T4" fmla="*/ 0 w 36"/>
                <a:gd name="T5" fmla="*/ 19 h 37"/>
                <a:gd name="T6" fmla="*/ 18 w 36"/>
                <a:gd name="T7" fmla="*/ 37 h 37"/>
                <a:gd name="T8" fmla="*/ 36 w 36"/>
                <a:gd name="T9" fmla="*/ 19 h 37"/>
                <a:gd name="T10" fmla="*/ 29 w 36"/>
                <a:gd name="T11" fmla="*/ 19 h 37"/>
                <a:gd name="T12" fmla="*/ 18 w 36"/>
                <a:gd name="T13" fmla="*/ 29 h 37"/>
                <a:gd name="T14" fmla="*/ 8 w 36"/>
                <a:gd name="T15" fmla="*/ 19 h 37"/>
                <a:gd name="T16" fmla="*/ 18 w 36"/>
                <a:gd name="T17" fmla="*/ 8 h 37"/>
                <a:gd name="T18" fmla="*/ 29 w 36"/>
                <a:gd name="T19" fmla="*/ 1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7">
                  <a:moveTo>
                    <a:pt x="36" y="19"/>
                  </a:moveTo>
                  <a:cubicBezTo>
                    <a:pt x="36" y="9"/>
                    <a:pt x="28" y="0"/>
                    <a:pt x="18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29"/>
                    <a:pt x="8" y="37"/>
                    <a:pt x="18" y="37"/>
                  </a:cubicBezTo>
                  <a:cubicBezTo>
                    <a:pt x="28" y="37"/>
                    <a:pt x="36" y="29"/>
                    <a:pt x="36" y="19"/>
                  </a:cubicBezTo>
                  <a:close/>
                  <a:moveTo>
                    <a:pt x="29" y="19"/>
                  </a:moveTo>
                  <a:cubicBezTo>
                    <a:pt x="29" y="24"/>
                    <a:pt x="24" y="29"/>
                    <a:pt x="18" y="29"/>
                  </a:cubicBezTo>
                  <a:cubicBezTo>
                    <a:pt x="12" y="29"/>
                    <a:pt x="8" y="24"/>
                    <a:pt x="8" y="19"/>
                  </a:cubicBezTo>
                  <a:cubicBezTo>
                    <a:pt x="8" y="13"/>
                    <a:pt x="12" y="8"/>
                    <a:pt x="18" y="8"/>
                  </a:cubicBezTo>
                  <a:cubicBezTo>
                    <a:pt x="24" y="8"/>
                    <a:pt x="29" y="13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" name="Freeform 54">
              <a:extLst>
                <a:ext uri="{FF2B5EF4-FFF2-40B4-BE49-F238E27FC236}">
                  <a16:creationId xmlns:a16="http://schemas.microsoft.com/office/drawing/2014/main" id="{0D9A6EAE-9000-4CCA-906A-4AFB1B7D88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7138" y="2889251"/>
              <a:ext cx="82550" cy="30163"/>
            </a:xfrm>
            <a:custGeom>
              <a:avLst/>
              <a:gdLst>
                <a:gd name="T0" fmla="*/ 4 w 22"/>
                <a:gd name="T1" fmla="*/ 8 h 8"/>
                <a:gd name="T2" fmla="*/ 0 w 22"/>
                <a:gd name="T3" fmla="*/ 4 h 8"/>
                <a:gd name="T4" fmla="*/ 4 w 22"/>
                <a:gd name="T5" fmla="*/ 0 h 8"/>
                <a:gd name="T6" fmla="*/ 18 w 22"/>
                <a:gd name="T7" fmla="*/ 0 h 8"/>
                <a:gd name="T8" fmla="*/ 22 w 22"/>
                <a:gd name="T9" fmla="*/ 4 h 8"/>
                <a:gd name="T10" fmla="*/ 18 w 22"/>
                <a:gd name="T11" fmla="*/ 8 h 8"/>
                <a:gd name="T12" fmla="*/ 4 w 22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8">
                  <a:moveTo>
                    <a:pt x="4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0" y="0"/>
                    <a:pt x="22" y="1"/>
                    <a:pt x="22" y="4"/>
                  </a:cubicBezTo>
                  <a:cubicBezTo>
                    <a:pt x="22" y="6"/>
                    <a:pt x="20" y="8"/>
                    <a:pt x="18" y="8"/>
                  </a:cubicBezTo>
                  <a:cubicBezTo>
                    <a:pt x="4" y="8"/>
                    <a:pt x="4" y="8"/>
                    <a:pt x="4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" name="Freeform 55">
              <a:extLst>
                <a:ext uri="{FF2B5EF4-FFF2-40B4-BE49-F238E27FC236}">
                  <a16:creationId xmlns:a16="http://schemas.microsoft.com/office/drawing/2014/main" id="{DFDC75CD-3F03-42F1-A036-B341E256AC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23376" y="2622551"/>
              <a:ext cx="150813" cy="153988"/>
            </a:xfrm>
            <a:custGeom>
              <a:avLst/>
              <a:gdLst>
                <a:gd name="T0" fmla="*/ 7 w 40"/>
                <a:gd name="T1" fmla="*/ 34 h 41"/>
                <a:gd name="T2" fmla="*/ 7 w 40"/>
                <a:gd name="T3" fmla="*/ 8 h 41"/>
                <a:gd name="T4" fmla="*/ 33 w 40"/>
                <a:gd name="T5" fmla="*/ 8 h 41"/>
                <a:gd name="T6" fmla="*/ 33 w 40"/>
                <a:gd name="T7" fmla="*/ 34 h 41"/>
                <a:gd name="T8" fmla="*/ 7 w 40"/>
                <a:gd name="T9" fmla="*/ 34 h 41"/>
                <a:gd name="T10" fmla="*/ 12 w 40"/>
                <a:gd name="T11" fmla="*/ 28 h 41"/>
                <a:gd name="T12" fmla="*/ 27 w 40"/>
                <a:gd name="T13" fmla="*/ 28 h 41"/>
                <a:gd name="T14" fmla="*/ 27 w 40"/>
                <a:gd name="T15" fmla="*/ 13 h 41"/>
                <a:gd name="T16" fmla="*/ 12 w 40"/>
                <a:gd name="T17" fmla="*/ 13 h 41"/>
                <a:gd name="T18" fmla="*/ 12 w 40"/>
                <a:gd name="T19" fmla="*/ 2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1">
                  <a:moveTo>
                    <a:pt x="7" y="34"/>
                  </a:moveTo>
                  <a:cubicBezTo>
                    <a:pt x="0" y="26"/>
                    <a:pt x="0" y="15"/>
                    <a:pt x="7" y="8"/>
                  </a:cubicBezTo>
                  <a:cubicBezTo>
                    <a:pt x="14" y="0"/>
                    <a:pt x="25" y="0"/>
                    <a:pt x="33" y="8"/>
                  </a:cubicBezTo>
                  <a:cubicBezTo>
                    <a:pt x="40" y="15"/>
                    <a:pt x="40" y="26"/>
                    <a:pt x="33" y="34"/>
                  </a:cubicBezTo>
                  <a:cubicBezTo>
                    <a:pt x="25" y="41"/>
                    <a:pt x="14" y="41"/>
                    <a:pt x="7" y="34"/>
                  </a:cubicBezTo>
                  <a:close/>
                  <a:moveTo>
                    <a:pt x="12" y="28"/>
                  </a:moveTo>
                  <a:cubicBezTo>
                    <a:pt x="16" y="32"/>
                    <a:pt x="23" y="32"/>
                    <a:pt x="27" y="28"/>
                  </a:cubicBezTo>
                  <a:cubicBezTo>
                    <a:pt x="31" y="24"/>
                    <a:pt x="31" y="17"/>
                    <a:pt x="27" y="13"/>
                  </a:cubicBezTo>
                  <a:cubicBezTo>
                    <a:pt x="23" y="9"/>
                    <a:pt x="16" y="9"/>
                    <a:pt x="12" y="13"/>
                  </a:cubicBezTo>
                  <a:cubicBezTo>
                    <a:pt x="8" y="17"/>
                    <a:pt x="8" y="24"/>
                    <a:pt x="12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56">
              <a:extLst>
                <a:ext uri="{FF2B5EF4-FFF2-40B4-BE49-F238E27FC236}">
                  <a16:creationId xmlns:a16="http://schemas.microsoft.com/office/drawing/2014/main" id="{F16F2CD9-FF57-4867-B2C2-4AA4CA1D1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4326" y="2724151"/>
              <a:ext cx="68263" cy="66675"/>
            </a:xfrm>
            <a:custGeom>
              <a:avLst/>
              <a:gdLst>
                <a:gd name="T0" fmla="*/ 17 w 18"/>
                <a:gd name="T1" fmla="*/ 7 h 18"/>
                <a:gd name="T2" fmla="*/ 17 w 18"/>
                <a:gd name="T3" fmla="*/ 1 h 18"/>
                <a:gd name="T4" fmla="*/ 11 w 18"/>
                <a:gd name="T5" fmla="*/ 1 h 18"/>
                <a:gd name="T6" fmla="*/ 2 w 18"/>
                <a:gd name="T7" fmla="*/ 11 h 18"/>
                <a:gd name="T8" fmla="*/ 2 w 18"/>
                <a:gd name="T9" fmla="*/ 17 h 18"/>
                <a:gd name="T10" fmla="*/ 7 w 18"/>
                <a:gd name="T11" fmla="*/ 17 h 18"/>
                <a:gd name="T12" fmla="*/ 17 w 18"/>
                <a:gd name="T1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8">
                  <a:moveTo>
                    <a:pt x="17" y="7"/>
                  </a:moveTo>
                  <a:cubicBezTo>
                    <a:pt x="18" y="5"/>
                    <a:pt x="18" y="3"/>
                    <a:pt x="17" y="1"/>
                  </a:cubicBezTo>
                  <a:cubicBezTo>
                    <a:pt x="15" y="0"/>
                    <a:pt x="13" y="0"/>
                    <a:pt x="11" y="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13"/>
                    <a:pt x="0" y="15"/>
                    <a:pt x="2" y="17"/>
                  </a:cubicBezTo>
                  <a:cubicBezTo>
                    <a:pt x="3" y="18"/>
                    <a:pt x="6" y="18"/>
                    <a:pt x="7" y="17"/>
                  </a:cubicBezTo>
                  <a:cubicBezTo>
                    <a:pt x="17" y="7"/>
                    <a:pt x="17" y="7"/>
                    <a:pt x="17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57">
              <a:extLst>
                <a:ext uri="{FF2B5EF4-FFF2-40B4-BE49-F238E27FC236}">
                  <a16:creationId xmlns:a16="http://schemas.microsoft.com/office/drawing/2014/main" id="{E203FB12-B4EC-4187-8CCB-824681E313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13801" y="3032126"/>
              <a:ext cx="153988" cy="149225"/>
            </a:xfrm>
            <a:custGeom>
              <a:avLst/>
              <a:gdLst>
                <a:gd name="T0" fmla="*/ 34 w 41"/>
                <a:gd name="T1" fmla="*/ 7 h 40"/>
                <a:gd name="T2" fmla="*/ 8 w 41"/>
                <a:gd name="T3" fmla="*/ 7 h 40"/>
                <a:gd name="T4" fmla="*/ 8 w 41"/>
                <a:gd name="T5" fmla="*/ 33 h 40"/>
                <a:gd name="T6" fmla="*/ 34 w 41"/>
                <a:gd name="T7" fmla="*/ 33 h 40"/>
                <a:gd name="T8" fmla="*/ 34 w 41"/>
                <a:gd name="T9" fmla="*/ 7 h 40"/>
                <a:gd name="T10" fmla="*/ 28 w 41"/>
                <a:gd name="T11" fmla="*/ 12 h 40"/>
                <a:gd name="T12" fmla="*/ 28 w 41"/>
                <a:gd name="T13" fmla="*/ 27 h 40"/>
                <a:gd name="T14" fmla="*/ 13 w 41"/>
                <a:gd name="T15" fmla="*/ 27 h 40"/>
                <a:gd name="T16" fmla="*/ 13 w 41"/>
                <a:gd name="T17" fmla="*/ 12 h 40"/>
                <a:gd name="T18" fmla="*/ 28 w 41"/>
                <a:gd name="T19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40">
                  <a:moveTo>
                    <a:pt x="34" y="7"/>
                  </a:moveTo>
                  <a:cubicBezTo>
                    <a:pt x="26" y="0"/>
                    <a:pt x="15" y="0"/>
                    <a:pt x="8" y="7"/>
                  </a:cubicBezTo>
                  <a:cubicBezTo>
                    <a:pt x="0" y="14"/>
                    <a:pt x="0" y="25"/>
                    <a:pt x="8" y="33"/>
                  </a:cubicBezTo>
                  <a:cubicBezTo>
                    <a:pt x="15" y="40"/>
                    <a:pt x="26" y="40"/>
                    <a:pt x="34" y="33"/>
                  </a:cubicBezTo>
                  <a:cubicBezTo>
                    <a:pt x="41" y="25"/>
                    <a:pt x="41" y="14"/>
                    <a:pt x="34" y="7"/>
                  </a:cubicBezTo>
                  <a:close/>
                  <a:moveTo>
                    <a:pt x="28" y="12"/>
                  </a:moveTo>
                  <a:cubicBezTo>
                    <a:pt x="32" y="16"/>
                    <a:pt x="32" y="23"/>
                    <a:pt x="28" y="27"/>
                  </a:cubicBezTo>
                  <a:cubicBezTo>
                    <a:pt x="24" y="31"/>
                    <a:pt x="17" y="31"/>
                    <a:pt x="13" y="27"/>
                  </a:cubicBezTo>
                  <a:cubicBezTo>
                    <a:pt x="9" y="23"/>
                    <a:pt x="9" y="16"/>
                    <a:pt x="13" y="12"/>
                  </a:cubicBezTo>
                  <a:cubicBezTo>
                    <a:pt x="17" y="8"/>
                    <a:pt x="24" y="8"/>
                    <a:pt x="2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58">
              <a:extLst>
                <a:ext uri="{FF2B5EF4-FFF2-40B4-BE49-F238E27FC236}">
                  <a16:creationId xmlns:a16="http://schemas.microsoft.com/office/drawing/2014/main" id="{F7653417-43E4-487D-8DE0-7131810F9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5401" y="3013076"/>
              <a:ext cx="68263" cy="68263"/>
            </a:xfrm>
            <a:custGeom>
              <a:avLst/>
              <a:gdLst>
                <a:gd name="T0" fmla="*/ 7 w 18"/>
                <a:gd name="T1" fmla="*/ 17 h 18"/>
                <a:gd name="T2" fmla="*/ 1 w 18"/>
                <a:gd name="T3" fmla="*/ 17 h 18"/>
                <a:gd name="T4" fmla="*/ 1 w 18"/>
                <a:gd name="T5" fmla="*/ 11 h 18"/>
                <a:gd name="T6" fmla="*/ 11 w 18"/>
                <a:gd name="T7" fmla="*/ 2 h 18"/>
                <a:gd name="T8" fmla="*/ 16 w 18"/>
                <a:gd name="T9" fmla="*/ 2 h 18"/>
                <a:gd name="T10" fmla="*/ 17 w 18"/>
                <a:gd name="T11" fmla="*/ 7 h 18"/>
                <a:gd name="T12" fmla="*/ 7 w 18"/>
                <a:gd name="T1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8">
                  <a:moveTo>
                    <a:pt x="7" y="17"/>
                  </a:moveTo>
                  <a:cubicBezTo>
                    <a:pt x="5" y="18"/>
                    <a:pt x="3" y="18"/>
                    <a:pt x="1" y="17"/>
                  </a:cubicBezTo>
                  <a:cubicBezTo>
                    <a:pt x="0" y="15"/>
                    <a:pt x="0" y="13"/>
                    <a:pt x="1" y="1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3" y="0"/>
                    <a:pt x="15" y="0"/>
                    <a:pt x="16" y="2"/>
                  </a:cubicBezTo>
                  <a:cubicBezTo>
                    <a:pt x="18" y="3"/>
                    <a:pt x="18" y="6"/>
                    <a:pt x="17" y="7"/>
                  </a:cubicBezTo>
                  <a:cubicBezTo>
                    <a:pt x="7" y="17"/>
                    <a:pt x="7" y="17"/>
                    <a:pt x="7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59">
              <a:extLst>
                <a:ext uri="{FF2B5EF4-FFF2-40B4-BE49-F238E27FC236}">
                  <a16:creationId xmlns:a16="http://schemas.microsoft.com/office/drawing/2014/main" id="{3C6F1DF5-B899-47CC-B215-189F4BD43D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23376" y="3032126"/>
              <a:ext cx="150813" cy="149225"/>
            </a:xfrm>
            <a:custGeom>
              <a:avLst/>
              <a:gdLst>
                <a:gd name="T0" fmla="*/ 7 w 40"/>
                <a:gd name="T1" fmla="*/ 7 h 40"/>
                <a:gd name="T2" fmla="*/ 33 w 40"/>
                <a:gd name="T3" fmla="*/ 7 h 40"/>
                <a:gd name="T4" fmla="*/ 33 w 40"/>
                <a:gd name="T5" fmla="*/ 33 h 40"/>
                <a:gd name="T6" fmla="*/ 7 w 40"/>
                <a:gd name="T7" fmla="*/ 33 h 40"/>
                <a:gd name="T8" fmla="*/ 7 w 40"/>
                <a:gd name="T9" fmla="*/ 7 h 40"/>
                <a:gd name="T10" fmla="*/ 12 w 40"/>
                <a:gd name="T11" fmla="*/ 12 h 40"/>
                <a:gd name="T12" fmla="*/ 12 w 40"/>
                <a:gd name="T13" fmla="*/ 27 h 40"/>
                <a:gd name="T14" fmla="*/ 27 w 40"/>
                <a:gd name="T15" fmla="*/ 27 h 40"/>
                <a:gd name="T16" fmla="*/ 27 w 40"/>
                <a:gd name="T17" fmla="*/ 12 h 40"/>
                <a:gd name="T18" fmla="*/ 12 w 40"/>
                <a:gd name="T19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7" y="7"/>
                  </a:moveTo>
                  <a:cubicBezTo>
                    <a:pt x="14" y="0"/>
                    <a:pt x="25" y="0"/>
                    <a:pt x="33" y="7"/>
                  </a:cubicBezTo>
                  <a:cubicBezTo>
                    <a:pt x="40" y="14"/>
                    <a:pt x="40" y="25"/>
                    <a:pt x="33" y="33"/>
                  </a:cubicBezTo>
                  <a:cubicBezTo>
                    <a:pt x="25" y="40"/>
                    <a:pt x="14" y="40"/>
                    <a:pt x="7" y="33"/>
                  </a:cubicBezTo>
                  <a:cubicBezTo>
                    <a:pt x="0" y="25"/>
                    <a:pt x="0" y="14"/>
                    <a:pt x="7" y="7"/>
                  </a:cubicBezTo>
                  <a:close/>
                  <a:moveTo>
                    <a:pt x="12" y="12"/>
                  </a:moveTo>
                  <a:cubicBezTo>
                    <a:pt x="8" y="16"/>
                    <a:pt x="8" y="23"/>
                    <a:pt x="12" y="27"/>
                  </a:cubicBezTo>
                  <a:cubicBezTo>
                    <a:pt x="16" y="31"/>
                    <a:pt x="23" y="31"/>
                    <a:pt x="27" y="27"/>
                  </a:cubicBezTo>
                  <a:cubicBezTo>
                    <a:pt x="31" y="23"/>
                    <a:pt x="31" y="16"/>
                    <a:pt x="27" y="12"/>
                  </a:cubicBezTo>
                  <a:cubicBezTo>
                    <a:pt x="23" y="8"/>
                    <a:pt x="16" y="8"/>
                    <a:pt x="12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60">
              <a:extLst>
                <a:ext uri="{FF2B5EF4-FFF2-40B4-BE49-F238E27FC236}">
                  <a16:creationId xmlns:a16="http://schemas.microsoft.com/office/drawing/2014/main" id="{4E1F0E30-F64E-4B0C-B1F5-7E7703D57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4326" y="3013076"/>
              <a:ext cx="68263" cy="68263"/>
            </a:xfrm>
            <a:custGeom>
              <a:avLst/>
              <a:gdLst>
                <a:gd name="T0" fmla="*/ 11 w 18"/>
                <a:gd name="T1" fmla="*/ 17 h 18"/>
                <a:gd name="T2" fmla="*/ 17 w 18"/>
                <a:gd name="T3" fmla="*/ 17 h 18"/>
                <a:gd name="T4" fmla="*/ 17 w 18"/>
                <a:gd name="T5" fmla="*/ 11 h 18"/>
                <a:gd name="T6" fmla="*/ 7 w 18"/>
                <a:gd name="T7" fmla="*/ 2 h 18"/>
                <a:gd name="T8" fmla="*/ 2 w 18"/>
                <a:gd name="T9" fmla="*/ 2 h 18"/>
                <a:gd name="T10" fmla="*/ 2 w 18"/>
                <a:gd name="T11" fmla="*/ 7 h 18"/>
                <a:gd name="T12" fmla="*/ 11 w 18"/>
                <a:gd name="T1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8">
                  <a:moveTo>
                    <a:pt x="11" y="17"/>
                  </a:moveTo>
                  <a:cubicBezTo>
                    <a:pt x="13" y="18"/>
                    <a:pt x="15" y="18"/>
                    <a:pt x="17" y="17"/>
                  </a:cubicBezTo>
                  <a:cubicBezTo>
                    <a:pt x="18" y="15"/>
                    <a:pt x="18" y="13"/>
                    <a:pt x="17" y="1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11" y="17"/>
                    <a:pt x="11" y="17"/>
                    <a:pt x="11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61">
              <a:extLst>
                <a:ext uri="{FF2B5EF4-FFF2-40B4-BE49-F238E27FC236}">
                  <a16:creationId xmlns:a16="http://schemas.microsoft.com/office/drawing/2014/main" id="{1C97C5BA-6EBC-4374-9D06-F18F7A97BF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13801" y="2622551"/>
              <a:ext cx="153988" cy="153988"/>
            </a:xfrm>
            <a:custGeom>
              <a:avLst/>
              <a:gdLst>
                <a:gd name="T0" fmla="*/ 33 w 41"/>
                <a:gd name="T1" fmla="*/ 34 h 41"/>
                <a:gd name="T2" fmla="*/ 33 w 41"/>
                <a:gd name="T3" fmla="*/ 8 h 41"/>
                <a:gd name="T4" fmla="*/ 8 w 41"/>
                <a:gd name="T5" fmla="*/ 8 h 41"/>
                <a:gd name="T6" fmla="*/ 8 w 41"/>
                <a:gd name="T7" fmla="*/ 34 h 41"/>
                <a:gd name="T8" fmla="*/ 33 w 41"/>
                <a:gd name="T9" fmla="*/ 34 h 41"/>
                <a:gd name="T10" fmla="*/ 28 w 41"/>
                <a:gd name="T11" fmla="*/ 28 h 41"/>
                <a:gd name="T12" fmla="*/ 13 w 41"/>
                <a:gd name="T13" fmla="*/ 28 h 41"/>
                <a:gd name="T14" fmla="*/ 13 w 41"/>
                <a:gd name="T15" fmla="*/ 13 h 41"/>
                <a:gd name="T16" fmla="*/ 28 w 41"/>
                <a:gd name="T17" fmla="*/ 13 h 41"/>
                <a:gd name="T18" fmla="*/ 28 w 41"/>
                <a:gd name="T19" fmla="*/ 2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41">
                  <a:moveTo>
                    <a:pt x="33" y="34"/>
                  </a:moveTo>
                  <a:cubicBezTo>
                    <a:pt x="41" y="26"/>
                    <a:pt x="41" y="15"/>
                    <a:pt x="33" y="8"/>
                  </a:cubicBezTo>
                  <a:cubicBezTo>
                    <a:pt x="26" y="0"/>
                    <a:pt x="15" y="0"/>
                    <a:pt x="8" y="8"/>
                  </a:cubicBezTo>
                  <a:cubicBezTo>
                    <a:pt x="0" y="15"/>
                    <a:pt x="0" y="26"/>
                    <a:pt x="8" y="34"/>
                  </a:cubicBezTo>
                  <a:cubicBezTo>
                    <a:pt x="15" y="41"/>
                    <a:pt x="26" y="41"/>
                    <a:pt x="33" y="34"/>
                  </a:cubicBezTo>
                  <a:close/>
                  <a:moveTo>
                    <a:pt x="28" y="28"/>
                  </a:moveTo>
                  <a:cubicBezTo>
                    <a:pt x="24" y="32"/>
                    <a:pt x="17" y="32"/>
                    <a:pt x="13" y="28"/>
                  </a:cubicBezTo>
                  <a:cubicBezTo>
                    <a:pt x="9" y="24"/>
                    <a:pt x="9" y="17"/>
                    <a:pt x="13" y="13"/>
                  </a:cubicBezTo>
                  <a:cubicBezTo>
                    <a:pt x="17" y="9"/>
                    <a:pt x="24" y="9"/>
                    <a:pt x="28" y="13"/>
                  </a:cubicBezTo>
                  <a:cubicBezTo>
                    <a:pt x="32" y="17"/>
                    <a:pt x="32" y="24"/>
                    <a:pt x="28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62">
              <a:extLst>
                <a:ext uri="{FF2B5EF4-FFF2-40B4-BE49-F238E27FC236}">
                  <a16:creationId xmlns:a16="http://schemas.microsoft.com/office/drawing/2014/main" id="{39C1D338-AD60-4896-A3B2-83259F1EF1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5401" y="2724151"/>
              <a:ext cx="68263" cy="66675"/>
            </a:xfrm>
            <a:custGeom>
              <a:avLst/>
              <a:gdLst>
                <a:gd name="T0" fmla="*/ 1 w 18"/>
                <a:gd name="T1" fmla="*/ 7 h 18"/>
                <a:gd name="T2" fmla="*/ 1 w 18"/>
                <a:gd name="T3" fmla="*/ 1 h 18"/>
                <a:gd name="T4" fmla="*/ 7 w 18"/>
                <a:gd name="T5" fmla="*/ 1 h 18"/>
                <a:gd name="T6" fmla="*/ 17 w 18"/>
                <a:gd name="T7" fmla="*/ 11 h 18"/>
                <a:gd name="T8" fmla="*/ 16 w 18"/>
                <a:gd name="T9" fmla="*/ 17 h 18"/>
                <a:gd name="T10" fmla="*/ 11 w 18"/>
                <a:gd name="T11" fmla="*/ 17 h 18"/>
                <a:gd name="T12" fmla="*/ 1 w 18"/>
                <a:gd name="T1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8">
                  <a:moveTo>
                    <a:pt x="1" y="7"/>
                  </a:move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3"/>
                    <a:pt x="18" y="15"/>
                    <a:pt x="16" y="17"/>
                  </a:cubicBezTo>
                  <a:cubicBezTo>
                    <a:pt x="15" y="18"/>
                    <a:pt x="13" y="18"/>
                    <a:pt x="11" y="17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9C4A1CB9-F424-4B2C-9614-BC371B0698D2}"/>
              </a:ext>
            </a:extLst>
          </p:cNvPr>
          <p:cNvGrpSpPr/>
          <p:nvPr/>
        </p:nvGrpSpPr>
        <p:grpSpPr>
          <a:xfrm>
            <a:off x="9216114" y="1337243"/>
            <a:ext cx="288000" cy="288000"/>
            <a:chOff x="9831388" y="3648076"/>
            <a:chExt cx="638175" cy="630238"/>
          </a:xfrm>
        </p:grpSpPr>
        <p:sp>
          <p:nvSpPr>
            <p:cNvPr id="261" name="Freeform 149">
              <a:extLst>
                <a:ext uri="{FF2B5EF4-FFF2-40B4-BE49-F238E27FC236}">
                  <a16:creationId xmlns:a16="http://schemas.microsoft.com/office/drawing/2014/main" id="{AEE95489-FC49-4D43-9E05-0ED7ADE76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94913" y="3771901"/>
              <a:ext cx="168275" cy="41275"/>
            </a:xfrm>
            <a:custGeom>
              <a:avLst/>
              <a:gdLst>
                <a:gd name="T0" fmla="*/ 40 w 45"/>
                <a:gd name="T1" fmla="*/ 0 h 11"/>
                <a:gd name="T2" fmla="*/ 45 w 45"/>
                <a:gd name="T3" fmla="*/ 5 h 11"/>
                <a:gd name="T4" fmla="*/ 40 w 45"/>
                <a:gd name="T5" fmla="*/ 10 h 11"/>
                <a:gd name="T6" fmla="*/ 6 w 45"/>
                <a:gd name="T7" fmla="*/ 11 h 11"/>
                <a:gd name="T8" fmla="*/ 1 w 45"/>
                <a:gd name="T9" fmla="*/ 6 h 11"/>
                <a:gd name="T10" fmla="*/ 6 w 45"/>
                <a:gd name="T11" fmla="*/ 1 h 11"/>
                <a:gd name="T12" fmla="*/ 40 w 45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11">
                  <a:moveTo>
                    <a:pt x="40" y="0"/>
                  </a:moveTo>
                  <a:cubicBezTo>
                    <a:pt x="42" y="0"/>
                    <a:pt x="45" y="2"/>
                    <a:pt x="45" y="5"/>
                  </a:cubicBezTo>
                  <a:cubicBezTo>
                    <a:pt x="45" y="8"/>
                    <a:pt x="43" y="10"/>
                    <a:pt x="40" y="10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3" y="11"/>
                    <a:pt x="1" y="9"/>
                    <a:pt x="1" y="6"/>
                  </a:cubicBezTo>
                  <a:cubicBezTo>
                    <a:pt x="0" y="3"/>
                    <a:pt x="3" y="1"/>
                    <a:pt x="6" y="1"/>
                  </a:cubicBezTo>
                  <a:cubicBezTo>
                    <a:pt x="40" y="0"/>
                    <a:pt x="40" y="0"/>
                    <a:pt x="4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150">
              <a:extLst>
                <a:ext uri="{FF2B5EF4-FFF2-40B4-BE49-F238E27FC236}">
                  <a16:creationId xmlns:a16="http://schemas.microsoft.com/office/drawing/2014/main" id="{609114A4-A38E-4103-AAE1-16C4FF834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0338" y="3854451"/>
              <a:ext cx="52388" cy="134938"/>
            </a:xfrm>
            <a:custGeom>
              <a:avLst/>
              <a:gdLst>
                <a:gd name="T0" fmla="*/ 10 w 14"/>
                <a:gd name="T1" fmla="*/ 31 h 36"/>
                <a:gd name="T2" fmla="*/ 4 w 14"/>
                <a:gd name="T3" fmla="*/ 35 h 36"/>
                <a:gd name="T4" fmla="*/ 0 w 14"/>
                <a:gd name="T5" fmla="*/ 30 h 36"/>
                <a:gd name="T6" fmla="*/ 4 w 14"/>
                <a:gd name="T7" fmla="*/ 5 h 36"/>
                <a:gd name="T8" fmla="*/ 10 w 14"/>
                <a:gd name="T9" fmla="*/ 0 h 36"/>
                <a:gd name="T10" fmla="*/ 14 w 14"/>
                <a:gd name="T11" fmla="*/ 6 h 36"/>
                <a:gd name="T12" fmla="*/ 10 w 14"/>
                <a:gd name="T13" fmla="*/ 3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36">
                  <a:moveTo>
                    <a:pt x="10" y="31"/>
                  </a:moveTo>
                  <a:cubicBezTo>
                    <a:pt x="10" y="34"/>
                    <a:pt x="7" y="36"/>
                    <a:pt x="4" y="35"/>
                  </a:cubicBezTo>
                  <a:cubicBezTo>
                    <a:pt x="2" y="35"/>
                    <a:pt x="0" y="32"/>
                    <a:pt x="0" y="30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2"/>
                    <a:pt x="7" y="0"/>
                    <a:pt x="10" y="0"/>
                  </a:cubicBezTo>
                  <a:cubicBezTo>
                    <a:pt x="12" y="1"/>
                    <a:pt x="14" y="3"/>
                    <a:pt x="14" y="6"/>
                  </a:cubicBezTo>
                  <a:cubicBezTo>
                    <a:pt x="10" y="31"/>
                    <a:pt x="10" y="31"/>
                    <a:pt x="10" y="3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151">
              <a:extLst>
                <a:ext uri="{FF2B5EF4-FFF2-40B4-BE49-F238E27FC236}">
                  <a16:creationId xmlns:a16="http://schemas.microsoft.com/office/drawing/2014/main" id="{8CDDFB33-CB5F-4372-9631-42AF4D308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31413" y="4106863"/>
              <a:ext cx="141288" cy="52388"/>
            </a:xfrm>
            <a:custGeom>
              <a:avLst/>
              <a:gdLst>
                <a:gd name="T0" fmla="*/ 5 w 38"/>
                <a:gd name="T1" fmla="*/ 11 h 14"/>
                <a:gd name="T2" fmla="*/ 0 w 38"/>
                <a:gd name="T3" fmla="*/ 5 h 14"/>
                <a:gd name="T4" fmla="*/ 6 w 38"/>
                <a:gd name="T5" fmla="*/ 0 h 14"/>
                <a:gd name="T6" fmla="*/ 33 w 38"/>
                <a:gd name="T7" fmla="*/ 3 h 14"/>
                <a:gd name="T8" fmla="*/ 38 w 38"/>
                <a:gd name="T9" fmla="*/ 9 h 14"/>
                <a:gd name="T10" fmla="*/ 32 w 38"/>
                <a:gd name="T11" fmla="*/ 13 h 14"/>
                <a:gd name="T12" fmla="*/ 5 w 38"/>
                <a:gd name="T13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14">
                  <a:moveTo>
                    <a:pt x="5" y="11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6" y="3"/>
                    <a:pt x="38" y="6"/>
                    <a:pt x="38" y="9"/>
                  </a:cubicBezTo>
                  <a:cubicBezTo>
                    <a:pt x="37" y="11"/>
                    <a:pt x="35" y="14"/>
                    <a:pt x="32" y="13"/>
                  </a:cubicBezTo>
                  <a:cubicBezTo>
                    <a:pt x="5" y="11"/>
                    <a:pt x="5" y="11"/>
                    <a:pt x="5" y="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152">
              <a:extLst>
                <a:ext uri="{FF2B5EF4-FFF2-40B4-BE49-F238E27FC236}">
                  <a16:creationId xmlns:a16="http://schemas.microsoft.com/office/drawing/2014/main" id="{6EAE0A28-E8A9-4884-87D1-17CAB9783BC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5213" y="3854451"/>
              <a:ext cx="79375" cy="157163"/>
            </a:xfrm>
            <a:custGeom>
              <a:avLst/>
              <a:gdLst>
                <a:gd name="T0" fmla="*/ 10 w 21"/>
                <a:gd name="T1" fmla="*/ 4 h 42"/>
                <a:gd name="T2" fmla="*/ 16 w 21"/>
                <a:gd name="T3" fmla="*/ 1 h 42"/>
                <a:gd name="T4" fmla="*/ 20 w 21"/>
                <a:gd name="T5" fmla="*/ 7 h 42"/>
                <a:gd name="T6" fmla="*/ 11 w 21"/>
                <a:gd name="T7" fmla="*/ 38 h 42"/>
                <a:gd name="T8" fmla="*/ 4 w 21"/>
                <a:gd name="T9" fmla="*/ 41 h 42"/>
                <a:gd name="T10" fmla="*/ 1 w 21"/>
                <a:gd name="T11" fmla="*/ 35 h 42"/>
                <a:gd name="T12" fmla="*/ 10 w 21"/>
                <a:gd name="T13" fmla="*/ 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2">
                  <a:moveTo>
                    <a:pt x="10" y="4"/>
                  </a:moveTo>
                  <a:cubicBezTo>
                    <a:pt x="11" y="2"/>
                    <a:pt x="14" y="0"/>
                    <a:pt x="16" y="1"/>
                  </a:cubicBezTo>
                  <a:cubicBezTo>
                    <a:pt x="19" y="2"/>
                    <a:pt x="21" y="5"/>
                    <a:pt x="20" y="7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0" y="40"/>
                    <a:pt x="7" y="42"/>
                    <a:pt x="4" y="41"/>
                  </a:cubicBezTo>
                  <a:cubicBezTo>
                    <a:pt x="2" y="40"/>
                    <a:pt x="0" y="37"/>
                    <a:pt x="1" y="35"/>
                  </a:cubicBezTo>
                  <a:cubicBezTo>
                    <a:pt x="10" y="4"/>
                    <a:pt x="10" y="4"/>
                    <a:pt x="10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153">
              <a:extLst>
                <a:ext uri="{FF2B5EF4-FFF2-40B4-BE49-F238E27FC236}">
                  <a16:creationId xmlns:a16="http://schemas.microsoft.com/office/drawing/2014/main" id="{E6B7445C-B88D-49AC-9501-136C2CD9AB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25076" y="3937001"/>
              <a:ext cx="341313" cy="341313"/>
            </a:xfrm>
            <a:custGeom>
              <a:avLst/>
              <a:gdLst>
                <a:gd name="T0" fmla="*/ 57 w 91"/>
                <a:gd name="T1" fmla="*/ 3 h 91"/>
                <a:gd name="T2" fmla="*/ 23 w 91"/>
                <a:gd name="T3" fmla="*/ 7 h 91"/>
                <a:gd name="T4" fmla="*/ 3 w 91"/>
                <a:gd name="T5" fmla="*/ 34 h 91"/>
                <a:gd name="T6" fmla="*/ 7 w 91"/>
                <a:gd name="T7" fmla="*/ 67 h 91"/>
                <a:gd name="T8" fmla="*/ 34 w 91"/>
                <a:gd name="T9" fmla="*/ 88 h 91"/>
                <a:gd name="T10" fmla="*/ 68 w 91"/>
                <a:gd name="T11" fmla="*/ 83 h 91"/>
                <a:gd name="T12" fmla="*/ 88 w 91"/>
                <a:gd name="T13" fmla="*/ 56 h 91"/>
                <a:gd name="T14" fmla="*/ 83 w 91"/>
                <a:gd name="T15" fmla="*/ 23 h 91"/>
                <a:gd name="T16" fmla="*/ 57 w 91"/>
                <a:gd name="T17" fmla="*/ 3 h 91"/>
                <a:gd name="T18" fmla="*/ 54 w 91"/>
                <a:gd name="T19" fmla="*/ 13 h 91"/>
                <a:gd name="T20" fmla="*/ 74 w 91"/>
                <a:gd name="T21" fmla="*/ 28 h 91"/>
                <a:gd name="T22" fmla="*/ 78 w 91"/>
                <a:gd name="T23" fmla="*/ 54 h 91"/>
                <a:gd name="T24" fmla="*/ 62 w 91"/>
                <a:gd name="T25" fmla="*/ 74 h 91"/>
                <a:gd name="T26" fmla="*/ 37 w 91"/>
                <a:gd name="T27" fmla="*/ 78 h 91"/>
                <a:gd name="T28" fmla="*/ 16 w 91"/>
                <a:gd name="T29" fmla="*/ 62 h 91"/>
                <a:gd name="T30" fmla="*/ 13 w 91"/>
                <a:gd name="T31" fmla="*/ 37 h 91"/>
                <a:gd name="T32" fmla="*/ 28 w 91"/>
                <a:gd name="T33" fmla="*/ 16 h 91"/>
                <a:gd name="T34" fmla="*/ 54 w 91"/>
                <a:gd name="T35" fmla="*/ 1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1" h="91">
                  <a:moveTo>
                    <a:pt x="57" y="3"/>
                  </a:moveTo>
                  <a:cubicBezTo>
                    <a:pt x="45" y="0"/>
                    <a:pt x="33" y="1"/>
                    <a:pt x="23" y="7"/>
                  </a:cubicBezTo>
                  <a:cubicBezTo>
                    <a:pt x="13" y="13"/>
                    <a:pt x="6" y="23"/>
                    <a:pt x="3" y="34"/>
                  </a:cubicBezTo>
                  <a:cubicBezTo>
                    <a:pt x="0" y="45"/>
                    <a:pt x="2" y="57"/>
                    <a:pt x="7" y="67"/>
                  </a:cubicBezTo>
                  <a:cubicBezTo>
                    <a:pt x="13" y="77"/>
                    <a:pt x="23" y="85"/>
                    <a:pt x="34" y="88"/>
                  </a:cubicBezTo>
                  <a:cubicBezTo>
                    <a:pt x="46" y="91"/>
                    <a:pt x="57" y="89"/>
                    <a:pt x="68" y="83"/>
                  </a:cubicBezTo>
                  <a:cubicBezTo>
                    <a:pt x="78" y="77"/>
                    <a:pt x="85" y="68"/>
                    <a:pt x="88" y="56"/>
                  </a:cubicBezTo>
                  <a:cubicBezTo>
                    <a:pt x="91" y="45"/>
                    <a:pt x="89" y="33"/>
                    <a:pt x="83" y="23"/>
                  </a:cubicBezTo>
                  <a:cubicBezTo>
                    <a:pt x="77" y="13"/>
                    <a:pt x="68" y="6"/>
                    <a:pt x="57" y="3"/>
                  </a:cubicBezTo>
                  <a:close/>
                  <a:moveTo>
                    <a:pt x="54" y="13"/>
                  </a:moveTo>
                  <a:cubicBezTo>
                    <a:pt x="63" y="15"/>
                    <a:pt x="70" y="21"/>
                    <a:pt x="74" y="28"/>
                  </a:cubicBezTo>
                  <a:cubicBezTo>
                    <a:pt x="79" y="36"/>
                    <a:pt x="80" y="45"/>
                    <a:pt x="78" y="54"/>
                  </a:cubicBezTo>
                  <a:cubicBezTo>
                    <a:pt x="76" y="62"/>
                    <a:pt x="70" y="70"/>
                    <a:pt x="62" y="74"/>
                  </a:cubicBezTo>
                  <a:cubicBezTo>
                    <a:pt x="55" y="79"/>
                    <a:pt x="45" y="80"/>
                    <a:pt x="37" y="78"/>
                  </a:cubicBezTo>
                  <a:cubicBezTo>
                    <a:pt x="28" y="75"/>
                    <a:pt x="21" y="70"/>
                    <a:pt x="16" y="62"/>
                  </a:cubicBezTo>
                  <a:cubicBezTo>
                    <a:pt x="12" y="54"/>
                    <a:pt x="11" y="45"/>
                    <a:pt x="13" y="37"/>
                  </a:cubicBezTo>
                  <a:cubicBezTo>
                    <a:pt x="15" y="28"/>
                    <a:pt x="21" y="21"/>
                    <a:pt x="28" y="16"/>
                  </a:cubicBezTo>
                  <a:cubicBezTo>
                    <a:pt x="36" y="12"/>
                    <a:pt x="45" y="10"/>
                    <a:pt x="54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154">
              <a:extLst>
                <a:ext uri="{FF2B5EF4-FFF2-40B4-BE49-F238E27FC236}">
                  <a16:creationId xmlns:a16="http://schemas.microsoft.com/office/drawing/2014/main" id="{39153559-BDC5-452B-BFC3-CC867B9AE0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31388" y="3967163"/>
              <a:ext cx="244475" cy="244475"/>
            </a:xfrm>
            <a:custGeom>
              <a:avLst/>
              <a:gdLst>
                <a:gd name="T0" fmla="*/ 32 w 65"/>
                <a:gd name="T1" fmla="*/ 11 h 65"/>
                <a:gd name="T2" fmla="*/ 48 w 65"/>
                <a:gd name="T3" fmla="*/ 17 h 65"/>
                <a:gd name="T4" fmla="*/ 55 w 65"/>
                <a:gd name="T5" fmla="*/ 32 h 65"/>
                <a:gd name="T6" fmla="*/ 48 w 65"/>
                <a:gd name="T7" fmla="*/ 48 h 65"/>
                <a:gd name="T8" fmla="*/ 33 w 65"/>
                <a:gd name="T9" fmla="*/ 55 h 65"/>
                <a:gd name="T10" fmla="*/ 17 w 65"/>
                <a:gd name="T11" fmla="*/ 48 h 65"/>
                <a:gd name="T12" fmla="*/ 11 w 65"/>
                <a:gd name="T13" fmla="*/ 33 h 65"/>
                <a:gd name="T14" fmla="*/ 17 w 65"/>
                <a:gd name="T15" fmla="*/ 17 h 65"/>
                <a:gd name="T16" fmla="*/ 32 w 65"/>
                <a:gd name="T17" fmla="*/ 11 h 65"/>
                <a:gd name="T18" fmla="*/ 32 w 65"/>
                <a:gd name="T19" fmla="*/ 0 h 65"/>
                <a:gd name="T20" fmla="*/ 10 w 65"/>
                <a:gd name="T21" fmla="*/ 10 h 65"/>
                <a:gd name="T22" fmla="*/ 0 w 65"/>
                <a:gd name="T23" fmla="*/ 33 h 65"/>
                <a:gd name="T24" fmla="*/ 10 w 65"/>
                <a:gd name="T25" fmla="*/ 56 h 65"/>
                <a:gd name="T26" fmla="*/ 33 w 65"/>
                <a:gd name="T27" fmla="*/ 65 h 65"/>
                <a:gd name="T28" fmla="*/ 56 w 65"/>
                <a:gd name="T29" fmla="*/ 55 h 65"/>
                <a:gd name="T30" fmla="*/ 65 w 65"/>
                <a:gd name="T31" fmla="*/ 32 h 65"/>
                <a:gd name="T32" fmla="*/ 55 w 65"/>
                <a:gd name="T33" fmla="*/ 9 h 65"/>
                <a:gd name="T34" fmla="*/ 32 w 65"/>
                <a:gd name="T3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5" h="65">
                  <a:moveTo>
                    <a:pt x="32" y="11"/>
                  </a:moveTo>
                  <a:cubicBezTo>
                    <a:pt x="38" y="10"/>
                    <a:pt x="44" y="13"/>
                    <a:pt x="48" y="17"/>
                  </a:cubicBezTo>
                  <a:cubicBezTo>
                    <a:pt x="52" y="21"/>
                    <a:pt x="55" y="26"/>
                    <a:pt x="55" y="32"/>
                  </a:cubicBezTo>
                  <a:cubicBezTo>
                    <a:pt x="55" y="38"/>
                    <a:pt x="53" y="44"/>
                    <a:pt x="48" y="48"/>
                  </a:cubicBezTo>
                  <a:cubicBezTo>
                    <a:pt x="44" y="52"/>
                    <a:pt x="39" y="54"/>
                    <a:pt x="33" y="55"/>
                  </a:cubicBezTo>
                  <a:cubicBezTo>
                    <a:pt x="27" y="55"/>
                    <a:pt x="22" y="52"/>
                    <a:pt x="17" y="48"/>
                  </a:cubicBezTo>
                  <a:cubicBezTo>
                    <a:pt x="13" y="44"/>
                    <a:pt x="11" y="39"/>
                    <a:pt x="11" y="33"/>
                  </a:cubicBezTo>
                  <a:cubicBezTo>
                    <a:pt x="11" y="27"/>
                    <a:pt x="13" y="21"/>
                    <a:pt x="17" y="17"/>
                  </a:cubicBezTo>
                  <a:cubicBezTo>
                    <a:pt x="21" y="13"/>
                    <a:pt x="27" y="11"/>
                    <a:pt x="32" y="11"/>
                  </a:cubicBezTo>
                  <a:close/>
                  <a:moveTo>
                    <a:pt x="32" y="0"/>
                  </a:moveTo>
                  <a:cubicBezTo>
                    <a:pt x="24" y="0"/>
                    <a:pt x="16" y="4"/>
                    <a:pt x="10" y="10"/>
                  </a:cubicBezTo>
                  <a:cubicBezTo>
                    <a:pt x="4" y="16"/>
                    <a:pt x="0" y="24"/>
                    <a:pt x="0" y="33"/>
                  </a:cubicBezTo>
                  <a:cubicBezTo>
                    <a:pt x="0" y="41"/>
                    <a:pt x="4" y="50"/>
                    <a:pt x="10" y="56"/>
                  </a:cubicBezTo>
                  <a:cubicBezTo>
                    <a:pt x="16" y="62"/>
                    <a:pt x="24" y="65"/>
                    <a:pt x="33" y="65"/>
                  </a:cubicBezTo>
                  <a:cubicBezTo>
                    <a:pt x="42" y="65"/>
                    <a:pt x="50" y="61"/>
                    <a:pt x="56" y="55"/>
                  </a:cubicBezTo>
                  <a:cubicBezTo>
                    <a:pt x="62" y="49"/>
                    <a:pt x="65" y="41"/>
                    <a:pt x="65" y="32"/>
                  </a:cubicBezTo>
                  <a:cubicBezTo>
                    <a:pt x="65" y="24"/>
                    <a:pt x="62" y="15"/>
                    <a:pt x="55" y="9"/>
                  </a:cubicBezTo>
                  <a:cubicBezTo>
                    <a:pt x="49" y="3"/>
                    <a:pt x="41" y="0"/>
                    <a:pt x="3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155">
              <a:extLst>
                <a:ext uri="{FF2B5EF4-FFF2-40B4-BE49-F238E27FC236}">
                  <a16:creationId xmlns:a16="http://schemas.microsoft.com/office/drawing/2014/main" id="{CA50186C-CD70-47C1-8DA1-7779E6B7B4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21913" y="3648076"/>
              <a:ext cx="247650" cy="247650"/>
            </a:xfrm>
            <a:custGeom>
              <a:avLst/>
              <a:gdLst>
                <a:gd name="T0" fmla="*/ 33 w 66"/>
                <a:gd name="T1" fmla="*/ 55 h 66"/>
                <a:gd name="T2" fmla="*/ 17 w 66"/>
                <a:gd name="T3" fmla="*/ 49 h 66"/>
                <a:gd name="T4" fmla="*/ 11 w 66"/>
                <a:gd name="T5" fmla="*/ 33 h 66"/>
                <a:gd name="T6" fmla="*/ 17 w 66"/>
                <a:gd name="T7" fmla="*/ 17 h 66"/>
                <a:gd name="T8" fmla="*/ 33 w 66"/>
                <a:gd name="T9" fmla="*/ 11 h 66"/>
                <a:gd name="T10" fmla="*/ 49 w 66"/>
                <a:gd name="T11" fmla="*/ 17 h 66"/>
                <a:gd name="T12" fmla="*/ 55 w 66"/>
                <a:gd name="T13" fmla="*/ 33 h 66"/>
                <a:gd name="T14" fmla="*/ 49 w 66"/>
                <a:gd name="T15" fmla="*/ 49 h 66"/>
                <a:gd name="T16" fmla="*/ 33 w 66"/>
                <a:gd name="T17" fmla="*/ 55 h 66"/>
                <a:gd name="T18" fmla="*/ 33 w 66"/>
                <a:gd name="T19" fmla="*/ 66 h 66"/>
                <a:gd name="T20" fmla="*/ 56 w 66"/>
                <a:gd name="T21" fmla="*/ 56 h 66"/>
                <a:gd name="T22" fmla="*/ 66 w 66"/>
                <a:gd name="T23" fmla="*/ 33 h 66"/>
                <a:gd name="T24" fmla="*/ 56 w 66"/>
                <a:gd name="T25" fmla="*/ 10 h 66"/>
                <a:gd name="T26" fmla="*/ 33 w 66"/>
                <a:gd name="T27" fmla="*/ 0 h 66"/>
                <a:gd name="T28" fmla="*/ 10 w 66"/>
                <a:gd name="T29" fmla="*/ 10 h 66"/>
                <a:gd name="T30" fmla="*/ 0 w 66"/>
                <a:gd name="T31" fmla="*/ 33 h 66"/>
                <a:gd name="T32" fmla="*/ 10 w 66"/>
                <a:gd name="T33" fmla="*/ 56 h 66"/>
                <a:gd name="T34" fmla="*/ 33 w 66"/>
                <a:gd name="T35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66">
                  <a:moveTo>
                    <a:pt x="33" y="55"/>
                  </a:moveTo>
                  <a:cubicBezTo>
                    <a:pt x="27" y="56"/>
                    <a:pt x="22" y="53"/>
                    <a:pt x="17" y="49"/>
                  </a:cubicBezTo>
                  <a:cubicBezTo>
                    <a:pt x="13" y="45"/>
                    <a:pt x="11" y="39"/>
                    <a:pt x="11" y="33"/>
                  </a:cubicBezTo>
                  <a:cubicBezTo>
                    <a:pt x="10" y="27"/>
                    <a:pt x="13" y="22"/>
                    <a:pt x="17" y="17"/>
                  </a:cubicBezTo>
                  <a:cubicBezTo>
                    <a:pt x="21" y="13"/>
                    <a:pt x="27" y="11"/>
                    <a:pt x="33" y="11"/>
                  </a:cubicBezTo>
                  <a:cubicBezTo>
                    <a:pt x="39" y="10"/>
                    <a:pt x="44" y="13"/>
                    <a:pt x="49" y="17"/>
                  </a:cubicBezTo>
                  <a:cubicBezTo>
                    <a:pt x="53" y="21"/>
                    <a:pt x="55" y="27"/>
                    <a:pt x="55" y="33"/>
                  </a:cubicBezTo>
                  <a:cubicBezTo>
                    <a:pt x="56" y="39"/>
                    <a:pt x="53" y="44"/>
                    <a:pt x="49" y="49"/>
                  </a:cubicBezTo>
                  <a:cubicBezTo>
                    <a:pt x="45" y="53"/>
                    <a:pt x="39" y="55"/>
                    <a:pt x="33" y="55"/>
                  </a:cubicBezTo>
                  <a:close/>
                  <a:moveTo>
                    <a:pt x="33" y="66"/>
                  </a:moveTo>
                  <a:cubicBezTo>
                    <a:pt x="42" y="66"/>
                    <a:pt x="50" y="62"/>
                    <a:pt x="56" y="56"/>
                  </a:cubicBezTo>
                  <a:cubicBezTo>
                    <a:pt x="63" y="50"/>
                    <a:pt x="66" y="41"/>
                    <a:pt x="66" y="33"/>
                  </a:cubicBezTo>
                  <a:cubicBezTo>
                    <a:pt x="66" y="24"/>
                    <a:pt x="62" y="16"/>
                    <a:pt x="56" y="10"/>
                  </a:cubicBezTo>
                  <a:cubicBezTo>
                    <a:pt x="50" y="3"/>
                    <a:pt x="41" y="0"/>
                    <a:pt x="33" y="0"/>
                  </a:cubicBezTo>
                  <a:cubicBezTo>
                    <a:pt x="24" y="0"/>
                    <a:pt x="16" y="4"/>
                    <a:pt x="10" y="10"/>
                  </a:cubicBezTo>
                  <a:cubicBezTo>
                    <a:pt x="3" y="16"/>
                    <a:pt x="0" y="25"/>
                    <a:pt x="0" y="33"/>
                  </a:cubicBezTo>
                  <a:cubicBezTo>
                    <a:pt x="0" y="42"/>
                    <a:pt x="4" y="50"/>
                    <a:pt x="10" y="56"/>
                  </a:cubicBezTo>
                  <a:cubicBezTo>
                    <a:pt x="16" y="63"/>
                    <a:pt x="25" y="66"/>
                    <a:pt x="33" y="6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156">
              <a:extLst>
                <a:ext uri="{FF2B5EF4-FFF2-40B4-BE49-F238E27FC236}">
                  <a16:creationId xmlns:a16="http://schemas.microsoft.com/office/drawing/2014/main" id="{CE9ADAE5-5B0D-43EB-A768-26CC8E1AF9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32988" y="3697288"/>
              <a:ext cx="203200" cy="201613"/>
            </a:xfrm>
            <a:custGeom>
              <a:avLst/>
              <a:gdLst>
                <a:gd name="T0" fmla="*/ 20 w 54"/>
                <a:gd name="T1" fmla="*/ 53 h 54"/>
                <a:gd name="T2" fmla="*/ 31 w 54"/>
                <a:gd name="T3" fmla="*/ 54 h 54"/>
                <a:gd name="T4" fmla="*/ 41 w 54"/>
                <a:gd name="T5" fmla="*/ 50 h 54"/>
                <a:gd name="T6" fmla="*/ 49 w 54"/>
                <a:gd name="T7" fmla="*/ 43 h 54"/>
                <a:gd name="T8" fmla="*/ 53 w 54"/>
                <a:gd name="T9" fmla="*/ 34 h 54"/>
                <a:gd name="T10" fmla="*/ 54 w 54"/>
                <a:gd name="T11" fmla="*/ 23 h 54"/>
                <a:gd name="T12" fmla="*/ 50 w 54"/>
                <a:gd name="T13" fmla="*/ 13 h 54"/>
                <a:gd name="T14" fmla="*/ 43 w 54"/>
                <a:gd name="T15" fmla="*/ 5 h 54"/>
                <a:gd name="T16" fmla="*/ 34 w 54"/>
                <a:gd name="T17" fmla="*/ 1 h 54"/>
                <a:gd name="T18" fmla="*/ 23 w 54"/>
                <a:gd name="T19" fmla="*/ 0 h 54"/>
                <a:gd name="T20" fmla="*/ 13 w 54"/>
                <a:gd name="T21" fmla="*/ 4 h 54"/>
                <a:gd name="T22" fmla="*/ 5 w 54"/>
                <a:gd name="T23" fmla="*/ 11 h 54"/>
                <a:gd name="T24" fmla="*/ 1 w 54"/>
                <a:gd name="T25" fmla="*/ 20 h 54"/>
                <a:gd name="T26" fmla="*/ 0 w 54"/>
                <a:gd name="T27" fmla="*/ 31 h 54"/>
                <a:gd name="T28" fmla="*/ 4 w 54"/>
                <a:gd name="T29" fmla="*/ 41 h 54"/>
                <a:gd name="T30" fmla="*/ 11 w 54"/>
                <a:gd name="T31" fmla="*/ 48 h 54"/>
                <a:gd name="T32" fmla="*/ 20 w 54"/>
                <a:gd name="T33" fmla="*/ 53 h 54"/>
                <a:gd name="T34" fmla="*/ 29 w 54"/>
                <a:gd name="T35" fmla="*/ 43 h 54"/>
                <a:gd name="T36" fmla="*/ 23 w 54"/>
                <a:gd name="T37" fmla="*/ 43 h 54"/>
                <a:gd name="T38" fmla="*/ 17 w 54"/>
                <a:gd name="T39" fmla="*/ 40 h 54"/>
                <a:gd name="T40" fmla="*/ 13 w 54"/>
                <a:gd name="T41" fmla="*/ 35 h 54"/>
                <a:gd name="T42" fmla="*/ 11 w 54"/>
                <a:gd name="T43" fmla="*/ 29 h 54"/>
                <a:gd name="T44" fmla="*/ 11 w 54"/>
                <a:gd name="T45" fmla="*/ 23 h 54"/>
                <a:gd name="T46" fmla="*/ 14 w 54"/>
                <a:gd name="T47" fmla="*/ 17 h 54"/>
                <a:gd name="T48" fmla="*/ 19 w 54"/>
                <a:gd name="T49" fmla="*/ 13 h 54"/>
                <a:gd name="T50" fmla="*/ 25 w 54"/>
                <a:gd name="T51" fmla="*/ 10 h 54"/>
                <a:gd name="T52" fmla="*/ 31 w 54"/>
                <a:gd name="T53" fmla="*/ 11 h 54"/>
                <a:gd name="T54" fmla="*/ 37 w 54"/>
                <a:gd name="T55" fmla="*/ 14 h 54"/>
                <a:gd name="T56" fmla="*/ 41 w 54"/>
                <a:gd name="T57" fmla="*/ 18 h 54"/>
                <a:gd name="T58" fmla="*/ 43 w 54"/>
                <a:gd name="T59" fmla="*/ 25 h 54"/>
                <a:gd name="T60" fmla="*/ 43 w 54"/>
                <a:gd name="T61" fmla="*/ 31 h 54"/>
                <a:gd name="T62" fmla="*/ 40 w 54"/>
                <a:gd name="T63" fmla="*/ 37 h 54"/>
                <a:gd name="T64" fmla="*/ 35 w 54"/>
                <a:gd name="T65" fmla="*/ 41 h 54"/>
                <a:gd name="T66" fmla="*/ 29 w 54"/>
                <a:gd name="T67" fmla="*/ 4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4">
                  <a:moveTo>
                    <a:pt x="20" y="53"/>
                  </a:moveTo>
                  <a:cubicBezTo>
                    <a:pt x="24" y="54"/>
                    <a:pt x="27" y="54"/>
                    <a:pt x="31" y="54"/>
                  </a:cubicBezTo>
                  <a:cubicBezTo>
                    <a:pt x="34" y="53"/>
                    <a:pt x="38" y="52"/>
                    <a:pt x="41" y="50"/>
                  </a:cubicBezTo>
                  <a:cubicBezTo>
                    <a:pt x="44" y="48"/>
                    <a:pt x="46" y="46"/>
                    <a:pt x="49" y="43"/>
                  </a:cubicBezTo>
                  <a:cubicBezTo>
                    <a:pt x="51" y="40"/>
                    <a:pt x="52" y="37"/>
                    <a:pt x="53" y="34"/>
                  </a:cubicBezTo>
                  <a:cubicBezTo>
                    <a:pt x="54" y="30"/>
                    <a:pt x="54" y="27"/>
                    <a:pt x="54" y="23"/>
                  </a:cubicBezTo>
                  <a:cubicBezTo>
                    <a:pt x="53" y="20"/>
                    <a:pt x="52" y="16"/>
                    <a:pt x="50" y="13"/>
                  </a:cubicBezTo>
                  <a:cubicBezTo>
                    <a:pt x="49" y="10"/>
                    <a:pt x="46" y="7"/>
                    <a:pt x="43" y="5"/>
                  </a:cubicBezTo>
                  <a:cubicBezTo>
                    <a:pt x="41" y="3"/>
                    <a:pt x="37" y="2"/>
                    <a:pt x="34" y="1"/>
                  </a:cubicBezTo>
                  <a:cubicBezTo>
                    <a:pt x="30" y="0"/>
                    <a:pt x="27" y="0"/>
                    <a:pt x="23" y="0"/>
                  </a:cubicBezTo>
                  <a:cubicBezTo>
                    <a:pt x="20" y="1"/>
                    <a:pt x="16" y="2"/>
                    <a:pt x="13" y="4"/>
                  </a:cubicBezTo>
                  <a:cubicBezTo>
                    <a:pt x="10" y="5"/>
                    <a:pt x="8" y="8"/>
                    <a:pt x="5" y="11"/>
                  </a:cubicBezTo>
                  <a:cubicBezTo>
                    <a:pt x="3" y="13"/>
                    <a:pt x="2" y="16"/>
                    <a:pt x="1" y="20"/>
                  </a:cubicBezTo>
                  <a:cubicBezTo>
                    <a:pt x="0" y="24"/>
                    <a:pt x="0" y="27"/>
                    <a:pt x="0" y="31"/>
                  </a:cubicBezTo>
                  <a:cubicBezTo>
                    <a:pt x="1" y="34"/>
                    <a:pt x="2" y="37"/>
                    <a:pt x="4" y="41"/>
                  </a:cubicBezTo>
                  <a:cubicBezTo>
                    <a:pt x="5" y="44"/>
                    <a:pt x="8" y="46"/>
                    <a:pt x="11" y="48"/>
                  </a:cubicBezTo>
                  <a:cubicBezTo>
                    <a:pt x="13" y="50"/>
                    <a:pt x="17" y="52"/>
                    <a:pt x="20" y="53"/>
                  </a:cubicBezTo>
                  <a:close/>
                  <a:moveTo>
                    <a:pt x="29" y="43"/>
                  </a:moveTo>
                  <a:cubicBezTo>
                    <a:pt x="27" y="44"/>
                    <a:pt x="25" y="44"/>
                    <a:pt x="23" y="43"/>
                  </a:cubicBezTo>
                  <a:cubicBezTo>
                    <a:pt x="21" y="42"/>
                    <a:pt x="19" y="41"/>
                    <a:pt x="17" y="40"/>
                  </a:cubicBezTo>
                  <a:cubicBezTo>
                    <a:pt x="15" y="39"/>
                    <a:pt x="14" y="37"/>
                    <a:pt x="13" y="35"/>
                  </a:cubicBezTo>
                  <a:cubicBezTo>
                    <a:pt x="12" y="33"/>
                    <a:pt x="11" y="31"/>
                    <a:pt x="11" y="29"/>
                  </a:cubicBezTo>
                  <a:cubicBezTo>
                    <a:pt x="10" y="27"/>
                    <a:pt x="10" y="25"/>
                    <a:pt x="11" y="23"/>
                  </a:cubicBezTo>
                  <a:cubicBezTo>
                    <a:pt x="11" y="20"/>
                    <a:pt x="12" y="19"/>
                    <a:pt x="14" y="17"/>
                  </a:cubicBezTo>
                  <a:cubicBezTo>
                    <a:pt x="15" y="15"/>
                    <a:pt x="17" y="14"/>
                    <a:pt x="19" y="13"/>
                  </a:cubicBezTo>
                  <a:cubicBezTo>
                    <a:pt x="20" y="11"/>
                    <a:pt x="23" y="11"/>
                    <a:pt x="25" y="10"/>
                  </a:cubicBezTo>
                  <a:cubicBezTo>
                    <a:pt x="27" y="10"/>
                    <a:pt x="29" y="10"/>
                    <a:pt x="31" y="11"/>
                  </a:cubicBezTo>
                  <a:cubicBezTo>
                    <a:pt x="33" y="11"/>
                    <a:pt x="35" y="12"/>
                    <a:pt x="37" y="14"/>
                  </a:cubicBezTo>
                  <a:cubicBezTo>
                    <a:pt x="39" y="15"/>
                    <a:pt x="40" y="17"/>
                    <a:pt x="41" y="18"/>
                  </a:cubicBezTo>
                  <a:cubicBezTo>
                    <a:pt x="42" y="20"/>
                    <a:pt x="43" y="22"/>
                    <a:pt x="43" y="25"/>
                  </a:cubicBezTo>
                  <a:cubicBezTo>
                    <a:pt x="44" y="27"/>
                    <a:pt x="44" y="29"/>
                    <a:pt x="43" y="31"/>
                  </a:cubicBezTo>
                  <a:cubicBezTo>
                    <a:pt x="43" y="33"/>
                    <a:pt x="42" y="35"/>
                    <a:pt x="40" y="37"/>
                  </a:cubicBezTo>
                  <a:cubicBezTo>
                    <a:pt x="39" y="39"/>
                    <a:pt x="37" y="40"/>
                    <a:pt x="35" y="41"/>
                  </a:cubicBezTo>
                  <a:cubicBezTo>
                    <a:pt x="34" y="42"/>
                    <a:pt x="31" y="43"/>
                    <a:pt x="29" y="4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1" name="组合 280">
            <a:extLst>
              <a:ext uri="{FF2B5EF4-FFF2-40B4-BE49-F238E27FC236}">
                <a16:creationId xmlns:a16="http://schemas.microsoft.com/office/drawing/2014/main" id="{C7AE8F47-3048-48D8-831C-C04D0760926C}"/>
              </a:ext>
            </a:extLst>
          </p:cNvPr>
          <p:cNvGrpSpPr/>
          <p:nvPr/>
        </p:nvGrpSpPr>
        <p:grpSpPr>
          <a:xfrm>
            <a:off x="3563652" y="1337243"/>
            <a:ext cx="288000" cy="288000"/>
            <a:chOff x="10972801" y="3675063"/>
            <a:chExt cx="646112" cy="642937"/>
          </a:xfrm>
        </p:grpSpPr>
        <p:sp>
          <p:nvSpPr>
            <p:cNvPr id="279" name="Freeform 23">
              <a:extLst>
                <a:ext uri="{FF2B5EF4-FFF2-40B4-BE49-F238E27FC236}">
                  <a16:creationId xmlns:a16="http://schemas.microsoft.com/office/drawing/2014/main" id="{75F3ED95-098E-43EB-8B16-A6680F88F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72801" y="3675063"/>
              <a:ext cx="469900" cy="469900"/>
            </a:xfrm>
            <a:custGeom>
              <a:avLst/>
              <a:gdLst>
                <a:gd name="T0" fmla="*/ 60 w 125"/>
                <a:gd name="T1" fmla="*/ 125 h 125"/>
                <a:gd name="T2" fmla="*/ 65 w 125"/>
                <a:gd name="T3" fmla="*/ 120 h 125"/>
                <a:gd name="T4" fmla="*/ 60 w 125"/>
                <a:gd name="T5" fmla="*/ 115 h 125"/>
                <a:gd name="T6" fmla="*/ 43 w 125"/>
                <a:gd name="T7" fmla="*/ 115 h 125"/>
                <a:gd name="T8" fmla="*/ 43 w 125"/>
                <a:gd name="T9" fmla="*/ 90 h 125"/>
                <a:gd name="T10" fmla="*/ 43 w 125"/>
                <a:gd name="T11" fmla="*/ 89 h 125"/>
                <a:gd name="T12" fmla="*/ 39 w 125"/>
                <a:gd name="T13" fmla="*/ 82 h 125"/>
                <a:gd name="T14" fmla="*/ 24 w 125"/>
                <a:gd name="T15" fmla="*/ 84 h 125"/>
                <a:gd name="T16" fmla="*/ 18 w 125"/>
                <a:gd name="T17" fmla="*/ 87 h 125"/>
                <a:gd name="T18" fmla="*/ 10 w 125"/>
                <a:gd name="T19" fmla="*/ 79 h 125"/>
                <a:gd name="T20" fmla="*/ 18 w 125"/>
                <a:gd name="T21" fmla="*/ 72 h 125"/>
                <a:gd name="T22" fmla="*/ 24 w 125"/>
                <a:gd name="T23" fmla="*/ 75 h 125"/>
                <a:gd name="T24" fmla="*/ 30 w 125"/>
                <a:gd name="T25" fmla="*/ 79 h 125"/>
                <a:gd name="T26" fmla="*/ 43 w 125"/>
                <a:gd name="T27" fmla="*/ 69 h 125"/>
                <a:gd name="T28" fmla="*/ 43 w 125"/>
                <a:gd name="T29" fmla="*/ 67 h 125"/>
                <a:gd name="T30" fmla="*/ 43 w 125"/>
                <a:gd name="T31" fmla="*/ 43 h 125"/>
                <a:gd name="T32" fmla="*/ 68 w 125"/>
                <a:gd name="T33" fmla="*/ 43 h 125"/>
                <a:gd name="T34" fmla="*/ 78 w 125"/>
                <a:gd name="T35" fmla="*/ 34 h 125"/>
                <a:gd name="T36" fmla="*/ 75 w 125"/>
                <a:gd name="T37" fmla="*/ 24 h 125"/>
                <a:gd name="T38" fmla="*/ 72 w 125"/>
                <a:gd name="T39" fmla="*/ 18 h 125"/>
                <a:gd name="T40" fmla="*/ 79 w 125"/>
                <a:gd name="T41" fmla="*/ 10 h 125"/>
                <a:gd name="T42" fmla="*/ 87 w 125"/>
                <a:gd name="T43" fmla="*/ 18 h 125"/>
                <a:gd name="T44" fmla="*/ 84 w 125"/>
                <a:gd name="T45" fmla="*/ 24 h 125"/>
                <a:gd name="T46" fmla="*/ 80 w 125"/>
                <a:gd name="T47" fmla="*/ 34 h 125"/>
                <a:gd name="T48" fmla="*/ 89 w 125"/>
                <a:gd name="T49" fmla="*/ 43 h 125"/>
                <a:gd name="T50" fmla="*/ 91 w 125"/>
                <a:gd name="T51" fmla="*/ 43 h 125"/>
                <a:gd name="T52" fmla="*/ 115 w 125"/>
                <a:gd name="T53" fmla="*/ 43 h 125"/>
                <a:gd name="T54" fmla="*/ 115 w 125"/>
                <a:gd name="T55" fmla="*/ 60 h 125"/>
                <a:gd name="T56" fmla="*/ 120 w 125"/>
                <a:gd name="T57" fmla="*/ 65 h 125"/>
                <a:gd name="T58" fmla="*/ 125 w 125"/>
                <a:gd name="T59" fmla="*/ 60 h 125"/>
                <a:gd name="T60" fmla="*/ 125 w 125"/>
                <a:gd name="T61" fmla="*/ 38 h 125"/>
                <a:gd name="T62" fmla="*/ 120 w 125"/>
                <a:gd name="T63" fmla="*/ 33 h 125"/>
                <a:gd name="T64" fmla="*/ 91 w 125"/>
                <a:gd name="T65" fmla="*/ 33 h 125"/>
                <a:gd name="T66" fmla="*/ 90 w 125"/>
                <a:gd name="T67" fmla="*/ 31 h 125"/>
                <a:gd name="T68" fmla="*/ 97 w 125"/>
                <a:gd name="T69" fmla="*/ 18 h 125"/>
                <a:gd name="T70" fmla="*/ 79 w 125"/>
                <a:gd name="T71" fmla="*/ 0 h 125"/>
                <a:gd name="T72" fmla="*/ 62 w 125"/>
                <a:gd name="T73" fmla="*/ 18 h 125"/>
                <a:gd name="T74" fmla="*/ 68 w 125"/>
                <a:gd name="T75" fmla="*/ 31 h 125"/>
                <a:gd name="T76" fmla="*/ 67 w 125"/>
                <a:gd name="T77" fmla="*/ 33 h 125"/>
                <a:gd name="T78" fmla="*/ 38 w 125"/>
                <a:gd name="T79" fmla="*/ 33 h 125"/>
                <a:gd name="T80" fmla="*/ 33 w 125"/>
                <a:gd name="T81" fmla="*/ 38 h 125"/>
                <a:gd name="T82" fmla="*/ 33 w 125"/>
                <a:gd name="T83" fmla="*/ 67 h 125"/>
                <a:gd name="T84" fmla="*/ 31 w 125"/>
                <a:gd name="T85" fmla="*/ 68 h 125"/>
                <a:gd name="T86" fmla="*/ 26 w 125"/>
                <a:gd name="T87" fmla="*/ 64 h 125"/>
                <a:gd name="T88" fmla="*/ 5 w 125"/>
                <a:gd name="T89" fmla="*/ 67 h 125"/>
                <a:gd name="T90" fmla="*/ 0 w 125"/>
                <a:gd name="T91" fmla="*/ 79 h 125"/>
                <a:gd name="T92" fmla="*/ 18 w 125"/>
                <a:gd name="T93" fmla="*/ 96 h 125"/>
                <a:gd name="T94" fmla="*/ 31 w 125"/>
                <a:gd name="T95" fmla="*/ 90 h 125"/>
                <a:gd name="T96" fmla="*/ 33 w 125"/>
                <a:gd name="T97" fmla="*/ 92 h 125"/>
                <a:gd name="T98" fmla="*/ 33 w 125"/>
                <a:gd name="T99" fmla="*/ 120 h 125"/>
                <a:gd name="T100" fmla="*/ 38 w 125"/>
                <a:gd name="T101" fmla="*/ 125 h 125"/>
                <a:gd name="T102" fmla="*/ 60 w 125"/>
                <a:gd name="T10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5" h="125">
                  <a:moveTo>
                    <a:pt x="60" y="125"/>
                  </a:moveTo>
                  <a:cubicBezTo>
                    <a:pt x="63" y="125"/>
                    <a:pt x="65" y="123"/>
                    <a:pt x="65" y="120"/>
                  </a:cubicBezTo>
                  <a:cubicBezTo>
                    <a:pt x="65" y="117"/>
                    <a:pt x="63" y="115"/>
                    <a:pt x="60" y="115"/>
                  </a:cubicBezTo>
                  <a:cubicBezTo>
                    <a:pt x="43" y="115"/>
                    <a:pt x="43" y="115"/>
                    <a:pt x="43" y="115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3" y="90"/>
                    <a:pt x="43" y="89"/>
                    <a:pt x="43" y="89"/>
                  </a:cubicBezTo>
                  <a:cubicBezTo>
                    <a:pt x="42" y="86"/>
                    <a:pt x="41" y="84"/>
                    <a:pt x="39" y="82"/>
                  </a:cubicBezTo>
                  <a:cubicBezTo>
                    <a:pt x="34" y="79"/>
                    <a:pt x="27" y="79"/>
                    <a:pt x="24" y="84"/>
                  </a:cubicBezTo>
                  <a:cubicBezTo>
                    <a:pt x="22" y="85"/>
                    <a:pt x="20" y="87"/>
                    <a:pt x="18" y="87"/>
                  </a:cubicBezTo>
                  <a:cubicBezTo>
                    <a:pt x="14" y="87"/>
                    <a:pt x="10" y="83"/>
                    <a:pt x="10" y="79"/>
                  </a:cubicBezTo>
                  <a:cubicBezTo>
                    <a:pt x="10" y="76"/>
                    <a:pt x="14" y="72"/>
                    <a:pt x="18" y="72"/>
                  </a:cubicBezTo>
                  <a:cubicBezTo>
                    <a:pt x="20" y="72"/>
                    <a:pt x="22" y="73"/>
                    <a:pt x="24" y="75"/>
                  </a:cubicBezTo>
                  <a:cubicBezTo>
                    <a:pt x="25" y="77"/>
                    <a:pt x="27" y="78"/>
                    <a:pt x="30" y="79"/>
                  </a:cubicBezTo>
                  <a:cubicBezTo>
                    <a:pt x="36" y="79"/>
                    <a:pt x="42" y="75"/>
                    <a:pt x="43" y="69"/>
                  </a:cubicBezTo>
                  <a:cubicBezTo>
                    <a:pt x="43" y="68"/>
                    <a:pt x="43" y="68"/>
                    <a:pt x="43" y="67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68" y="43"/>
                    <a:pt x="68" y="43"/>
                    <a:pt x="68" y="43"/>
                  </a:cubicBezTo>
                  <a:cubicBezTo>
                    <a:pt x="73" y="43"/>
                    <a:pt x="77" y="38"/>
                    <a:pt x="78" y="34"/>
                  </a:cubicBezTo>
                  <a:cubicBezTo>
                    <a:pt x="79" y="30"/>
                    <a:pt x="78" y="26"/>
                    <a:pt x="75" y="24"/>
                  </a:cubicBezTo>
                  <a:cubicBezTo>
                    <a:pt x="73" y="22"/>
                    <a:pt x="72" y="20"/>
                    <a:pt x="72" y="18"/>
                  </a:cubicBezTo>
                  <a:cubicBezTo>
                    <a:pt x="72" y="14"/>
                    <a:pt x="75" y="10"/>
                    <a:pt x="79" y="10"/>
                  </a:cubicBezTo>
                  <a:cubicBezTo>
                    <a:pt x="83" y="10"/>
                    <a:pt x="87" y="14"/>
                    <a:pt x="87" y="18"/>
                  </a:cubicBezTo>
                  <a:cubicBezTo>
                    <a:pt x="87" y="20"/>
                    <a:pt x="86" y="22"/>
                    <a:pt x="84" y="24"/>
                  </a:cubicBezTo>
                  <a:cubicBezTo>
                    <a:pt x="80" y="26"/>
                    <a:pt x="79" y="30"/>
                    <a:pt x="80" y="34"/>
                  </a:cubicBezTo>
                  <a:cubicBezTo>
                    <a:pt x="81" y="38"/>
                    <a:pt x="85" y="42"/>
                    <a:pt x="89" y="43"/>
                  </a:cubicBezTo>
                  <a:cubicBezTo>
                    <a:pt x="90" y="43"/>
                    <a:pt x="90" y="43"/>
                    <a:pt x="91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15" y="63"/>
                    <a:pt x="117" y="65"/>
                    <a:pt x="120" y="65"/>
                  </a:cubicBezTo>
                  <a:cubicBezTo>
                    <a:pt x="123" y="65"/>
                    <a:pt x="125" y="63"/>
                    <a:pt x="125" y="60"/>
                  </a:cubicBezTo>
                  <a:cubicBezTo>
                    <a:pt x="125" y="38"/>
                    <a:pt x="125" y="38"/>
                    <a:pt x="125" y="38"/>
                  </a:cubicBezTo>
                  <a:cubicBezTo>
                    <a:pt x="125" y="36"/>
                    <a:pt x="123" y="33"/>
                    <a:pt x="120" y="33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90" y="33"/>
                    <a:pt x="89" y="32"/>
                    <a:pt x="90" y="31"/>
                  </a:cubicBezTo>
                  <a:cubicBezTo>
                    <a:pt x="94" y="28"/>
                    <a:pt x="97" y="23"/>
                    <a:pt x="97" y="18"/>
                  </a:cubicBezTo>
                  <a:cubicBezTo>
                    <a:pt x="97" y="8"/>
                    <a:pt x="88" y="0"/>
                    <a:pt x="79" y="0"/>
                  </a:cubicBezTo>
                  <a:cubicBezTo>
                    <a:pt x="70" y="0"/>
                    <a:pt x="62" y="8"/>
                    <a:pt x="62" y="18"/>
                  </a:cubicBezTo>
                  <a:cubicBezTo>
                    <a:pt x="62" y="23"/>
                    <a:pt x="64" y="28"/>
                    <a:pt x="68" y="31"/>
                  </a:cubicBezTo>
                  <a:cubicBezTo>
                    <a:pt x="69" y="32"/>
                    <a:pt x="68" y="33"/>
                    <a:pt x="67" y="33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6" y="33"/>
                    <a:pt x="33" y="36"/>
                    <a:pt x="33" y="38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8"/>
                    <a:pt x="32" y="69"/>
                    <a:pt x="31" y="68"/>
                  </a:cubicBezTo>
                  <a:cubicBezTo>
                    <a:pt x="30" y="66"/>
                    <a:pt x="28" y="65"/>
                    <a:pt x="26" y="64"/>
                  </a:cubicBezTo>
                  <a:cubicBezTo>
                    <a:pt x="19" y="60"/>
                    <a:pt x="11" y="62"/>
                    <a:pt x="5" y="67"/>
                  </a:cubicBezTo>
                  <a:cubicBezTo>
                    <a:pt x="2" y="70"/>
                    <a:pt x="0" y="75"/>
                    <a:pt x="0" y="79"/>
                  </a:cubicBezTo>
                  <a:cubicBezTo>
                    <a:pt x="0" y="89"/>
                    <a:pt x="8" y="96"/>
                    <a:pt x="18" y="96"/>
                  </a:cubicBezTo>
                  <a:cubicBezTo>
                    <a:pt x="23" y="96"/>
                    <a:pt x="28" y="94"/>
                    <a:pt x="31" y="90"/>
                  </a:cubicBezTo>
                  <a:cubicBezTo>
                    <a:pt x="32" y="89"/>
                    <a:pt x="33" y="90"/>
                    <a:pt x="33" y="92"/>
                  </a:cubicBezTo>
                  <a:cubicBezTo>
                    <a:pt x="33" y="120"/>
                    <a:pt x="33" y="120"/>
                    <a:pt x="33" y="120"/>
                  </a:cubicBezTo>
                  <a:cubicBezTo>
                    <a:pt x="33" y="123"/>
                    <a:pt x="36" y="125"/>
                    <a:pt x="38" y="125"/>
                  </a:cubicBezTo>
                  <a:cubicBezTo>
                    <a:pt x="60" y="125"/>
                    <a:pt x="60" y="125"/>
                    <a:pt x="60" y="1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4">
              <a:extLst>
                <a:ext uri="{FF2B5EF4-FFF2-40B4-BE49-F238E27FC236}">
                  <a16:creationId xmlns:a16="http://schemas.microsoft.com/office/drawing/2014/main" id="{8A4C5CFA-6D29-4E79-809C-6E60224710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42663" y="3844925"/>
              <a:ext cx="476250" cy="473075"/>
            </a:xfrm>
            <a:custGeom>
              <a:avLst/>
              <a:gdLst>
                <a:gd name="T0" fmla="*/ 87 w 127"/>
                <a:gd name="T1" fmla="*/ 22 h 126"/>
                <a:gd name="T2" fmla="*/ 95 w 127"/>
                <a:gd name="T3" fmla="*/ 7 h 126"/>
                <a:gd name="T4" fmla="*/ 119 w 127"/>
                <a:gd name="T5" fmla="*/ 32 h 126"/>
                <a:gd name="T6" fmla="*/ 104 w 127"/>
                <a:gd name="T7" fmla="*/ 40 h 126"/>
                <a:gd name="T8" fmla="*/ 125 w 127"/>
                <a:gd name="T9" fmla="*/ 67 h 126"/>
                <a:gd name="T10" fmla="*/ 102 w 127"/>
                <a:gd name="T11" fmla="*/ 89 h 126"/>
                <a:gd name="T12" fmla="*/ 90 w 127"/>
                <a:gd name="T13" fmla="*/ 88 h 126"/>
                <a:gd name="T14" fmla="*/ 85 w 127"/>
                <a:gd name="T15" fmla="*/ 79 h 126"/>
                <a:gd name="T16" fmla="*/ 83 w 127"/>
                <a:gd name="T17" fmla="*/ 72 h 126"/>
                <a:gd name="T18" fmla="*/ 72 w 127"/>
                <a:gd name="T19" fmla="*/ 72 h 126"/>
                <a:gd name="T20" fmla="*/ 72 w 127"/>
                <a:gd name="T21" fmla="*/ 83 h 126"/>
                <a:gd name="T22" fmla="*/ 85 w 127"/>
                <a:gd name="T23" fmla="*/ 86 h 126"/>
                <a:gd name="T24" fmla="*/ 90 w 127"/>
                <a:gd name="T25" fmla="*/ 95 h 126"/>
                <a:gd name="T26" fmla="*/ 67 w 127"/>
                <a:gd name="T27" fmla="*/ 125 h 126"/>
                <a:gd name="T28" fmla="*/ 39 w 127"/>
                <a:gd name="T29" fmla="*/ 104 h 126"/>
                <a:gd name="T30" fmla="*/ 32 w 127"/>
                <a:gd name="T31" fmla="*/ 119 h 126"/>
                <a:gd name="T32" fmla="*/ 7 w 127"/>
                <a:gd name="T33" fmla="*/ 95 h 126"/>
                <a:gd name="T34" fmla="*/ 22 w 127"/>
                <a:gd name="T35" fmla="*/ 90 h 126"/>
                <a:gd name="T36" fmla="*/ 22 w 127"/>
                <a:gd name="T37" fmla="*/ 88 h 126"/>
                <a:gd name="T38" fmla="*/ 2 w 127"/>
                <a:gd name="T39" fmla="*/ 67 h 126"/>
                <a:gd name="T40" fmla="*/ 23 w 127"/>
                <a:gd name="T41" fmla="*/ 39 h 126"/>
                <a:gd name="T42" fmla="*/ 40 w 127"/>
                <a:gd name="T43" fmla="*/ 42 h 126"/>
                <a:gd name="T44" fmla="*/ 42 w 127"/>
                <a:gd name="T45" fmla="*/ 51 h 126"/>
                <a:gd name="T46" fmla="*/ 56 w 127"/>
                <a:gd name="T47" fmla="*/ 49 h 126"/>
                <a:gd name="T48" fmla="*/ 47 w 127"/>
                <a:gd name="T49" fmla="*/ 42 h 126"/>
                <a:gd name="T50" fmla="*/ 36 w 127"/>
                <a:gd name="T51" fmla="*/ 32 h 126"/>
                <a:gd name="T52" fmla="*/ 60 w 127"/>
                <a:gd name="T53" fmla="*/ 2 h 126"/>
                <a:gd name="T54" fmla="*/ 80 w 127"/>
                <a:gd name="T55" fmla="*/ 29 h 126"/>
                <a:gd name="T56" fmla="*/ 47 w 127"/>
                <a:gd name="T57" fmla="*/ 29 h 126"/>
                <a:gd name="T58" fmla="*/ 54 w 127"/>
                <a:gd name="T59" fmla="*/ 32 h 126"/>
                <a:gd name="T60" fmla="*/ 49 w 127"/>
                <a:gd name="T61" fmla="*/ 66 h 126"/>
                <a:gd name="T62" fmla="*/ 32 w 127"/>
                <a:gd name="T63" fmla="*/ 48 h 126"/>
                <a:gd name="T64" fmla="*/ 12 w 127"/>
                <a:gd name="T65" fmla="*/ 63 h 126"/>
                <a:gd name="T66" fmla="*/ 32 w 127"/>
                <a:gd name="T67" fmla="*/ 90 h 126"/>
                <a:gd name="T68" fmla="*/ 21 w 127"/>
                <a:gd name="T69" fmla="*/ 100 h 126"/>
                <a:gd name="T70" fmla="*/ 14 w 127"/>
                <a:gd name="T71" fmla="*/ 102 h 126"/>
                <a:gd name="T72" fmla="*/ 25 w 127"/>
                <a:gd name="T73" fmla="*/ 112 h 126"/>
                <a:gd name="T74" fmla="*/ 32 w 127"/>
                <a:gd name="T75" fmla="*/ 96 h 126"/>
                <a:gd name="T76" fmla="*/ 45 w 127"/>
                <a:gd name="T77" fmla="*/ 96 h 126"/>
                <a:gd name="T78" fmla="*/ 63 w 127"/>
                <a:gd name="T79" fmla="*/ 114 h 126"/>
                <a:gd name="T80" fmla="*/ 79 w 127"/>
                <a:gd name="T81" fmla="*/ 95 h 126"/>
                <a:gd name="T82" fmla="*/ 60 w 127"/>
                <a:gd name="T83" fmla="*/ 77 h 126"/>
                <a:gd name="T84" fmla="*/ 77 w 127"/>
                <a:gd name="T85" fmla="*/ 60 h 126"/>
                <a:gd name="T86" fmla="*/ 94 w 127"/>
                <a:gd name="T87" fmla="*/ 72 h 126"/>
                <a:gd name="T88" fmla="*/ 97 w 127"/>
                <a:gd name="T89" fmla="*/ 80 h 126"/>
                <a:gd name="T90" fmla="*/ 97 w 127"/>
                <a:gd name="T91" fmla="*/ 46 h 126"/>
                <a:gd name="T92" fmla="*/ 99 w 127"/>
                <a:gd name="T93" fmla="*/ 29 h 126"/>
                <a:gd name="T94" fmla="*/ 109 w 127"/>
                <a:gd name="T95" fmla="*/ 27 h 126"/>
                <a:gd name="T96" fmla="*/ 112 w 127"/>
                <a:gd name="T97" fmla="*/ 14 h 126"/>
                <a:gd name="T98" fmla="*/ 100 w 127"/>
                <a:gd name="T99" fmla="*/ 17 h 126"/>
                <a:gd name="T100" fmla="*/ 98 w 127"/>
                <a:gd name="T101" fmla="*/ 27 h 126"/>
                <a:gd name="T102" fmla="*/ 82 w 127"/>
                <a:gd name="T103" fmla="*/ 3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7" h="126">
                  <a:moveTo>
                    <a:pt x="67" y="2"/>
                  </a:moveTo>
                  <a:cubicBezTo>
                    <a:pt x="87" y="22"/>
                    <a:pt x="87" y="22"/>
                    <a:pt x="87" y="22"/>
                  </a:cubicBezTo>
                  <a:cubicBezTo>
                    <a:pt x="88" y="23"/>
                    <a:pt x="90" y="22"/>
                    <a:pt x="90" y="21"/>
                  </a:cubicBezTo>
                  <a:cubicBezTo>
                    <a:pt x="89" y="16"/>
                    <a:pt x="91" y="11"/>
                    <a:pt x="95" y="7"/>
                  </a:cubicBezTo>
                  <a:cubicBezTo>
                    <a:pt x="101" y="1"/>
                    <a:pt x="112" y="1"/>
                    <a:pt x="119" y="7"/>
                  </a:cubicBezTo>
                  <a:cubicBezTo>
                    <a:pt x="125" y="14"/>
                    <a:pt x="125" y="25"/>
                    <a:pt x="119" y="32"/>
                  </a:cubicBezTo>
                  <a:cubicBezTo>
                    <a:pt x="115" y="36"/>
                    <a:pt x="111" y="38"/>
                    <a:pt x="105" y="37"/>
                  </a:cubicBezTo>
                  <a:cubicBezTo>
                    <a:pt x="104" y="37"/>
                    <a:pt x="104" y="39"/>
                    <a:pt x="104" y="40"/>
                  </a:cubicBezTo>
                  <a:cubicBezTo>
                    <a:pt x="125" y="60"/>
                    <a:pt x="125" y="60"/>
                    <a:pt x="125" y="60"/>
                  </a:cubicBezTo>
                  <a:cubicBezTo>
                    <a:pt x="127" y="62"/>
                    <a:pt x="127" y="65"/>
                    <a:pt x="125" y="67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3" y="88"/>
                    <a:pt x="103" y="88"/>
                    <a:pt x="102" y="89"/>
                  </a:cubicBezTo>
                  <a:cubicBezTo>
                    <a:pt x="100" y="90"/>
                    <a:pt x="97" y="91"/>
                    <a:pt x="94" y="90"/>
                  </a:cubicBezTo>
                  <a:cubicBezTo>
                    <a:pt x="93" y="90"/>
                    <a:pt x="91" y="89"/>
                    <a:pt x="90" y="88"/>
                  </a:cubicBezTo>
                  <a:cubicBezTo>
                    <a:pt x="89" y="88"/>
                    <a:pt x="87" y="87"/>
                    <a:pt x="87" y="86"/>
                  </a:cubicBezTo>
                  <a:cubicBezTo>
                    <a:pt x="85" y="84"/>
                    <a:pt x="84" y="82"/>
                    <a:pt x="85" y="79"/>
                  </a:cubicBezTo>
                  <a:cubicBezTo>
                    <a:pt x="85" y="78"/>
                    <a:pt x="85" y="77"/>
                    <a:pt x="85" y="75"/>
                  </a:cubicBezTo>
                  <a:cubicBezTo>
                    <a:pt x="84" y="74"/>
                    <a:pt x="84" y="73"/>
                    <a:pt x="83" y="72"/>
                  </a:cubicBezTo>
                  <a:cubicBezTo>
                    <a:pt x="81" y="71"/>
                    <a:pt x="79" y="70"/>
                    <a:pt x="77" y="70"/>
                  </a:cubicBezTo>
                  <a:cubicBezTo>
                    <a:pt x="75" y="70"/>
                    <a:pt x="74" y="71"/>
                    <a:pt x="72" y="72"/>
                  </a:cubicBezTo>
                  <a:cubicBezTo>
                    <a:pt x="71" y="74"/>
                    <a:pt x="70" y="76"/>
                    <a:pt x="70" y="77"/>
                  </a:cubicBezTo>
                  <a:cubicBezTo>
                    <a:pt x="70" y="79"/>
                    <a:pt x="71" y="81"/>
                    <a:pt x="72" y="83"/>
                  </a:cubicBezTo>
                  <a:cubicBezTo>
                    <a:pt x="74" y="84"/>
                    <a:pt x="76" y="85"/>
                    <a:pt x="79" y="85"/>
                  </a:cubicBezTo>
                  <a:cubicBezTo>
                    <a:pt x="81" y="84"/>
                    <a:pt x="83" y="85"/>
                    <a:pt x="85" y="86"/>
                  </a:cubicBezTo>
                  <a:cubicBezTo>
                    <a:pt x="86" y="87"/>
                    <a:pt x="87" y="88"/>
                    <a:pt x="88" y="90"/>
                  </a:cubicBezTo>
                  <a:cubicBezTo>
                    <a:pt x="89" y="91"/>
                    <a:pt x="90" y="93"/>
                    <a:pt x="90" y="95"/>
                  </a:cubicBezTo>
                  <a:cubicBezTo>
                    <a:pt x="91" y="97"/>
                    <a:pt x="90" y="102"/>
                    <a:pt x="88" y="104"/>
                  </a:cubicBezTo>
                  <a:cubicBezTo>
                    <a:pt x="67" y="125"/>
                    <a:pt x="67" y="125"/>
                    <a:pt x="67" y="125"/>
                  </a:cubicBezTo>
                  <a:cubicBezTo>
                    <a:pt x="65" y="126"/>
                    <a:pt x="62" y="126"/>
                    <a:pt x="60" y="12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4"/>
                    <a:pt x="37" y="104"/>
                    <a:pt x="37" y="105"/>
                  </a:cubicBezTo>
                  <a:cubicBezTo>
                    <a:pt x="38" y="110"/>
                    <a:pt x="36" y="115"/>
                    <a:pt x="32" y="119"/>
                  </a:cubicBezTo>
                  <a:cubicBezTo>
                    <a:pt x="25" y="125"/>
                    <a:pt x="14" y="125"/>
                    <a:pt x="7" y="119"/>
                  </a:cubicBezTo>
                  <a:cubicBezTo>
                    <a:pt x="1" y="112"/>
                    <a:pt x="1" y="101"/>
                    <a:pt x="7" y="95"/>
                  </a:cubicBezTo>
                  <a:cubicBezTo>
                    <a:pt x="9" y="93"/>
                    <a:pt x="12" y="91"/>
                    <a:pt x="14" y="90"/>
                  </a:cubicBezTo>
                  <a:cubicBezTo>
                    <a:pt x="17" y="90"/>
                    <a:pt x="19" y="89"/>
                    <a:pt x="22" y="90"/>
                  </a:cubicBezTo>
                  <a:cubicBezTo>
                    <a:pt x="22" y="89"/>
                    <a:pt x="22" y="89"/>
                    <a:pt x="22" y="89"/>
                  </a:cubicBezTo>
                  <a:cubicBezTo>
                    <a:pt x="22" y="89"/>
                    <a:pt x="22" y="88"/>
                    <a:pt x="22" y="88"/>
                  </a:cubicBezTo>
                  <a:cubicBezTo>
                    <a:pt x="22" y="88"/>
                    <a:pt x="22" y="87"/>
                    <a:pt x="22" y="8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65"/>
                    <a:pt x="0" y="62"/>
                    <a:pt x="2" y="60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5" y="37"/>
                    <a:pt x="29" y="36"/>
                    <a:pt x="32" y="36"/>
                  </a:cubicBezTo>
                  <a:cubicBezTo>
                    <a:pt x="35" y="37"/>
                    <a:pt x="38" y="39"/>
                    <a:pt x="40" y="42"/>
                  </a:cubicBezTo>
                  <a:cubicBezTo>
                    <a:pt x="42" y="43"/>
                    <a:pt x="42" y="46"/>
                    <a:pt x="42" y="48"/>
                  </a:cubicBezTo>
                  <a:cubicBezTo>
                    <a:pt x="42" y="49"/>
                    <a:pt x="42" y="50"/>
                    <a:pt x="42" y="51"/>
                  </a:cubicBezTo>
                  <a:cubicBezTo>
                    <a:pt x="43" y="54"/>
                    <a:pt x="46" y="56"/>
                    <a:pt x="49" y="56"/>
                  </a:cubicBezTo>
                  <a:cubicBezTo>
                    <a:pt x="53" y="56"/>
                    <a:pt x="56" y="53"/>
                    <a:pt x="56" y="49"/>
                  </a:cubicBezTo>
                  <a:cubicBezTo>
                    <a:pt x="56" y="46"/>
                    <a:pt x="54" y="43"/>
                    <a:pt x="51" y="42"/>
                  </a:cubicBezTo>
                  <a:cubicBezTo>
                    <a:pt x="50" y="41"/>
                    <a:pt x="49" y="42"/>
                    <a:pt x="47" y="42"/>
                  </a:cubicBezTo>
                  <a:cubicBezTo>
                    <a:pt x="45" y="42"/>
                    <a:pt x="43" y="41"/>
                    <a:pt x="41" y="40"/>
                  </a:cubicBezTo>
                  <a:cubicBezTo>
                    <a:pt x="39" y="38"/>
                    <a:pt x="37" y="35"/>
                    <a:pt x="36" y="32"/>
                  </a:cubicBezTo>
                  <a:cubicBezTo>
                    <a:pt x="36" y="29"/>
                    <a:pt x="36" y="25"/>
                    <a:pt x="39" y="23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2" y="0"/>
                    <a:pt x="65" y="0"/>
                    <a:pt x="67" y="2"/>
                  </a:cubicBezTo>
                  <a:close/>
                  <a:moveTo>
                    <a:pt x="80" y="29"/>
                  </a:moveTo>
                  <a:cubicBezTo>
                    <a:pt x="63" y="12"/>
                    <a:pt x="63" y="12"/>
                    <a:pt x="63" y="12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6" y="30"/>
                    <a:pt x="46" y="32"/>
                    <a:pt x="47" y="32"/>
                  </a:cubicBezTo>
                  <a:cubicBezTo>
                    <a:pt x="50" y="31"/>
                    <a:pt x="52" y="32"/>
                    <a:pt x="54" y="32"/>
                  </a:cubicBezTo>
                  <a:cubicBezTo>
                    <a:pt x="61" y="35"/>
                    <a:pt x="66" y="41"/>
                    <a:pt x="66" y="49"/>
                  </a:cubicBezTo>
                  <a:cubicBezTo>
                    <a:pt x="66" y="59"/>
                    <a:pt x="59" y="66"/>
                    <a:pt x="49" y="66"/>
                  </a:cubicBezTo>
                  <a:cubicBezTo>
                    <a:pt x="41" y="66"/>
                    <a:pt x="35" y="61"/>
                    <a:pt x="33" y="54"/>
                  </a:cubicBezTo>
                  <a:cubicBezTo>
                    <a:pt x="32" y="52"/>
                    <a:pt x="32" y="50"/>
                    <a:pt x="32" y="48"/>
                  </a:cubicBezTo>
                  <a:cubicBezTo>
                    <a:pt x="32" y="46"/>
                    <a:pt x="30" y="46"/>
                    <a:pt x="29" y="47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2" y="83"/>
                    <a:pt x="33" y="87"/>
                    <a:pt x="32" y="90"/>
                  </a:cubicBezTo>
                  <a:cubicBezTo>
                    <a:pt x="32" y="91"/>
                    <a:pt x="31" y="93"/>
                    <a:pt x="30" y="94"/>
                  </a:cubicBezTo>
                  <a:cubicBezTo>
                    <a:pt x="28" y="98"/>
                    <a:pt x="25" y="100"/>
                    <a:pt x="21" y="100"/>
                  </a:cubicBezTo>
                  <a:cubicBezTo>
                    <a:pt x="20" y="99"/>
                    <a:pt x="19" y="99"/>
                    <a:pt x="17" y="100"/>
                  </a:cubicBezTo>
                  <a:cubicBezTo>
                    <a:pt x="16" y="100"/>
                    <a:pt x="15" y="101"/>
                    <a:pt x="14" y="102"/>
                  </a:cubicBezTo>
                  <a:cubicBezTo>
                    <a:pt x="12" y="104"/>
                    <a:pt x="12" y="109"/>
                    <a:pt x="14" y="112"/>
                  </a:cubicBezTo>
                  <a:cubicBezTo>
                    <a:pt x="17" y="114"/>
                    <a:pt x="22" y="114"/>
                    <a:pt x="25" y="112"/>
                  </a:cubicBezTo>
                  <a:cubicBezTo>
                    <a:pt x="28" y="108"/>
                    <a:pt x="26" y="107"/>
                    <a:pt x="27" y="103"/>
                  </a:cubicBezTo>
                  <a:cubicBezTo>
                    <a:pt x="27" y="100"/>
                    <a:pt x="29" y="97"/>
                    <a:pt x="32" y="96"/>
                  </a:cubicBezTo>
                  <a:cubicBezTo>
                    <a:pt x="33" y="95"/>
                    <a:pt x="35" y="94"/>
                    <a:pt x="36" y="94"/>
                  </a:cubicBezTo>
                  <a:cubicBezTo>
                    <a:pt x="39" y="94"/>
                    <a:pt x="42" y="94"/>
                    <a:pt x="45" y="96"/>
                  </a:cubicBezTo>
                  <a:cubicBezTo>
                    <a:pt x="46" y="96"/>
                    <a:pt x="46" y="97"/>
                    <a:pt x="47" y="98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1" y="97"/>
                    <a:pt x="80" y="95"/>
                    <a:pt x="79" y="95"/>
                  </a:cubicBezTo>
                  <a:cubicBezTo>
                    <a:pt x="74" y="95"/>
                    <a:pt x="69" y="93"/>
                    <a:pt x="65" y="90"/>
                  </a:cubicBezTo>
                  <a:cubicBezTo>
                    <a:pt x="62" y="86"/>
                    <a:pt x="60" y="82"/>
                    <a:pt x="60" y="77"/>
                  </a:cubicBezTo>
                  <a:cubicBezTo>
                    <a:pt x="60" y="73"/>
                    <a:pt x="62" y="69"/>
                    <a:pt x="65" y="65"/>
                  </a:cubicBezTo>
                  <a:cubicBezTo>
                    <a:pt x="69" y="62"/>
                    <a:pt x="73" y="60"/>
                    <a:pt x="77" y="60"/>
                  </a:cubicBezTo>
                  <a:cubicBezTo>
                    <a:pt x="82" y="60"/>
                    <a:pt x="87" y="62"/>
                    <a:pt x="90" y="65"/>
                  </a:cubicBezTo>
                  <a:cubicBezTo>
                    <a:pt x="92" y="67"/>
                    <a:pt x="93" y="70"/>
                    <a:pt x="94" y="72"/>
                  </a:cubicBezTo>
                  <a:cubicBezTo>
                    <a:pt x="95" y="75"/>
                    <a:pt x="95" y="77"/>
                    <a:pt x="95" y="79"/>
                  </a:cubicBezTo>
                  <a:cubicBezTo>
                    <a:pt x="95" y="80"/>
                    <a:pt x="97" y="81"/>
                    <a:pt x="97" y="80"/>
                  </a:cubicBezTo>
                  <a:cubicBezTo>
                    <a:pt x="114" y="63"/>
                    <a:pt x="114" y="63"/>
                    <a:pt x="114" y="63"/>
                  </a:cubicBezTo>
                  <a:cubicBezTo>
                    <a:pt x="97" y="46"/>
                    <a:pt x="97" y="46"/>
                    <a:pt x="97" y="46"/>
                  </a:cubicBezTo>
                  <a:cubicBezTo>
                    <a:pt x="94" y="43"/>
                    <a:pt x="94" y="39"/>
                    <a:pt x="94" y="36"/>
                  </a:cubicBezTo>
                  <a:cubicBezTo>
                    <a:pt x="95" y="33"/>
                    <a:pt x="96" y="30"/>
                    <a:pt x="99" y="29"/>
                  </a:cubicBezTo>
                  <a:cubicBezTo>
                    <a:pt x="100" y="27"/>
                    <a:pt x="102" y="27"/>
                    <a:pt x="104" y="27"/>
                  </a:cubicBezTo>
                  <a:cubicBezTo>
                    <a:pt x="106" y="27"/>
                    <a:pt x="107" y="27"/>
                    <a:pt x="109" y="27"/>
                  </a:cubicBezTo>
                  <a:cubicBezTo>
                    <a:pt x="112" y="26"/>
                    <a:pt x="114" y="23"/>
                    <a:pt x="114" y="20"/>
                  </a:cubicBezTo>
                  <a:cubicBezTo>
                    <a:pt x="114" y="18"/>
                    <a:pt x="113" y="16"/>
                    <a:pt x="112" y="14"/>
                  </a:cubicBezTo>
                  <a:cubicBezTo>
                    <a:pt x="111" y="13"/>
                    <a:pt x="109" y="12"/>
                    <a:pt x="107" y="12"/>
                  </a:cubicBezTo>
                  <a:cubicBezTo>
                    <a:pt x="104" y="12"/>
                    <a:pt x="101" y="14"/>
                    <a:pt x="100" y="17"/>
                  </a:cubicBezTo>
                  <a:cubicBezTo>
                    <a:pt x="99" y="18"/>
                    <a:pt x="99" y="20"/>
                    <a:pt x="100" y="21"/>
                  </a:cubicBezTo>
                  <a:cubicBezTo>
                    <a:pt x="100" y="23"/>
                    <a:pt x="99" y="25"/>
                    <a:pt x="98" y="27"/>
                  </a:cubicBezTo>
                  <a:cubicBezTo>
                    <a:pt x="96" y="30"/>
                    <a:pt x="93" y="32"/>
                    <a:pt x="90" y="32"/>
                  </a:cubicBezTo>
                  <a:cubicBezTo>
                    <a:pt x="87" y="33"/>
                    <a:pt x="84" y="32"/>
                    <a:pt x="82" y="31"/>
                  </a:cubicBezTo>
                  <a:cubicBezTo>
                    <a:pt x="81" y="30"/>
                    <a:pt x="81" y="30"/>
                    <a:pt x="80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82" name="Round Diagonal Corner Rectangle 45">
            <a:extLst>
              <a:ext uri="{FF2B5EF4-FFF2-40B4-BE49-F238E27FC236}">
                <a16:creationId xmlns:a16="http://schemas.microsoft.com/office/drawing/2014/main" id="{199256ED-8105-4874-8519-3C9D85C1904F}"/>
              </a:ext>
            </a:extLst>
          </p:cNvPr>
          <p:cNvSpPr/>
          <p:nvPr/>
        </p:nvSpPr>
        <p:spPr>
          <a:xfrm rot="5400000" flipV="1">
            <a:off x="6275023" y="1211243"/>
            <a:ext cx="540000" cy="540000"/>
          </a:xfrm>
          <a:prstGeom prst="round2DiagRect">
            <a:avLst>
              <a:gd name="adj1" fmla="val 18841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just">
              <a:lnSpc>
                <a:spcPct val="130000"/>
              </a:lnSpc>
            </a:pPr>
            <a:endParaRPr lang="bg-BG" sz="160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3" name="组合 282">
            <a:extLst>
              <a:ext uri="{FF2B5EF4-FFF2-40B4-BE49-F238E27FC236}">
                <a16:creationId xmlns:a16="http://schemas.microsoft.com/office/drawing/2014/main" id="{C8572601-6FFA-40E8-9ABB-2FC836538CA9}"/>
              </a:ext>
            </a:extLst>
          </p:cNvPr>
          <p:cNvGrpSpPr/>
          <p:nvPr/>
        </p:nvGrpSpPr>
        <p:grpSpPr>
          <a:xfrm>
            <a:off x="6401023" y="1337243"/>
            <a:ext cx="288000" cy="288000"/>
            <a:chOff x="10826751" y="5691188"/>
            <a:chExt cx="762000" cy="766763"/>
          </a:xfrm>
        </p:grpSpPr>
        <p:sp>
          <p:nvSpPr>
            <p:cNvPr id="284" name="Freeform 63">
              <a:extLst>
                <a:ext uri="{FF2B5EF4-FFF2-40B4-BE49-F238E27FC236}">
                  <a16:creationId xmlns:a16="http://schemas.microsoft.com/office/drawing/2014/main" id="{106EC8CA-449B-44A7-8B1F-361E599515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80738" y="5853113"/>
              <a:ext cx="447675" cy="447675"/>
            </a:xfrm>
            <a:custGeom>
              <a:avLst/>
              <a:gdLst>
                <a:gd name="T0" fmla="*/ 115 w 119"/>
                <a:gd name="T1" fmla="*/ 52 h 119"/>
                <a:gd name="T2" fmla="*/ 67 w 119"/>
                <a:gd name="T3" fmla="*/ 115 h 119"/>
                <a:gd name="T4" fmla="*/ 4 w 119"/>
                <a:gd name="T5" fmla="*/ 67 h 119"/>
                <a:gd name="T6" fmla="*/ 52 w 119"/>
                <a:gd name="T7" fmla="*/ 4 h 119"/>
                <a:gd name="T8" fmla="*/ 115 w 119"/>
                <a:gd name="T9" fmla="*/ 52 h 119"/>
                <a:gd name="T10" fmla="*/ 107 w 119"/>
                <a:gd name="T11" fmla="*/ 53 h 119"/>
                <a:gd name="T12" fmla="*/ 53 w 119"/>
                <a:gd name="T13" fmla="*/ 13 h 119"/>
                <a:gd name="T14" fmla="*/ 13 w 119"/>
                <a:gd name="T15" fmla="*/ 66 h 119"/>
                <a:gd name="T16" fmla="*/ 66 w 119"/>
                <a:gd name="T17" fmla="*/ 107 h 119"/>
                <a:gd name="T18" fmla="*/ 107 w 119"/>
                <a:gd name="T19" fmla="*/ 5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19">
                  <a:moveTo>
                    <a:pt x="115" y="52"/>
                  </a:moveTo>
                  <a:cubicBezTo>
                    <a:pt x="119" y="83"/>
                    <a:pt x="98" y="111"/>
                    <a:pt x="67" y="115"/>
                  </a:cubicBezTo>
                  <a:cubicBezTo>
                    <a:pt x="36" y="119"/>
                    <a:pt x="8" y="98"/>
                    <a:pt x="4" y="67"/>
                  </a:cubicBezTo>
                  <a:cubicBezTo>
                    <a:pt x="0" y="36"/>
                    <a:pt x="22" y="8"/>
                    <a:pt x="52" y="4"/>
                  </a:cubicBezTo>
                  <a:cubicBezTo>
                    <a:pt x="83" y="0"/>
                    <a:pt x="111" y="22"/>
                    <a:pt x="115" y="52"/>
                  </a:cubicBezTo>
                  <a:close/>
                  <a:moveTo>
                    <a:pt x="107" y="53"/>
                  </a:moveTo>
                  <a:cubicBezTo>
                    <a:pt x="103" y="28"/>
                    <a:pt x="79" y="9"/>
                    <a:pt x="53" y="13"/>
                  </a:cubicBezTo>
                  <a:cubicBezTo>
                    <a:pt x="28" y="16"/>
                    <a:pt x="9" y="40"/>
                    <a:pt x="13" y="66"/>
                  </a:cubicBezTo>
                  <a:cubicBezTo>
                    <a:pt x="16" y="92"/>
                    <a:pt x="40" y="110"/>
                    <a:pt x="66" y="107"/>
                  </a:cubicBezTo>
                  <a:cubicBezTo>
                    <a:pt x="92" y="103"/>
                    <a:pt x="110" y="79"/>
                    <a:pt x="107" y="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64">
              <a:extLst>
                <a:ext uri="{FF2B5EF4-FFF2-40B4-BE49-F238E27FC236}">
                  <a16:creationId xmlns:a16="http://schemas.microsoft.com/office/drawing/2014/main" id="{28680BCA-A4FF-4AA1-859F-F0152416A5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12501" y="5691188"/>
              <a:ext cx="192088" cy="161925"/>
            </a:xfrm>
            <a:custGeom>
              <a:avLst/>
              <a:gdLst>
                <a:gd name="T0" fmla="*/ 50 w 51"/>
                <a:gd name="T1" fmla="*/ 41 h 43"/>
                <a:gd name="T2" fmla="*/ 46 w 51"/>
                <a:gd name="T3" fmla="*/ 43 h 43"/>
                <a:gd name="T4" fmla="*/ 45 w 51"/>
                <a:gd name="T5" fmla="*/ 43 h 43"/>
                <a:gd name="T6" fmla="*/ 25 w 51"/>
                <a:gd name="T7" fmla="*/ 39 h 43"/>
                <a:gd name="T8" fmla="*/ 6 w 51"/>
                <a:gd name="T9" fmla="*/ 42 h 43"/>
                <a:gd name="T10" fmla="*/ 6 w 51"/>
                <a:gd name="T11" fmla="*/ 42 h 43"/>
                <a:gd name="T12" fmla="*/ 1 w 51"/>
                <a:gd name="T13" fmla="*/ 40 h 43"/>
                <a:gd name="T14" fmla="*/ 1 w 51"/>
                <a:gd name="T15" fmla="*/ 36 h 43"/>
                <a:gd name="T16" fmla="*/ 22 w 51"/>
                <a:gd name="T17" fmla="*/ 3 h 43"/>
                <a:gd name="T18" fmla="*/ 25 w 51"/>
                <a:gd name="T19" fmla="*/ 0 h 43"/>
                <a:gd name="T20" fmla="*/ 30 w 51"/>
                <a:gd name="T21" fmla="*/ 3 h 43"/>
                <a:gd name="T22" fmla="*/ 49 w 51"/>
                <a:gd name="T23" fmla="*/ 35 h 43"/>
                <a:gd name="T24" fmla="*/ 50 w 51"/>
                <a:gd name="T25" fmla="*/ 41 h 43"/>
                <a:gd name="T26" fmla="*/ 26 w 51"/>
                <a:gd name="T27" fmla="*/ 32 h 43"/>
                <a:gd name="T28" fmla="*/ 39 w 51"/>
                <a:gd name="T29" fmla="*/ 33 h 43"/>
                <a:gd name="T30" fmla="*/ 26 w 51"/>
                <a:gd name="T31" fmla="*/ 12 h 43"/>
                <a:gd name="T32" fmla="*/ 12 w 51"/>
                <a:gd name="T33" fmla="*/ 33 h 43"/>
                <a:gd name="T34" fmla="*/ 26 w 51"/>
                <a:gd name="T35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1" h="43">
                  <a:moveTo>
                    <a:pt x="50" y="41"/>
                  </a:moveTo>
                  <a:cubicBezTo>
                    <a:pt x="49" y="42"/>
                    <a:pt x="48" y="43"/>
                    <a:pt x="46" y="43"/>
                  </a:cubicBezTo>
                  <a:cubicBezTo>
                    <a:pt x="46" y="43"/>
                    <a:pt x="45" y="43"/>
                    <a:pt x="45" y="43"/>
                  </a:cubicBezTo>
                  <a:cubicBezTo>
                    <a:pt x="39" y="41"/>
                    <a:pt x="32" y="39"/>
                    <a:pt x="25" y="39"/>
                  </a:cubicBezTo>
                  <a:cubicBezTo>
                    <a:pt x="19" y="39"/>
                    <a:pt x="12" y="40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4" y="43"/>
                    <a:pt x="2" y="42"/>
                    <a:pt x="1" y="40"/>
                  </a:cubicBezTo>
                  <a:cubicBezTo>
                    <a:pt x="0" y="39"/>
                    <a:pt x="1" y="37"/>
                    <a:pt x="1" y="36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3" y="2"/>
                    <a:pt x="23" y="0"/>
                    <a:pt x="25" y="0"/>
                  </a:cubicBezTo>
                  <a:cubicBezTo>
                    <a:pt x="28" y="0"/>
                    <a:pt x="28" y="2"/>
                    <a:pt x="30" y="3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50" y="37"/>
                    <a:pt x="51" y="39"/>
                    <a:pt x="50" y="41"/>
                  </a:cubicBezTo>
                  <a:close/>
                  <a:moveTo>
                    <a:pt x="26" y="32"/>
                  </a:moveTo>
                  <a:cubicBezTo>
                    <a:pt x="30" y="32"/>
                    <a:pt x="35" y="32"/>
                    <a:pt x="39" y="33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7" y="32"/>
                    <a:pt x="21" y="32"/>
                    <a:pt x="26" y="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65">
              <a:extLst>
                <a:ext uri="{FF2B5EF4-FFF2-40B4-BE49-F238E27FC236}">
                  <a16:creationId xmlns:a16="http://schemas.microsoft.com/office/drawing/2014/main" id="{D7BAE438-D517-4742-AA33-F2F263864A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12501" y="6296026"/>
              <a:ext cx="192088" cy="161925"/>
            </a:xfrm>
            <a:custGeom>
              <a:avLst/>
              <a:gdLst>
                <a:gd name="T0" fmla="*/ 50 w 51"/>
                <a:gd name="T1" fmla="*/ 2 h 43"/>
                <a:gd name="T2" fmla="*/ 46 w 51"/>
                <a:gd name="T3" fmla="*/ 0 h 43"/>
                <a:gd name="T4" fmla="*/ 45 w 51"/>
                <a:gd name="T5" fmla="*/ 0 h 43"/>
                <a:gd name="T6" fmla="*/ 25 w 51"/>
                <a:gd name="T7" fmla="*/ 4 h 43"/>
                <a:gd name="T8" fmla="*/ 6 w 51"/>
                <a:gd name="T9" fmla="*/ 1 h 43"/>
                <a:gd name="T10" fmla="*/ 6 w 51"/>
                <a:gd name="T11" fmla="*/ 1 h 43"/>
                <a:gd name="T12" fmla="*/ 1 w 51"/>
                <a:gd name="T13" fmla="*/ 3 h 43"/>
                <a:gd name="T14" fmla="*/ 1 w 51"/>
                <a:gd name="T15" fmla="*/ 8 h 43"/>
                <a:gd name="T16" fmla="*/ 22 w 51"/>
                <a:gd name="T17" fmla="*/ 40 h 43"/>
                <a:gd name="T18" fmla="*/ 25 w 51"/>
                <a:gd name="T19" fmla="*/ 43 h 43"/>
                <a:gd name="T20" fmla="*/ 30 w 51"/>
                <a:gd name="T21" fmla="*/ 40 h 43"/>
                <a:gd name="T22" fmla="*/ 49 w 51"/>
                <a:gd name="T23" fmla="*/ 8 h 43"/>
                <a:gd name="T24" fmla="*/ 50 w 51"/>
                <a:gd name="T25" fmla="*/ 2 h 43"/>
                <a:gd name="T26" fmla="*/ 26 w 51"/>
                <a:gd name="T27" fmla="*/ 12 h 43"/>
                <a:gd name="T28" fmla="*/ 39 w 51"/>
                <a:gd name="T29" fmla="*/ 10 h 43"/>
                <a:gd name="T30" fmla="*/ 26 w 51"/>
                <a:gd name="T31" fmla="*/ 32 h 43"/>
                <a:gd name="T32" fmla="*/ 12 w 51"/>
                <a:gd name="T33" fmla="*/ 10 h 43"/>
                <a:gd name="T34" fmla="*/ 26 w 51"/>
                <a:gd name="T35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1" h="43">
                  <a:moveTo>
                    <a:pt x="50" y="2"/>
                  </a:moveTo>
                  <a:cubicBezTo>
                    <a:pt x="49" y="1"/>
                    <a:pt x="48" y="0"/>
                    <a:pt x="46" y="0"/>
                  </a:cubicBezTo>
                  <a:cubicBezTo>
                    <a:pt x="46" y="0"/>
                    <a:pt x="45" y="0"/>
                    <a:pt x="45" y="0"/>
                  </a:cubicBezTo>
                  <a:cubicBezTo>
                    <a:pt x="39" y="3"/>
                    <a:pt x="32" y="4"/>
                    <a:pt x="25" y="4"/>
                  </a:cubicBezTo>
                  <a:cubicBezTo>
                    <a:pt x="19" y="4"/>
                    <a:pt x="12" y="3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0"/>
                    <a:pt x="2" y="1"/>
                    <a:pt x="1" y="3"/>
                  </a:cubicBezTo>
                  <a:cubicBezTo>
                    <a:pt x="0" y="4"/>
                    <a:pt x="1" y="6"/>
                    <a:pt x="1" y="8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3" y="42"/>
                    <a:pt x="23" y="43"/>
                    <a:pt x="25" y="43"/>
                  </a:cubicBezTo>
                  <a:cubicBezTo>
                    <a:pt x="28" y="43"/>
                    <a:pt x="28" y="41"/>
                    <a:pt x="30" y="40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6"/>
                    <a:pt x="51" y="4"/>
                    <a:pt x="50" y="2"/>
                  </a:cubicBezTo>
                  <a:close/>
                  <a:moveTo>
                    <a:pt x="26" y="12"/>
                  </a:moveTo>
                  <a:cubicBezTo>
                    <a:pt x="30" y="11"/>
                    <a:pt x="35" y="11"/>
                    <a:pt x="39" y="10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7" y="11"/>
                    <a:pt x="21" y="12"/>
                    <a:pt x="26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66">
              <a:extLst>
                <a:ext uri="{FF2B5EF4-FFF2-40B4-BE49-F238E27FC236}">
                  <a16:creationId xmlns:a16="http://schemas.microsoft.com/office/drawing/2014/main" id="{2632F315-772E-4D28-A4B8-62AFDF347D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431588" y="5981701"/>
              <a:ext cx="157163" cy="187325"/>
            </a:xfrm>
            <a:custGeom>
              <a:avLst/>
              <a:gdLst>
                <a:gd name="T0" fmla="*/ 1 w 42"/>
                <a:gd name="T1" fmla="*/ 49 h 50"/>
                <a:gd name="T2" fmla="*/ 0 w 42"/>
                <a:gd name="T3" fmla="*/ 46 h 50"/>
                <a:gd name="T4" fmla="*/ 0 w 42"/>
                <a:gd name="T5" fmla="*/ 45 h 50"/>
                <a:gd name="T6" fmla="*/ 3 w 42"/>
                <a:gd name="T7" fmla="*/ 25 h 50"/>
                <a:gd name="T8" fmla="*/ 0 w 42"/>
                <a:gd name="T9" fmla="*/ 5 h 50"/>
                <a:gd name="T10" fmla="*/ 0 w 42"/>
                <a:gd name="T11" fmla="*/ 5 h 50"/>
                <a:gd name="T12" fmla="*/ 2 w 42"/>
                <a:gd name="T13" fmla="*/ 1 h 50"/>
                <a:gd name="T14" fmla="*/ 7 w 42"/>
                <a:gd name="T15" fmla="*/ 1 h 50"/>
                <a:gd name="T16" fmla="*/ 40 w 42"/>
                <a:gd name="T17" fmla="*/ 21 h 50"/>
                <a:gd name="T18" fmla="*/ 42 w 42"/>
                <a:gd name="T19" fmla="*/ 25 h 50"/>
                <a:gd name="T20" fmla="*/ 39 w 42"/>
                <a:gd name="T21" fmla="*/ 29 h 50"/>
                <a:gd name="T22" fmla="*/ 8 w 42"/>
                <a:gd name="T23" fmla="*/ 49 h 50"/>
                <a:gd name="T24" fmla="*/ 1 w 42"/>
                <a:gd name="T25" fmla="*/ 49 h 50"/>
                <a:gd name="T26" fmla="*/ 11 w 42"/>
                <a:gd name="T27" fmla="*/ 25 h 50"/>
                <a:gd name="T28" fmla="*/ 10 w 42"/>
                <a:gd name="T29" fmla="*/ 38 h 50"/>
                <a:gd name="T30" fmla="*/ 31 w 42"/>
                <a:gd name="T31" fmla="*/ 25 h 50"/>
                <a:gd name="T32" fmla="*/ 10 w 42"/>
                <a:gd name="T33" fmla="*/ 12 h 50"/>
                <a:gd name="T34" fmla="*/ 11 w 42"/>
                <a:gd name="T35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2" h="50">
                  <a:moveTo>
                    <a:pt x="1" y="49"/>
                  </a:moveTo>
                  <a:cubicBezTo>
                    <a:pt x="0" y="49"/>
                    <a:pt x="0" y="47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2" y="38"/>
                    <a:pt x="3" y="32"/>
                    <a:pt x="3" y="25"/>
                  </a:cubicBezTo>
                  <a:cubicBezTo>
                    <a:pt x="3" y="18"/>
                    <a:pt x="2" y="12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2"/>
                    <a:pt x="2" y="1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2"/>
                    <a:pt x="42" y="23"/>
                    <a:pt x="42" y="25"/>
                  </a:cubicBezTo>
                  <a:cubicBezTo>
                    <a:pt x="42" y="27"/>
                    <a:pt x="41" y="28"/>
                    <a:pt x="39" y="2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6" y="50"/>
                    <a:pt x="3" y="50"/>
                    <a:pt x="1" y="49"/>
                  </a:cubicBezTo>
                  <a:close/>
                  <a:moveTo>
                    <a:pt x="11" y="25"/>
                  </a:moveTo>
                  <a:cubicBezTo>
                    <a:pt x="11" y="30"/>
                    <a:pt x="10" y="34"/>
                    <a:pt x="10" y="38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1" y="16"/>
                    <a:pt x="11" y="21"/>
                    <a:pt x="11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67">
              <a:extLst>
                <a:ext uri="{FF2B5EF4-FFF2-40B4-BE49-F238E27FC236}">
                  <a16:creationId xmlns:a16="http://schemas.microsoft.com/office/drawing/2014/main" id="{7BE76534-AFE5-49AF-AD64-D6EB499EA0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26751" y="5981701"/>
              <a:ext cx="161925" cy="187325"/>
            </a:xfrm>
            <a:custGeom>
              <a:avLst/>
              <a:gdLst>
                <a:gd name="T0" fmla="*/ 41 w 43"/>
                <a:gd name="T1" fmla="*/ 49 h 50"/>
                <a:gd name="T2" fmla="*/ 43 w 43"/>
                <a:gd name="T3" fmla="*/ 46 h 50"/>
                <a:gd name="T4" fmla="*/ 42 w 43"/>
                <a:gd name="T5" fmla="*/ 45 h 50"/>
                <a:gd name="T6" fmla="*/ 39 w 43"/>
                <a:gd name="T7" fmla="*/ 25 h 50"/>
                <a:gd name="T8" fmla="*/ 42 w 43"/>
                <a:gd name="T9" fmla="*/ 5 h 50"/>
                <a:gd name="T10" fmla="*/ 42 w 43"/>
                <a:gd name="T11" fmla="*/ 5 h 50"/>
                <a:gd name="T12" fmla="*/ 40 w 43"/>
                <a:gd name="T13" fmla="*/ 1 h 50"/>
                <a:gd name="T14" fmla="*/ 35 w 43"/>
                <a:gd name="T15" fmla="*/ 1 h 50"/>
                <a:gd name="T16" fmla="*/ 3 w 43"/>
                <a:gd name="T17" fmla="*/ 21 h 50"/>
                <a:gd name="T18" fmla="*/ 0 w 43"/>
                <a:gd name="T19" fmla="*/ 25 h 50"/>
                <a:gd name="T20" fmla="*/ 3 w 43"/>
                <a:gd name="T21" fmla="*/ 29 h 50"/>
                <a:gd name="T22" fmla="*/ 35 w 43"/>
                <a:gd name="T23" fmla="*/ 49 h 50"/>
                <a:gd name="T24" fmla="*/ 41 w 43"/>
                <a:gd name="T25" fmla="*/ 49 h 50"/>
                <a:gd name="T26" fmla="*/ 31 w 43"/>
                <a:gd name="T27" fmla="*/ 25 h 50"/>
                <a:gd name="T28" fmla="*/ 33 w 43"/>
                <a:gd name="T29" fmla="*/ 38 h 50"/>
                <a:gd name="T30" fmla="*/ 11 w 43"/>
                <a:gd name="T31" fmla="*/ 25 h 50"/>
                <a:gd name="T32" fmla="*/ 32 w 43"/>
                <a:gd name="T33" fmla="*/ 12 h 50"/>
                <a:gd name="T34" fmla="*/ 31 w 43"/>
                <a:gd name="T35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50">
                  <a:moveTo>
                    <a:pt x="41" y="49"/>
                  </a:moveTo>
                  <a:cubicBezTo>
                    <a:pt x="42" y="49"/>
                    <a:pt x="43" y="47"/>
                    <a:pt x="43" y="46"/>
                  </a:cubicBezTo>
                  <a:cubicBezTo>
                    <a:pt x="43" y="45"/>
                    <a:pt x="42" y="45"/>
                    <a:pt x="42" y="45"/>
                  </a:cubicBezTo>
                  <a:cubicBezTo>
                    <a:pt x="40" y="38"/>
                    <a:pt x="39" y="32"/>
                    <a:pt x="39" y="25"/>
                  </a:cubicBezTo>
                  <a:cubicBezTo>
                    <a:pt x="39" y="18"/>
                    <a:pt x="40" y="12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4"/>
                    <a:pt x="41" y="2"/>
                    <a:pt x="40" y="1"/>
                  </a:cubicBezTo>
                  <a:cubicBezTo>
                    <a:pt x="39" y="0"/>
                    <a:pt x="36" y="0"/>
                    <a:pt x="35" y="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1" y="22"/>
                    <a:pt x="0" y="23"/>
                    <a:pt x="0" y="25"/>
                  </a:cubicBezTo>
                  <a:cubicBezTo>
                    <a:pt x="0" y="27"/>
                    <a:pt x="1" y="28"/>
                    <a:pt x="3" y="29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6" y="50"/>
                    <a:pt x="39" y="50"/>
                    <a:pt x="41" y="49"/>
                  </a:cubicBezTo>
                  <a:close/>
                  <a:moveTo>
                    <a:pt x="31" y="25"/>
                  </a:moveTo>
                  <a:cubicBezTo>
                    <a:pt x="31" y="30"/>
                    <a:pt x="32" y="34"/>
                    <a:pt x="33" y="38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1" y="16"/>
                    <a:pt x="31" y="21"/>
                    <a:pt x="31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68">
              <a:extLst>
                <a:ext uri="{FF2B5EF4-FFF2-40B4-BE49-F238E27FC236}">
                  <a16:creationId xmlns:a16="http://schemas.microsoft.com/office/drawing/2014/main" id="{A7B6328D-D041-4C83-83C0-BEF3A951EB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04588" y="5800726"/>
              <a:ext cx="179388" cy="176213"/>
            </a:xfrm>
            <a:custGeom>
              <a:avLst/>
              <a:gdLst>
                <a:gd name="T0" fmla="*/ 35 w 48"/>
                <a:gd name="T1" fmla="*/ 47 h 47"/>
                <a:gd name="T2" fmla="*/ 31 w 48"/>
                <a:gd name="T3" fmla="*/ 46 h 47"/>
                <a:gd name="T4" fmla="*/ 30 w 48"/>
                <a:gd name="T5" fmla="*/ 45 h 47"/>
                <a:gd name="T6" fmla="*/ 19 w 48"/>
                <a:gd name="T7" fmla="*/ 29 h 47"/>
                <a:gd name="T8" fmla="*/ 3 w 48"/>
                <a:gd name="T9" fmla="*/ 17 h 47"/>
                <a:gd name="T10" fmla="*/ 3 w 48"/>
                <a:gd name="T11" fmla="*/ 17 h 47"/>
                <a:gd name="T12" fmla="*/ 1 w 48"/>
                <a:gd name="T13" fmla="*/ 12 h 47"/>
                <a:gd name="T14" fmla="*/ 5 w 48"/>
                <a:gd name="T15" fmla="*/ 9 h 47"/>
                <a:gd name="T16" fmla="*/ 42 w 48"/>
                <a:gd name="T17" fmla="*/ 0 h 47"/>
                <a:gd name="T18" fmla="*/ 46 w 48"/>
                <a:gd name="T19" fmla="*/ 1 h 47"/>
                <a:gd name="T20" fmla="*/ 47 w 48"/>
                <a:gd name="T21" fmla="*/ 6 h 47"/>
                <a:gd name="T22" fmla="*/ 39 w 48"/>
                <a:gd name="T23" fmla="*/ 42 h 47"/>
                <a:gd name="T24" fmla="*/ 35 w 48"/>
                <a:gd name="T25" fmla="*/ 47 h 47"/>
                <a:gd name="T26" fmla="*/ 24 w 48"/>
                <a:gd name="T27" fmla="*/ 23 h 47"/>
                <a:gd name="T28" fmla="*/ 33 w 48"/>
                <a:gd name="T29" fmla="*/ 34 h 47"/>
                <a:gd name="T30" fmla="*/ 39 w 48"/>
                <a:gd name="T31" fmla="*/ 9 h 47"/>
                <a:gd name="T32" fmla="*/ 14 w 48"/>
                <a:gd name="T33" fmla="*/ 15 h 47"/>
                <a:gd name="T34" fmla="*/ 24 w 48"/>
                <a:gd name="T35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8" h="47">
                  <a:moveTo>
                    <a:pt x="35" y="47"/>
                  </a:moveTo>
                  <a:cubicBezTo>
                    <a:pt x="33" y="47"/>
                    <a:pt x="32" y="47"/>
                    <a:pt x="31" y="46"/>
                  </a:cubicBezTo>
                  <a:cubicBezTo>
                    <a:pt x="31" y="46"/>
                    <a:pt x="30" y="45"/>
                    <a:pt x="30" y="45"/>
                  </a:cubicBezTo>
                  <a:cubicBezTo>
                    <a:pt x="27" y="39"/>
                    <a:pt x="23" y="33"/>
                    <a:pt x="19" y="29"/>
                  </a:cubicBezTo>
                  <a:cubicBezTo>
                    <a:pt x="14" y="24"/>
                    <a:pt x="9" y="20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1" y="16"/>
                    <a:pt x="0" y="14"/>
                    <a:pt x="1" y="12"/>
                  </a:cubicBezTo>
                  <a:cubicBezTo>
                    <a:pt x="1" y="11"/>
                    <a:pt x="3" y="9"/>
                    <a:pt x="5" y="9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3" y="0"/>
                    <a:pt x="45" y="0"/>
                    <a:pt x="46" y="1"/>
                  </a:cubicBezTo>
                  <a:cubicBezTo>
                    <a:pt x="48" y="3"/>
                    <a:pt x="48" y="4"/>
                    <a:pt x="47" y="6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5"/>
                    <a:pt x="37" y="47"/>
                    <a:pt x="35" y="47"/>
                  </a:cubicBezTo>
                  <a:close/>
                  <a:moveTo>
                    <a:pt x="24" y="23"/>
                  </a:moveTo>
                  <a:cubicBezTo>
                    <a:pt x="28" y="27"/>
                    <a:pt x="30" y="30"/>
                    <a:pt x="33" y="34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8" y="17"/>
                    <a:pt x="21" y="20"/>
                    <a:pt x="24" y="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69">
              <a:extLst>
                <a:ext uri="{FF2B5EF4-FFF2-40B4-BE49-F238E27FC236}">
                  <a16:creationId xmlns:a16="http://schemas.microsoft.com/office/drawing/2014/main" id="{99602F10-1084-40CD-9E5F-7F31E58D76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31526" y="6172201"/>
              <a:ext cx="180975" cy="180975"/>
            </a:xfrm>
            <a:custGeom>
              <a:avLst/>
              <a:gdLst>
                <a:gd name="T0" fmla="*/ 48 w 48"/>
                <a:gd name="T1" fmla="*/ 34 h 48"/>
                <a:gd name="T2" fmla="*/ 47 w 48"/>
                <a:gd name="T3" fmla="*/ 31 h 48"/>
                <a:gd name="T4" fmla="*/ 45 w 48"/>
                <a:gd name="T5" fmla="*/ 30 h 48"/>
                <a:gd name="T6" fmla="*/ 29 w 48"/>
                <a:gd name="T7" fmla="*/ 18 h 48"/>
                <a:gd name="T8" fmla="*/ 17 w 48"/>
                <a:gd name="T9" fmla="*/ 2 h 48"/>
                <a:gd name="T10" fmla="*/ 17 w 48"/>
                <a:gd name="T11" fmla="*/ 2 h 48"/>
                <a:gd name="T12" fmla="*/ 13 w 48"/>
                <a:gd name="T13" fmla="*/ 0 h 48"/>
                <a:gd name="T14" fmla="*/ 9 w 48"/>
                <a:gd name="T15" fmla="*/ 4 h 48"/>
                <a:gd name="T16" fmla="*/ 1 w 48"/>
                <a:gd name="T17" fmla="*/ 41 h 48"/>
                <a:gd name="T18" fmla="*/ 2 w 48"/>
                <a:gd name="T19" fmla="*/ 46 h 48"/>
                <a:gd name="T20" fmla="*/ 7 w 48"/>
                <a:gd name="T21" fmla="*/ 47 h 48"/>
                <a:gd name="T22" fmla="*/ 43 w 48"/>
                <a:gd name="T23" fmla="*/ 38 h 48"/>
                <a:gd name="T24" fmla="*/ 48 w 48"/>
                <a:gd name="T25" fmla="*/ 34 h 48"/>
                <a:gd name="T26" fmla="*/ 24 w 48"/>
                <a:gd name="T27" fmla="*/ 24 h 48"/>
                <a:gd name="T28" fmla="*/ 34 w 48"/>
                <a:gd name="T29" fmla="*/ 32 h 48"/>
                <a:gd name="T30" fmla="*/ 10 w 48"/>
                <a:gd name="T31" fmla="*/ 38 h 48"/>
                <a:gd name="T32" fmla="*/ 15 w 48"/>
                <a:gd name="T33" fmla="*/ 14 h 48"/>
                <a:gd name="T34" fmla="*/ 24 w 48"/>
                <a:gd name="T35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8" h="48">
                  <a:moveTo>
                    <a:pt x="48" y="34"/>
                  </a:moveTo>
                  <a:cubicBezTo>
                    <a:pt x="48" y="33"/>
                    <a:pt x="48" y="32"/>
                    <a:pt x="47" y="31"/>
                  </a:cubicBezTo>
                  <a:cubicBezTo>
                    <a:pt x="46" y="30"/>
                    <a:pt x="46" y="30"/>
                    <a:pt x="45" y="30"/>
                  </a:cubicBezTo>
                  <a:cubicBezTo>
                    <a:pt x="39" y="27"/>
                    <a:pt x="34" y="23"/>
                    <a:pt x="29" y="18"/>
                  </a:cubicBezTo>
                  <a:cubicBezTo>
                    <a:pt x="24" y="14"/>
                    <a:pt x="20" y="8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1"/>
                    <a:pt x="14" y="0"/>
                    <a:pt x="13" y="0"/>
                  </a:cubicBezTo>
                  <a:cubicBezTo>
                    <a:pt x="11" y="1"/>
                    <a:pt x="10" y="3"/>
                    <a:pt x="9" y="4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3"/>
                    <a:pt x="0" y="44"/>
                    <a:pt x="2" y="46"/>
                  </a:cubicBezTo>
                  <a:cubicBezTo>
                    <a:pt x="3" y="48"/>
                    <a:pt x="5" y="47"/>
                    <a:pt x="7" y="47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5" y="38"/>
                    <a:pt x="47" y="36"/>
                    <a:pt x="48" y="34"/>
                  </a:cubicBezTo>
                  <a:close/>
                  <a:moveTo>
                    <a:pt x="24" y="24"/>
                  </a:moveTo>
                  <a:cubicBezTo>
                    <a:pt x="27" y="27"/>
                    <a:pt x="31" y="30"/>
                    <a:pt x="34" y="32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17"/>
                    <a:pt x="21" y="21"/>
                    <a:pt x="24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70">
              <a:extLst>
                <a:ext uri="{FF2B5EF4-FFF2-40B4-BE49-F238E27FC236}">
                  <a16:creationId xmlns:a16="http://schemas.microsoft.com/office/drawing/2014/main" id="{9EEC8DC0-B938-4336-8633-2C27FD70C2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31526" y="5800726"/>
              <a:ext cx="180975" cy="176213"/>
            </a:xfrm>
            <a:custGeom>
              <a:avLst/>
              <a:gdLst>
                <a:gd name="T0" fmla="*/ 48 w 48"/>
                <a:gd name="T1" fmla="*/ 13 h 47"/>
                <a:gd name="T2" fmla="*/ 47 w 48"/>
                <a:gd name="T3" fmla="*/ 17 h 47"/>
                <a:gd name="T4" fmla="*/ 45 w 48"/>
                <a:gd name="T5" fmla="*/ 17 h 47"/>
                <a:gd name="T6" fmla="*/ 29 w 48"/>
                <a:gd name="T7" fmla="*/ 29 h 47"/>
                <a:gd name="T8" fmla="*/ 17 w 48"/>
                <a:gd name="T9" fmla="*/ 45 h 47"/>
                <a:gd name="T10" fmla="*/ 17 w 48"/>
                <a:gd name="T11" fmla="*/ 45 h 47"/>
                <a:gd name="T12" fmla="*/ 13 w 48"/>
                <a:gd name="T13" fmla="*/ 47 h 47"/>
                <a:gd name="T14" fmla="*/ 9 w 48"/>
                <a:gd name="T15" fmla="*/ 43 h 47"/>
                <a:gd name="T16" fmla="*/ 1 w 48"/>
                <a:gd name="T17" fmla="*/ 6 h 47"/>
                <a:gd name="T18" fmla="*/ 2 w 48"/>
                <a:gd name="T19" fmla="*/ 1 h 47"/>
                <a:gd name="T20" fmla="*/ 7 w 48"/>
                <a:gd name="T21" fmla="*/ 0 h 47"/>
                <a:gd name="T22" fmla="*/ 43 w 48"/>
                <a:gd name="T23" fmla="*/ 9 h 47"/>
                <a:gd name="T24" fmla="*/ 48 w 48"/>
                <a:gd name="T25" fmla="*/ 13 h 47"/>
                <a:gd name="T26" fmla="*/ 24 w 48"/>
                <a:gd name="T27" fmla="*/ 23 h 47"/>
                <a:gd name="T28" fmla="*/ 34 w 48"/>
                <a:gd name="T29" fmla="*/ 15 h 47"/>
                <a:gd name="T30" fmla="*/ 10 w 48"/>
                <a:gd name="T31" fmla="*/ 9 h 47"/>
                <a:gd name="T32" fmla="*/ 15 w 48"/>
                <a:gd name="T33" fmla="*/ 33 h 47"/>
                <a:gd name="T34" fmla="*/ 24 w 48"/>
                <a:gd name="T35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8" h="47">
                  <a:moveTo>
                    <a:pt x="48" y="13"/>
                  </a:moveTo>
                  <a:cubicBezTo>
                    <a:pt x="48" y="14"/>
                    <a:pt x="48" y="16"/>
                    <a:pt x="47" y="17"/>
                  </a:cubicBezTo>
                  <a:cubicBezTo>
                    <a:pt x="46" y="17"/>
                    <a:pt x="46" y="17"/>
                    <a:pt x="45" y="17"/>
                  </a:cubicBezTo>
                  <a:cubicBezTo>
                    <a:pt x="39" y="20"/>
                    <a:pt x="34" y="24"/>
                    <a:pt x="29" y="29"/>
                  </a:cubicBezTo>
                  <a:cubicBezTo>
                    <a:pt x="24" y="33"/>
                    <a:pt x="20" y="39"/>
                    <a:pt x="17" y="45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6" y="46"/>
                    <a:pt x="14" y="47"/>
                    <a:pt x="13" y="47"/>
                  </a:cubicBezTo>
                  <a:cubicBezTo>
                    <a:pt x="11" y="46"/>
                    <a:pt x="10" y="45"/>
                    <a:pt x="9" y="4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0" y="3"/>
                    <a:pt x="2" y="1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5" y="9"/>
                    <a:pt x="47" y="11"/>
                    <a:pt x="48" y="13"/>
                  </a:cubicBezTo>
                  <a:close/>
                  <a:moveTo>
                    <a:pt x="24" y="23"/>
                  </a:moveTo>
                  <a:cubicBezTo>
                    <a:pt x="27" y="20"/>
                    <a:pt x="31" y="17"/>
                    <a:pt x="34" y="15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8" y="30"/>
                    <a:pt x="21" y="26"/>
                    <a:pt x="24" y="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71">
              <a:extLst>
                <a:ext uri="{FF2B5EF4-FFF2-40B4-BE49-F238E27FC236}">
                  <a16:creationId xmlns:a16="http://schemas.microsoft.com/office/drawing/2014/main" id="{95D82A92-2629-4280-8416-A328E225B2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04588" y="6172201"/>
              <a:ext cx="179388" cy="176213"/>
            </a:xfrm>
            <a:custGeom>
              <a:avLst/>
              <a:gdLst>
                <a:gd name="T0" fmla="*/ 35 w 48"/>
                <a:gd name="T1" fmla="*/ 0 h 47"/>
                <a:gd name="T2" fmla="*/ 31 w 48"/>
                <a:gd name="T3" fmla="*/ 1 h 47"/>
                <a:gd name="T4" fmla="*/ 30 w 48"/>
                <a:gd name="T5" fmla="*/ 2 h 47"/>
                <a:gd name="T6" fmla="*/ 19 w 48"/>
                <a:gd name="T7" fmla="*/ 18 h 47"/>
                <a:gd name="T8" fmla="*/ 3 w 48"/>
                <a:gd name="T9" fmla="*/ 30 h 47"/>
                <a:gd name="T10" fmla="*/ 3 w 48"/>
                <a:gd name="T11" fmla="*/ 30 h 47"/>
                <a:gd name="T12" fmla="*/ 1 w 48"/>
                <a:gd name="T13" fmla="*/ 35 h 47"/>
                <a:gd name="T14" fmla="*/ 5 w 48"/>
                <a:gd name="T15" fmla="*/ 38 h 47"/>
                <a:gd name="T16" fmla="*/ 42 w 48"/>
                <a:gd name="T17" fmla="*/ 47 h 47"/>
                <a:gd name="T18" fmla="*/ 46 w 48"/>
                <a:gd name="T19" fmla="*/ 46 h 47"/>
                <a:gd name="T20" fmla="*/ 47 w 48"/>
                <a:gd name="T21" fmla="*/ 41 h 47"/>
                <a:gd name="T22" fmla="*/ 39 w 48"/>
                <a:gd name="T23" fmla="*/ 5 h 47"/>
                <a:gd name="T24" fmla="*/ 35 w 48"/>
                <a:gd name="T25" fmla="*/ 0 h 47"/>
                <a:gd name="T26" fmla="*/ 24 w 48"/>
                <a:gd name="T27" fmla="*/ 24 h 47"/>
                <a:gd name="T28" fmla="*/ 33 w 48"/>
                <a:gd name="T29" fmla="*/ 13 h 47"/>
                <a:gd name="T30" fmla="*/ 39 w 48"/>
                <a:gd name="T31" fmla="*/ 38 h 47"/>
                <a:gd name="T32" fmla="*/ 14 w 48"/>
                <a:gd name="T33" fmla="*/ 32 h 47"/>
                <a:gd name="T34" fmla="*/ 24 w 48"/>
                <a:gd name="T35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8" h="47">
                  <a:moveTo>
                    <a:pt x="35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31" y="1"/>
                    <a:pt x="30" y="2"/>
                    <a:pt x="30" y="2"/>
                  </a:cubicBezTo>
                  <a:cubicBezTo>
                    <a:pt x="27" y="8"/>
                    <a:pt x="23" y="14"/>
                    <a:pt x="19" y="18"/>
                  </a:cubicBezTo>
                  <a:cubicBezTo>
                    <a:pt x="14" y="23"/>
                    <a:pt x="9" y="27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1"/>
                    <a:pt x="0" y="33"/>
                    <a:pt x="1" y="35"/>
                  </a:cubicBezTo>
                  <a:cubicBezTo>
                    <a:pt x="1" y="36"/>
                    <a:pt x="3" y="38"/>
                    <a:pt x="5" y="3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3" y="47"/>
                    <a:pt x="45" y="47"/>
                    <a:pt x="46" y="46"/>
                  </a:cubicBezTo>
                  <a:cubicBezTo>
                    <a:pt x="48" y="44"/>
                    <a:pt x="48" y="43"/>
                    <a:pt x="47" y="41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8" y="3"/>
                    <a:pt x="37" y="0"/>
                    <a:pt x="35" y="0"/>
                  </a:cubicBezTo>
                  <a:close/>
                  <a:moveTo>
                    <a:pt x="24" y="24"/>
                  </a:moveTo>
                  <a:cubicBezTo>
                    <a:pt x="28" y="21"/>
                    <a:pt x="30" y="17"/>
                    <a:pt x="33" y="13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8" y="30"/>
                    <a:pt x="21" y="27"/>
                    <a:pt x="24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9" name="组合 298">
            <a:extLst>
              <a:ext uri="{FF2B5EF4-FFF2-40B4-BE49-F238E27FC236}">
                <a16:creationId xmlns:a16="http://schemas.microsoft.com/office/drawing/2014/main" id="{B2C8B4BB-90F7-4E31-905F-6401E84A6169}"/>
              </a:ext>
            </a:extLst>
          </p:cNvPr>
          <p:cNvGrpSpPr/>
          <p:nvPr/>
        </p:nvGrpSpPr>
        <p:grpSpPr>
          <a:xfrm>
            <a:off x="383178" y="3143798"/>
            <a:ext cx="11240927" cy="259098"/>
            <a:chOff x="383178" y="3135086"/>
            <a:chExt cx="11240927" cy="259098"/>
          </a:xfrm>
        </p:grpSpPr>
        <p:cxnSp>
          <p:nvCxnSpPr>
            <p:cNvPr id="295" name="直接连接符 294">
              <a:extLst>
                <a:ext uri="{FF2B5EF4-FFF2-40B4-BE49-F238E27FC236}">
                  <a16:creationId xmlns:a16="http://schemas.microsoft.com/office/drawing/2014/main" id="{3151130D-C3EA-49E7-A2E9-7E89B9458B30}"/>
                </a:ext>
              </a:extLst>
            </p:cNvPr>
            <p:cNvCxnSpPr/>
            <p:nvPr/>
          </p:nvCxnSpPr>
          <p:spPr>
            <a:xfrm>
              <a:off x="633566" y="3135086"/>
              <a:ext cx="10990539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oval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直接连接符 296">
              <a:extLst>
                <a:ext uri="{FF2B5EF4-FFF2-40B4-BE49-F238E27FC236}">
                  <a16:creationId xmlns:a16="http://schemas.microsoft.com/office/drawing/2014/main" id="{FC11FCF9-54E5-4C70-A671-DA409C0439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3178" y="3135087"/>
              <a:ext cx="259097" cy="25909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0" name="组合 299">
            <a:extLst>
              <a:ext uri="{FF2B5EF4-FFF2-40B4-BE49-F238E27FC236}">
                <a16:creationId xmlns:a16="http://schemas.microsoft.com/office/drawing/2014/main" id="{7AD5DE6E-2169-4CD9-A1B4-EB923F2C25BC}"/>
              </a:ext>
            </a:extLst>
          </p:cNvPr>
          <p:cNvGrpSpPr/>
          <p:nvPr/>
        </p:nvGrpSpPr>
        <p:grpSpPr>
          <a:xfrm flipH="1" flipV="1">
            <a:off x="535578" y="5734599"/>
            <a:ext cx="11240927" cy="259098"/>
            <a:chOff x="383178" y="3135086"/>
            <a:chExt cx="11240927" cy="259098"/>
          </a:xfrm>
        </p:grpSpPr>
        <p:cxnSp>
          <p:nvCxnSpPr>
            <p:cNvPr id="301" name="直接连接符 300">
              <a:extLst>
                <a:ext uri="{FF2B5EF4-FFF2-40B4-BE49-F238E27FC236}">
                  <a16:creationId xmlns:a16="http://schemas.microsoft.com/office/drawing/2014/main" id="{06A1A2D8-B56D-421D-9CEC-6B0A6C8FDC88}"/>
                </a:ext>
              </a:extLst>
            </p:cNvPr>
            <p:cNvCxnSpPr/>
            <p:nvPr/>
          </p:nvCxnSpPr>
          <p:spPr>
            <a:xfrm>
              <a:off x="633566" y="3135086"/>
              <a:ext cx="10990539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oval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直接连接符 301">
              <a:extLst>
                <a:ext uri="{FF2B5EF4-FFF2-40B4-BE49-F238E27FC236}">
                  <a16:creationId xmlns:a16="http://schemas.microsoft.com/office/drawing/2014/main" id="{CE29444F-27AE-48D4-90EE-E383B15485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3178" y="3135087"/>
              <a:ext cx="259097" cy="25909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0229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001124-EC9B-4E26-84C8-50EDCAEA3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运营商重点关注的</a:t>
            </a:r>
            <a:r>
              <a:rPr lang="en-US" altLang="zh-CN" dirty="0"/>
              <a:t>5G</a:t>
            </a:r>
            <a:r>
              <a:rPr lang="zh-CN" altLang="en-US" dirty="0"/>
              <a:t>安全内容</a:t>
            </a:r>
          </a:p>
        </p:txBody>
      </p:sp>
      <p:sp>
        <p:nvSpPr>
          <p:cNvPr id="8" name="Rectangle 30">
            <a:extLst>
              <a:ext uri="{FF2B5EF4-FFF2-40B4-BE49-F238E27FC236}">
                <a16:creationId xmlns:a16="http://schemas.microsoft.com/office/drawing/2014/main" id="{9AFE476D-FA5D-4476-90EA-BDB2395AB9C2}"/>
              </a:ext>
            </a:extLst>
          </p:cNvPr>
          <p:cNvSpPr/>
          <p:nvPr/>
        </p:nvSpPr>
        <p:spPr>
          <a:xfrm>
            <a:off x="7236113" y="3327474"/>
            <a:ext cx="2260228" cy="47730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9" name="Rectangle 37">
            <a:extLst>
              <a:ext uri="{FF2B5EF4-FFF2-40B4-BE49-F238E27FC236}">
                <a16:creationId xmlns:a16="http://schemas.microsoft.com/office/drawing/2014/main" id="{46E0A849-3F5F-4B4A-B9E9-BEF144B30D60}"/>
              </a:ext>
            </a:extLst>
          </p:cNvPr>
          <p:cNvSpPr/>
          <p:nvPr/>
        </p:nvSpPr>
        <p:spPr>
          <a:xfrm>
            <a:off x="9201529" y="3804776"/>
            <a:ext cx="294812" cy="28638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" name="Rectangle 47">
            <a:extLst>
              <a:ext uri="{FF2B5EF4-FFF2-40B4-BE49-F238E27FC236}">
                <a16:creationId xmlns:a16="http://schemas.microsoft.com/office/drawing/2014/main" id="{2AF12C96-4721-46B8-AF99-A5332480022B}"/>
              </a:ext>
            </a:extLst>
          </p:cNvPr>
          <p:cNvSpPr/>
          <p:nvPr/>
        </p:nvSpPr>
        <p:spPr>
          <a:xfrm>
            <a:off x="7863526" y="3388437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安全运维</a:t>
            </a:r>
          </a:p>
        </p:txBody>
      </p:sp>
      <p:sp>
        <p:nvSpPr>
          <p:cNvPr id="6" name="Rectangle 52">
            <a:extLst>
              <a:ext uri="{FF2B5EF4-FFF2-40B4-BE49-F238E27FC236}">
                <a16:creationId xmlns:a16="http://schemas.microsoft.com/office/drawing/2014/main" id="{5A8D5639-741B-49D1-8D29-66EEBDA19F98}"/>
              </a:ext>
            </a:extLst>
          </p:cNvPr>
          <p:cNvSpPr/>
          <p:nvPr/>
        </p:nvSpPr>
        <p:spPr>
          <a:xfrm>
            <a:off x="7232992" y="4107906"/>
            <a:ext cx="2257109" cy="1621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 algn="just">
              <a:lnSpc>
                <a:spcPct val="120000"/>
              </a:lnSpc>
              <a:buFont typeface="Wingdings" panose="05000000000000000000" pitchFamily="2" charset="2"/>
              <a:buChar char="u"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5G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网络更复杂，需要一个集中的安全运维管理平台，支持包括自动化补丁管理，安全编排、自动化和响应等安全运维功能。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Rectangle 32">
            <a:extLst>
              <a:ext uri="{FF2B5EF4-FFF2-40B4-BE49-F238E27FC236}">
                <a16:creationId xmlns:a16="http://schemas.microsoft.com/office/drawing/2014/main" id="{721DF5F5-C5E7-42EF-94FB-021CBBCA6735}"/>
              </a:ext>
            </a:extLst>
          </p:cNvPr>
          <p:cNvSpPr/>
          <p:nvPr/>
        </p:nvSpPr>
        <p:spPr>
          <a:xfrm>
            <a:off x="2715656" y="3327474"/>
            <a:ext cx="2260228" cy="47730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9" name="Rectangle 35">
            <a:extLst>
              <a:ext uri="{FF2B5EF4-FFF2-40B4-BE49-F238E27FC236}">
                <a16:creationId xmlns:a16="http://schemas.microsoft.com/office/drawing/2014/main" id="{8E34DC94-D9B5-4741-94D9-D0F60CDE88CE}"/>
              </a:ext>
            </a:extLst>
          </p:cNvPr>
          <p:cNvSpPr/>
          <p:nvPr/>
        </p:nvSpPr>
        <p:spPr>
          <a:xfrm>
            <a:off x="4681072" y="3804776"/>
            <a:ext cx="294812" cy="28638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2" name="Rectangle 45">
            <a:extLst>
              <a:ext uri="{FF2B5EF4-FFF2-40B4-BE49-F238E27FC236}">
                <a16:creationId xmlns:a16="http://schemas.microsoft.com/office/drawing/2014/main" id="{790DBEFA-6E09-424D-95AD-6F26CB4F7C1E}"/>
              </a:ext>
            </a:extLst>
          </p:cNvPr>
          <p:cNvSpPr/>
          <p:nvPr/>
        </p:nvSpPr>
        <p:spPr>
          <a:xfrm>
            <a:off x="3343069" y="3388437"/>
            <a:ext cx="1005403" cy="3385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切片安全</a:t>
            </a:r>
          </a:p>
        </p:txBody>
      </p:sp>
      <p:sp>
        <p:nvSpPr>
          <p:cNvPr id="13" name="Rectangle 50">
            <a:extLst>
              <a:ext uri="{FF2B5EF4-FFF2-40B4-BE49-F238E27FC236}">
                <a16:creationId xmlns:a16="http://schemas.microsoft.com/office/drawing/2014/main" id="{389C1D0E-F697-4BAC-82C7-B9018CF29DAD}"/>
              </a:ext>
            </a:extLst>
          </p:cNvPr>
          <p:cNvSpPr/>
          <p:nvPr/>
        </p:nvSpPr>
        <p:spPr>
          <a:xfrm>
            <a:off x="2715655" y="4107906"/>
            <a:ext cx="2260228" cy="1621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 algn="just">
              <a:lnSpc>
                <a:spcPct val="120000"/>
              </a:lnSpc>
              <a:buFont typeface="Wingdings" panose="05000000000000000000" pitchFamily="2" charset="2"/>
              <a:buChar char="u"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2B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模式下的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5G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安全能力价值变现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，按需提供端到端差异化加密防护、安全隔离能力，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满足垂直行业用户的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切片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安全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分级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需求。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Rectangle 31">
            <a:extLst>
              <a:ext uri="{FF2B5EF4-FFF2-40B4-BE49-F238E27FC236}">
                <a16:creationId xmlns:a16="http://schemas.microsoft.com/office/drawing/2014/main" id="{D33EEB74-8D15-41B6-9B75-290482430545}"/>
              </a:ext>
            </a:extLst>
          </p:cNvPr>
          <p:cNvSpPr/>
          <p:nvPr/>
        </p:nvSpPr>
        <p:spPr>
          <a:xfrm>
            <a:off x="4975884" y="3327473"/>
            <a:ext cx="2260228" cy="47730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6" name="Rectangle 36">
            <a:extLst>
              <a:ext uri="{FF2B5EF4-FFF2-40B4-BE49-F238E27FC236}">
                <a16:creationId xmlns:a16="http://schemas.microsoft.com/office/drawing/2014/main" id="{2D8EF883-5F65-4FB9-B7F6-D728C52AB47C}"/>
              </a:ext>
            </a:extLst>
          </p:cNvPr>
          <p:cNvSpPr/>
          <p:nvPr/>
        </p:nvSpPr>
        <p:spPr>
          <a:xfrm>
            <a:off x="6941300" y="3041092"/>
            <a:ext cx="294812" cy="28638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2" name="Rectangle 46">
            <a:extLst>
              <a:ext uri="{FF2B5EF4-FFF2-40B4-BE49-F238E27FC236}">
                <a16:creationId xmlns:a16="http://schemas.microsoft.com/office/drawing/2014/main" id="{29555FC8-27D9-454C-BD5C-2C68A722532B}"/>
              </a:ext>
            </a:extLst>
          </p:cNvPr>
          <p:cNvSpPr/>
          <p:nvPr/>
        </p:nvSpPr>
        <p:spPr>
          <a:xfrm>
            <a:off x="5517536" y="3388437"/>
            <a:ext cx="11769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DDoS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防御</a:t>
            </a:r>
          </a:p>
        </p:txBody>
      </p:sp>
      <p:sp>
        <p:nvSpPr>
          <p:cNvPr id="23" name="Rectangle 51">
            <a:extLst>
              <a:ext uri="{FF2B5EF4-FFF2-40B4-BE49-F238E27FC236}">
                <a16:creationId xmlns:a16="http://schemas.microsoft.com/office/drawing/2014/main" id="{3E39E8D9-F785-43A4-93DD-AAD9D1F1949E}"/>
              </a:ext>
            </a:extLst>
          </p:cNvPr>
          <p:cNvSpPr/>
          <p:nvPr/>
        </p:nvSpPr>
        <p:spPr>
          <a:xfrm>
            <a:off x="4975883" y="1157001"/>
            <a:ext cx="2257109" cy="1621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 algn="just">
              <a:lnSpc>
                <a:spcPct val="120000"/>
              </a:lnSpc>
              <a:buFont typeface="Wingdings" panose="05000000000000000000" pitchFamily="2" charset="2"/>
              <a:buChar char="u"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5G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广连接、大带宽、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IT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化场景下，运营商面临信令和数据流量冲击，需要部署针对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5G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的专业化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DDoS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防御解决方案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Rectangle 29">
            <a:extLst>
              <a:ext uri="{FF2B5EF4-FFF2-40B4-BE49-F238E27FC236}">
                <a16:creationId xmlns:a16="http://schemas.microsoft.com/office/drawing/2014/main" id="{5E196F89-B972-4D12-AF9E-C97F100332BF}"/>
              </a:ext>
            </a:extLst>
          </p:cNvPr>
          <p:cNvSpPr/>
          <p:nvPr/>
        </p:nvSpPr>
        <p:spPr>
          <a:xfrm>
            <a:off x="9496341" y="3327473"/>
            <a:ext cx="2260228" cy="47730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33" name="Rectangle 38">
            <a:extLst>
              <a:ext uri="{FF2B5EF4-FFF2-40B4-BE49-F238E27FC236}">
                <a16:creationId xmlns:a16="http://schemas.microsoft.com/office/drawing/2014/main" id="{77AB52B6-2EB0-4089-86B2-BC66E4940417}"/>
              </a:ext>
            </a:extLst>
          </p:cNvPr>
          <p:cNvSpPr/>
          <p:nvPr/>
        </p:nvSpPr>
        <p:spPr>
          <a:xfrm>
            <a:off x="11461757" y="3041092"/>
            <a:ext cx="294812" cy="28638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9" name="Rectangle 48">
            <a:extLst>
              <a:ext uri="{FF2B5EF4-FFF2-40B4-BE49-F238E27FC236}">
                <a16:creationId xmlns:a16="http://schemas.microsoft.com/office/drawing/2014/main" id="{8B194D3C-328E-410D-BB81-8F4225B28505}"/>
              </a:ext>
            </a:extLst>
          </p:cNvPr>
          <p:cNvSpPr/>
          <p:nvPr/>
        </p:nvSpPr>
        <p:spPr>
          <a:xfrm>
            <a:off x="10123754" y="3388437"/>
            <a:ext cx="1005403" cy="3385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安全标准</a:t>
            </a:r>
          </a:p>
        </p:txBody>
      </p:sp>
      <p:sp>
        <p:nvSpPr>
          <p:cNvPr id="30" name="Rectangle 53">
            <a:extLst>
              <a:ext uri="{FF2B5EF4-FFF2-40B4-BE49-F238E27FC236}">
                <a16:creationId xmlns:a16="http://schemas.microsoft.com/office/drawing/2014/main" id="{EDBB5659-519F-496E-9C98-76585706301D}"/>
              </a:ext>
            </a:extLst>
          </p:cNvPr>
          <p:cNvSpPr/>
          <p:nvPr/>
        </p:nvSpPr>
        <p:spPr>
          <a:xfrm>
            <a:off x="9499464" y="1157001"/>
            <a:ext cx="2233990" cy="1621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 algn="just">
              <a:lnSpc>
                <a:spcPct val="120000"/>
              </a:lnSpc>
              <a:buFont typeface="Wingdings" panose="05000000000000000000" pitchFamily="2" charset="2"/>
              <a:buChar char="u"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5G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网络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安全标准是支撑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5G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通信、应用安全规范的重要基础，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运营商也在关注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5G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安全标准的制定和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进程的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推动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Rectangle 33">
            <a:extLst>
              <a:ext uri="{FF2B5EF4-FFF2-40B4-BE49-F238E27FC236}">
                <a16:creationId xmlns:a16="http://schemas.microsoft.com/office/drawing/2014/main" id="{B05E4182-DC8C-4FC5-9190-300CD906B886}"/>
              </a:ext>
            </a:extLst>
          </p:cNvPr>
          <p:cNvSpPr/>
          <p:nvPr/>
        </p:nvSpPr>
        <p:spPr>
          <a:xfrm>
            <a:off x="458546" y="3327473"/>
            <a:ext cx="2260228" cy="47730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40" name="Rectangle 34">
            <a:extLst>
              <a:ext uri="{FF2B5EF4-FFF2-40B4-BE49-F238E27FC236}">
                <a16:creationId xmlns:a16="http://schemas.microsoft.com/office/drawing/2014/main" id="{A026841D-4D32-4C49-ABA8-85A1546CA4FC}"/>
              </a:ext>
            </a:extLst>
          </p:cNvPr>
          <p:cNvSpPr/>
          <p:nvPr/>
        </p:nvSpPr>
        <p:spPr>
          <a:xfrm>
            <a:off x="2423962" y="3041092"/>
            <a:ext cx="294812" cy="2863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36" name="Rectangle 44">
            <a:extLst>
              <a:ext uri="{FF2B5EF4-FFF2-40B4-BE49-F238E27FC236}">
                <a16:creationId xmlns:a16="http://schemas.microsoft.com/office/drawing/2014/main" id="{28FA1BD0-2425-4B9B-A6C9-32EF1B448182}"/>
              </a:ext>
            </a:extLst>
          </p:cNvPr>
          <p:cNvSpPr/>
          <p:nvPr/>
        </p:nvSpPr>
        <p:spPr>
          <a:xfrm>
            <a:off x="1057906" y="3388437"/>
            <a:ext cx="10615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MEC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安全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37" name="Rectangle 49">
            <a:extLst>
              <a:ext uri="{FF2B5EF4-FFF2-40B4-BE49-F238E27FC236}">
                <a16:creationId xmlns:a16="http://schemas.microsoft.com/office/drawing/2014/main" id="{2EF426B1-55BE-4BD9-B9E3-D32CD6CF5897}"/>
              </a:ext>
            </a:extLst>
          </p:cNvPr>
          <p:cNvSpPr/>
          <p:nvPr/>
        </p:nvSpPr>
        <p:spPr>
          <a:xfrm>
            <a:off x="458546" y="1157001"/>
            <a:ext cx="2257109" cy="1363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 algn="just">
              <a:lnSpc>
                <a:spcPct val="12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运营商和企业网络的互信成为焦点，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运营商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满足垂直行业的安全需求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的同时，需确保自身的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MEC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网络安全</a:t>
            </a:r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1CD354E7-8453-4F94-A16C-A1864AE2833E}"/>
              </a:ext>
            </a:extLst>
          </p:cNvPr>
          <p:cNvGrpSpPr/>
          <p:nvPr/>
        </p:nvGrpSpPr>
        <p:grpSpPr>
          <a:xfrm>
            <a:off x="3629770" y="1751800"/>
            <a:ext cx="432000" cy="432000"/>
            <a:chOff x="10801351" y="4713288"/>
            <a:chExt cx="728663" cy="728663"/>
          </a:xfrm>
          <a:solidFill>
            <a:schemeClr val="accent5">
              <a:lumMod val="50000"/>
            </a:schemeClr>
          </a:solidFill>
        </p:grpSpPr>
        <p:sp>
          <p:nvSpPr>
            <p:cNvPr id="44" name="Freeform 191">
              <a:extLst>
                <a:ext uri="{FF2B5EF4-FFF2-40B4-BE49-F238E27FC236}">
                  <a16:creationId xmlns:a16="http://schemas.microsoft.com/office/drawing/2014/main" id="{35235AB5-1CC1-4878-A17C-6B43EB87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7239" y="4762501"/>
              <a:ext cx="120650" cy="63500"/>
            </a:xfrm>
            <a:custGeom>
              <a:avLst/>
              <a:gdLst>
                <a:gd name="T0" fmla="*/ 4 w 32"/>
                <a:gd name="T1" fmla="*/ 7 h 17"/>
                <a:gd name="T2" fmla="*/ 1 w 32"/>
                <a:gd name="T3" fmla="*/ 13 h 17"/>
                <a:gd name="T4" fmla="*/ 7 w 32"/>
                <a:gd name="T5" fmla="*/ 16 h 17"/>
                <a:gd name="T6" fmla="*/ 28 w 32"/>
                <a:gd name="T7" fmla="*/ 10 h 17"/>
                <a:gd name="T8" fmla="*/ 32 w 32"/>
                <a:gd name="T9" fmla="*/ 4 h 17"/>
                <a:gd name="T10" fmla="*/ 26 w 32"/>
                <a:gd name="T11" fmla="*/ 1 h 17"/>
                <a:gd name="T12" fmla="*/ 4 w 32"/>
                <a:gd name="T13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7">
                  <a:moveTo>
                    <a:pt x="4" y="7"/>
                  </a:moveTo>
                  <a:cubicBezTo>
                    <a:pt x="2" y="8"/>
                    <a:pt x="0" y="11"/>
                    <a:pt x="1" y="13"/>
                  </a:cubicBezTo>
                  <a:cubicBezTo>
                    <a:pt x="2" y="16"/>
                    <a:pt x="4" y="17"/>
                    <a:pt x="7" y="16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31" y="9"/>
                    <a:pt x="32" y="6"/>
                    <a:pt x="32" y="4"/>
                  </a:cubicBezTo>
                  <a:cubicBezTo>
                    <a:pt x="31" y="2"/>
                    <a:pt x="28" y="0"/>
                    <a:pt x="26" y="1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192">
              <a:extLst>
                <a:ext uri="{FF2B5EF4-FFF2-40B4-BE49-F238E27FC236}">
                  <a16:creationId xmlns:a16="http://schemas.microsoft.com/office/drawing/2014/main" id="{AD08E365-2C70-46E3-9B04-5A92EA8CD5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53739" y="4845051"/>
              <a:ext cx="57150" cy="119063"/>
            </a:xfrm>
            <a:custGeom>
              <a:avLst/>
              <a:gdLst>
                <a:gd name="T0" fmla="*/ 1 w 15"/>
                <a:gd name="T1" fmla="*/ 26 h 32"/>
                <a:gd name="T2" fmla="*/ 4 w 15"/>
                <a:gd name="T3" fmla="*/ 32 h 32"/>
                <a:gd name="T4" fmla="*/ 10 w 15"/>
                <a:gd name="T5" fmla="*/ 28 h 32"/>
                <a:gd name="T6" fmla="*/ 15 w 15"/>
                <a:gd name="T7" fmla="*/ 6 h 32"/>
                <a:gd name="T8" fmla="*/ 11 w 15"/>
                <a:gd name="T9" fmla="*/ 0 h 32"/>
                <a:gd name="T10" fmla="*/ 6 w 15"/>
                <a:gd name="T11" fmla="*/ 4 h 32"/>
                <a:gd name="T12" fmla="*/ 1 w 15"/>
                <a:gd name="T13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32">
                  <a:moveTo>
                    <a:pt x="1" y="26"/>
                  </a:moveTo>
                  <a:cubicBezTo>
                    <a:pt x="0" y="29"/>
                    <a:pt x="2" y="31"/>
                    <a:pt x="4" y="32"/>
                  </a:cubicBezTo>
                  <a:cubicBezTo>
                    <a:pt x="7" y="32"/>
                    <a:pt x="9" y="31"/>
                    <a:pt x="10" y="2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3"/>
                    <a:pt x="14" y="1"/>
                    <a:pt x="11" y="0"/>
                  </a:cubicBezTo>
                  <a:cubicBezTo>
                    <a:pt x="9" y="0"/>
                    <a:pt x="6" y="1"/>
                    <a:pt x="6" y="4"/>
                  </a:cubicBezTo>
                  <a:cubicBezTo>
                    <a:pt x="1" y="26"/>
                    <a:pt x="1" y="26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93">
              <a:extLst>
                <a:ext uri="{FF2B5EF4-FFF2-40B4-BE49-F238E27FC236}">
                  <a16:creationId xmlns:a16="http://schemas.microsoft.com/office/drawing/2014/main" id="{DECB55D5-5406-4176-A1E7-CCB94E88D8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68051" y="4779963"/>
              <a:ext cx="109538" cy="95250"/>
            </a:xfrm>
            <a:custGeom>
              <a:avLst/>
              <a:gdLst>
                <a:gd name="T0" fmla="*/ 9 w 29"/>
                <a:gd name="T1" fmla="*/ 2 h 25"/>
                <a:gd name="T2" fmla="*/ 2 w 29"/>
                <a:gd name="T3" fmla="*/ 2 h 25"/>
                <a:gd name="T4" fmla="*/ 3 w 29"/>
                <a:gd name="T5" fmla="*/ 9 h 25"/>
                <a:gd name="T6" fmla="*/ 20 w 29"/>
                <a:gd name="T7" fmla="*/ 23 h 25"/>
                <a:gd name="T8" fmla="*/ 27 w 29"/>
                <a:gd name="T9" fmla="*/ 23 h 25"/>
                <a:gd name="T10" fmla="*/ 26 w 29"/>
                <a:gd name="T11" fmla="*/ 16 h 25"/>
                <a:gd name="T12" fmla="*/ 9 w 29"/>
                <a:gd name="T13" fmla="*/ 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5">
                  <a:moveTo>
                    <a:pt x="9" y="2"/>
                  </a:moveTo>
                  <a:cubicBezTo>
                    <a:pt x="7" y="0"/>
                    <a:pt x="4" y="0"/>
                    <a:pt x="2" y="2"/>
                  </a:cubicBezTo>
                  <a:cubicBezTo>
                    <a:pt x="0" y="4"/>
                    <a:pt x="1" y="7"/>
                    <a:pt x="3" y="9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2" y="25"/>
                    <a:pt x="25" y="25"/>
                    <a:pt x="27" y="23"/>
                  </a:cubicBezTo>
                  <a:cubicBezTo>
                    <a:pt x="29" y="21"/>
                    <a:pt x="28" y="18"/>
                    <a:pt x="26" y="16"/>
                  </a:cubicBezTo>
                  <a:cubicBezTo>
                    <a:pt x="9" y="2"/>
                    <a:pt x="9" y="2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94">
              <a:extLst>
                <a:ext uri="{FF2B5EF4-FFF2-40B4-BE49-F238E27FC236}">
                  <a16:creationId xmlns:a16="http://schemas.microsoft.com/office/drawing/2014/main" id="{B8C82867-EF08-47AB-BD8B-3A978D36B8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39489" y="4908551"/>
              <a:ext cx="55563" cy="123825"/>
            </a:xfrm>
            <a:custGeom>
              <a:avLst/>
              <a:gdLst>
                <a:gd name="T0" fmla="*/ 0 w 15"/>
                <a:gd name="T1" fmla="*/ 26 h 33"/>
                <a:gd name="T2" fmla="*/ 4 w 15"/>
                <a:gd name="T3" fmla="*/ 32 h 33"/>
                <a:gd name="T4" fmla="*/ 9 w 15"/>
                <a:gd name="T5" fmla="*/ 28 h 33"/>
                <a:gd name="T6" fmla="*/ 15 w 15"/>
                <a:gd name="T7" fmla="*/ 6 h 33"/>
                <a:gd name="T8" fmla="*/ 11 w 15"/>
                <a:gd name="T9" fmla="*/ 0 h 33"/>
                <a:gd name="T10" fmla="*/ 5 w 15"/>
                <a:gd name="T11" fmla="*/ 4 h 33"/>
                <a:gd name="T12" fmla="*/ 0 w 15"/>
                <a:gd name="T13" fmla="*/ 2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33">
                  <a:moveTo>
                    <a:pt x="0" y="26"/>
                  </a:moveTo>
                  <a:cubicBezTo>
                    <a:pt x="0" y="29"/>
                    <a:pt x="1" y="31"/>
                    <a:pt x="4" y="32"/>
                  </a:cubicBezTo>
                  <a:cubicBezTo>
                    <a:pt x="6" y="33"/>
                    <a:pt x="9" y="31"/>
                    <a:pt x="9" y="2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3"/>
                    <a:pt x="14" y="1"/>
                    <a:pt x="11" y="0"/>
                  </a:cubicBezTo>
                  <a:cubicBezTo>
                    <a:pt x="8" y="0"/>
                    <a:pt x="6" y="1"/>
                    <a:pt x="5" y="4"/>
                  </a:cubicBezTo>
                  <a:cubicBezTo>
                    <a:pt x="0" y="26"/>
                    <a:pt x="0" y="26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95">
              <a:extLst>
                <a:ext uri="{FF2B5EF4-FFF2-40B4-BE49-F238E27FC236}">
                  <a16:creationId xmlns:a16="http://schemas.microsoft.com/office/drawing/2014/main" id="{F18EEEEA-AFC8-4AE6-BE03-5841A0B96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07726" y="5048251"/>
              <a:ext cx="115888" cy="63500"/>
            </a:xfrm>
            <a:custGeom>
              <a:avLst/>
              <a:gdLst>
                <a:gd name="T0" fmla="*/ 4 w 31"/>
                <a:gd name="T1" fmla="*/ 7 h 17"/>
                <a:gd name="T2" fmla="*/ 1 w 31"/>
                <a:gd name="T3" fmla="*/ 13 h 17"/>
                <a:gd name="T4" fmla="*/ 6 w 31"/>
                <a:gd name="T5" fmla="*/ 16 h 17"/>
                <a:gd name="T6" fmla="*/ 27 w 31"/>
                <a:gd name="T7" fmla="*/ 10 h 17"/>
                <a:gd name="T8" fmla="*/ 30 w 31"/>
                <a:gd name="T9" fmla="*/ 4 h 17"/>
                <a:gd name="T10" fmla="*/ 25 w 31"/>
                <a:gd name="T11" fmla="*/ 1 h 17"/>
                <a:gd name="T12" fmla="*/ 4 w 31"/>
                <a:gd name="T13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7">
                  <a:moveTo>
                    <a:pt x="4" y="7"/>
                  </a:moveTo>
                  <a:cubicBezTo>
                    <a:pt x="1" y="8"/>
                    <a:pt x="0" y="10"/>
                    <a:pt x="1" y="13"/>
                  </a:cubicBezTo>
                  <a:cubicBezTo>
                    <a:pt x="1" y="15"/>
                    <a:pt x="4" y="17"/>
                    <a:pt x="6" y="16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30" y="9"/>
                    <a:pt x="31" y="6"/>
                    <a:pt x="30" y="4"/>
                  </a:cubicBezTo>
                  <a:cubicBezTo>
                    <a:pt x="30" y="1"/>
                    <a:pt x="27" y="0"/>
                    <a:pt x="25" y="1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96">
              <a:extLst>
                <a:ext uri="{FF2B5EF4-FFF2-40B4-BE49-F238E27FC236}">
                  <a16:creationId xmlns:a16="http://schemas.microsoft.com/office/drawing/2014/main" id="{FA866501-2010-42DC-A285-912A8EC10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72789" y="4994276"/>
              <a:ext cx="101600" cy="98425"/>
            </a:xfrm>
            <a:custGeom>
              <a:avLst/>
              <a:gdLst>
                <a:gd name="T0" fmla="*/ 9 w 27"/>
                <a:gd name="T1" fmla="*/ 2 h 26"/>
                <a:gd name="T2" fmla="*/ 2 w 27"/>
                <a:gd name="T3" fmla="*/ 2 h 26"/>
                <a:gd name="T4" fmla="*/ 2 w 27"/>
                <a:gd name="T5" fmla="*/ 9 h 26"/>
                <a:gd name="T6" fmla="*/ 19 w 27"/>
                <a:gd name="T7" fmla="*/ 25 h 26"/>
                <a:gd name="T8" fmla="*/ 26 w 27"/>
                <a:gd name="T9" fmla="*/ 24 h 26"/>
                <a:gd name="T10" fmla="*/ 25 w 27"/>
                <a:gd name="T11" fmla="*/ 18 h 26"/>
                <a:gd name="T12" fmla="*/ 9 w 27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6">
                  <a:moveTo>
                    <a:pt x="9" y="2"/>
                  </a:moveTo>
                  <a:cubicBezTo>
                    <a:pt x="7" y="0"/>
                    <a:pt x="4" y="0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1" y="26"/>
                    <a:pt x="24" y="26"/>
                    <a:pt x="26" y="24"/>
                  </a:cubicBezTo>
                  <a:cubicBezTo>
                    <a:pt x="27" y="23"/>
                    <a:pt x="27" y="20"/>
                    <a:pt x="25" y="18"/>
                  </a:cubicBezTo>
                  <a:cubicBezTo>
                    <a:pt x="9" y="2"/>
                    <a:pt x="9" y="2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97">
              <a:extLst>
                <a:ext uri="{FF2B5EF4-FFF2-40B4-BE49-F238E27FC236}">
                  <a16:creationId xmlns:a16="http://schemas.microsoft.com/office/drawing/2014/main" id="{413F3794-8A79-4BD4-99EC-BD06F74E8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6164" y="4829176"/>
              <a:ext cx="117475" cy="63500"/>
            </a:xfrm>
            <a:custGeom>
              <a:avLst/>
              <a:gdLst>
                <a:gd name="T0" fmla="*/ 4 w 31"/>
                <a:gd name="T1" fmla="*/ 8 h 17"/>
                <a:gd name="T2" fmla="*/ 1 w 31"/>
                <a:gd name="T3" fmla="*/ 14 h 17"/>
                <a:gd name="T4" fmla="*/ 7 w 31"/>
                <a:gd name="T5" fmla="*/ 17 h 17"/>
                <a:gd name="T6" fmla="*/ 27 w 31"/>
                <a:gd name="T7" fmla="*/ 10 h 17"/>
                <a:gd name="T8" fmla="*/ 30 w 31"/>
                <a:gd name="T9" fmla="*/ 4 h 17"/>
                <a:gd name="T10" fmla="*/ 24 w 31"/>
                <a:gd name="T11" fmla="*/ 1 h 17"/>
                <a:gd name="T12" fmla="*/ 4 w 31"/>
                <a:gd name="T1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7">
                  <a:moveTo>
                    <a:pt x="4" y="8"/>
                  </a:moveTo>
                  <a:cubicBezTo>
                    <a:pt x="1" y="8"/>
                    <a:pt x="0" y="11"/>
                    <a:pt x="1" y="14"/>
                  </a:cubicBezTo>
                  <a:cubicBezTo>
                    <a:pt x="1" y="16"/>
                    <a:pt x="4" y="17"/>
                    <a:pt x="7" y="17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30" y="9"/>
                    <a:pt x="31" y="6"/>
                    <a:pt x="30" y="4"/>
                  </a:cubicBezTo>
                  <a:cubicBezTo>
                    <a:pt x="29" y="1"/>
                    <a:pt x="27" y="0"/>
                    <a:pt x="24" y="1"/>
                  </a:cubicBezTo>
                  <a:cubicBezTo>
                    <a:pt x="4" y="8"/>
                    <a:pt x="4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98">
              <a:extLst>
                <a:ext uri="{FF2B5EF4-FFF2-40B4-BE49-F238E27FC236}">
                  <a16:creationId xmlns:a16="http://schemas.microsoft.com/office/drawing/2014/main" id="{FBED5873-2AC9-452D-ACB9-20EB08868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60151" y="4845051"/>
              <a:ext cx="98425" cy="93663"/>
            </a:xfrm>
            <a:custGeom>
              <a:avLst/>
              <a:gdLst>
                <a:gd name="T0" fmla="*/ 8 w 26"/>
                <a:gd name="T1" fmla="*/ 2 h 25"/>
                <a:gd name="T2" fmla="*/ 1 w 26"/>
                <a:gd name="T3" fmla="*/ 2 h 25"/>
                <a:gd name="T4" fmla="*/ 2 w 26"/>
                <a:gd name="T5" fmla="*/ 9 h 25"/>
                <a:gd name="T6" fmla="*/ 18 w 26"/>
                <a:gd name="T7" fmla="*/ 24 h 25"/>
                <a:gd name="T8" fmla="*/ 24 w 26"/>
                <a:gd name="T9" fmla="*/ 23 h 25"/>
                <a:gd name="T10" fmla="*/ 24 w 26"/>
                <a:gd name="T11" fmla="*/ 17 h 25"/>
                <a:gd name="T12" fmla="*/ 8 w 26"/>
                <a:gd name="T13" fmla="*/ 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">
                  <a:moveTo>
                    <a:pt x="8" y="2"/>
                  </a:moveTo>
                  <a:cubicBezTo>
                    <a:pt x="6" y="0"/>
                    <a:pt x="3" y="0"/>
                    <a:pt x="1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20" y="25"/>
                    <a:pt x="23" y="25"/>
                    <a:pt x="24" y="23"/>
                  </a:cubicBezTo>
                  <a:cubicBezTo>
                    <a:pt x="26" y="21"/>
                    <a:pt x="26" y="18"/>
                    <a:pt x="24" y="17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99">
              <a:extLst>
                <a:ext uri="{FF2B5EF4-FFF2-40B4-BE49-F238E27FC236}">
                  <a16:creationId xmlns:a16="http://schemas.microsoft.com/office/drawing/2014/main" id="{E0889AD9-502B-4574-B423-5572D6ECFC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25239" y="4972051"/>
              <a:ext cx="58738" cy="120650"/>
            </a:xfrm>
            <a:custGeom>
              <a:avLst/>
              <a:gdLst>
                <a:gd name="T0" fmla="*/ 1 w 16"/>
                <a:gd name="T1" fmla="*/ 26 h 32"/>
                <a:gd name="T2" fmla="*/ 5 w 16"/>
                <a:gd name="T3" fmla="*/ 32 h 32"/>
                <a:gd name="T4" fmla="*/ 10 w 16"/>
                <a:gd name="T5" fmla="*/ 28 h 32"/>
                <a:gd name="T6" fmla="*/ 15 w 16"/>
                <a:gd name="T7" fmla="*/ 6 h 32"/>
                <a:gd name="T8" fmla="*/ 11 w 16"/>
                <a:gd name="T9" fmla="*/ 0 h 32"/>
                <a:gd name="T10" fmla="*/ 6 w 16"/>
                <a:gd name="T11" fmla="*/ 4 h 32"/>
                <a:gd name="T12" fmla="*/ 1 w 16"/>
                <a:gd name="T13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32">
                  <a:moveTo>
                    <a:pt x="1" y="26"/>
                  </a:moveTo>
                  <a:cubicBezTo>
                    <a:pt x="0" y="29"/>
                    <a:pt x="2" y="31"/>
                    <a:pt x="5" y="32"/>
                  </a:cubicBezTo>
                  <a:cubicBezTo>
                    <a:pt x="7" y="32"/>
                    <a:pt x="10" y="31"/>
                    <a:pt x="10" y="2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3"/>
                    <a:pt x="14" y="1"/>
                    <a:pt x="11" y="0"/>
                  </a:cubicBezTo>
                  <a:cubicBezTo>
                    <a:pt x="9" y="0"/>
                    <a:pt x="6" y="1"/>
                    <a:pt x="6" y="4"/>
                  </a:cubicBezTo>
                  <a:cubicBezTo>
                    <a:pt x="1" y="26"/>
                    <a:pt x="1" y="26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00">
              <a:extLst>
                <a:ext uri="{FF2B5EF4-FFF2-40B4-BE49-F238E27FC236}">
                  <a16:creationId xmlns:a16="http://schemas.microsoft.com/office/drawing/2014/main" id="{C7387B55-0A67-4E84-B7A2-64E6004AE4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3476" y="5111751"/>
              <a:ext cx="120650" cy="63500"/>
            </a:xfrm>
            <a:custGeom>
              <a:avLst/>
              <a:gdLst>
                <a:gd name="T0" fmla="*/ 4 w 32"/>
                <a:gd name="T1" fmla="*/ 7 h 17"/>
                <a:gd name="T2" fmla="*/ 1 w 32"/>
                <a:gd name="T3" fmla="*/ 13 h 17"/>
                <a:gd name="T4" fmla="*/ 6 w 32"/>
                <a:gd name="T5" fmla="*/ 16 h 17"/>
                <a:gd name="T6" fmla="*/ 28 w 32"/>
                <a:gd name="T7" fmla="*/ 10 h 17"/>
                <a:gd name="T8" fmla="*/ 32 w 32"/>
                <a:gd name="T9" fmla="*/ 4 h 17"/>
                <a:gd name="T10" fmla="*/ 26 w 32"/>
                <a:gd name="T11" fmla="*/ 1 h 17"/>
                <a:gd name="T12" fmla="*/ 4 w 32"/>
                <a:gd name="T13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7">
                  <a:moveTo>
                    <a:pt x="4" y="7"/>
                  </a:moveTo>
                  <a:cubicBezTo>
                    <a:pt x="1" y="8"/>
                    <a:pt x="0" y="10"/>
                    <a:pt x="1" y="13"/>
                  </a:cubicBezTo>
                  <a:cubicBezTo>
                    <a:pt x="1" y="15"/>
                    <a:pt x="4" y="17"/>
                    <a:pt x="6" y="16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31" y="9"/>
                    <a:pt x="32" y="6"/>
                    <a:pt x="32" y="4"/>
                  </a:cubicBezTo>
                  <a:cubicBezTo>
                    <a:pt x="31" y="1"/>
                    <a:pt x="28" y="0"/>
                    <a:pt x="26" y="1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01">
              <a:extLst>
                <a:ext uri="{FF2B5EF4-FFF2-40B4-BE49-F238E27FC236}">
                  <a16:creationId xmlns:a16="http://schemas.microsoft.com/office/drawing/2014/main" id="{167BC8FB-735C-44A7-903A-4FEF65657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1714" y="5059363"/>
              <a:ext cx="98425" cy="96838"/>
            </a:xfrm>
            <a:custGeom>
              <a:avLst/>
              <a:gdLst>
                <a:gd name="T0" fmla="*/ 8 w 26"/>
                <a:gd name="T1" fmla="*/ 2 h 26"/>
                <a:gd name="T2" fmla="*/ 1 w 26"/>
                <a:gd name="T3" fmla="*/ 2 h 26"/>
                <a:gd name="T4" fmla="*/ 2 w 26"/>
                <a:gd name="T5" fmla="*/ 9 h 26"/>
                <a:gd name="T6" fmla="*/ 18 w 26"/>
                <a:gd name="T7" fmla="*/ 24 h 26"/>
                <a:gd name="T8" fmla="*/ 24 w 26"/>
                <a:gd name="T9" fmla="*/ 24 h 26"/>
                <a:gd name="T10" fmla="*/ 24 w 26"/>
                <a:gd name="T11" fmla="*/ 17 h 26"/>
                <a:gd name="T12" fmla="*/ 8 w 26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8" y="2"/>
                  </a:moveTo>
                  <a:cubicBezTo>
                    <a:pt x="6" y="0"/>
                    <a:pt x="3" y="0"/>
                    <a:pt x="1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20" y="26"/>
                    <a:pt x="23" y="26"/>
                    <a:pt x="24" y="24"/>
                  </a:cubicBezTo>
                  <a:cubicBezTo>
                    <a:pt x="26" y="22"/>
                    <a:pt x="26" y="19"/>
                    <a:pt x="24" y="17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02">
              <a:extLst>
                <a:ext uri="{FF2B5EF4-FFF2-40B4-BE49-F238E27FC236}">
                  <a16:creationId xmlns:a16="http://schemas.microsoft.com/office/drawing/2014/main" id="{B84F41B7-7EF0-4D6D-9D5C-197A92D61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464" y="5126038"/>
              <a:ext cx="60325" cy="120650"/>
            </a:xfrm>
            <a:custGeom>
              <a:avLst/>
              <a:gdLst>
                <a:gd name="T0" fmla="*/ 1 w 16"/>
                <a:gd name="T1" fmla="*/ 26 h 32"/>
                <a:gd name="T2" fmla="*/ 4 w 16"/>
                <a:gd name="T3" fmla="*/ 32 h 32"/>
                <a:gd name="T4" fmla="*/ 10 w 16"/>
                <a:gd name="T5" fmla="*/ 28 h 32"/>
                <a:gd name="T6" fmla="*/ 15 w 16"/>
                <a:gd name="T7" fmla="*/ 6 h 32"/>
                <a:gd name="T8" fmla="*/ 12 w 16"/>
                <a:gd name="T9" fmla="*/ 0 h 32"/>
                <a:gd name="T10" fmla="*/ 6 w 16"/>
                <a:gd name="T11" fmla="*/ 4 h 32"/>
                <a:gd name="T12" fmla="*/ 1 w 16"/>
                <a:gd name="T13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32">
                  <a:moveTo>
                    <a:pt x="1" y="26"/>
                  </a:moveTo>
                  <a:cubicBezTo>
                    <a:pt x="0" y="28"/>
                    <a:pt x="2" y="31"/>
                    <a:pt x="4" y="32"/>
                  </a:cubicBezTo>
                  <a:cubicBezTo>
                    <a:pt x="7" y="32"/>
                    <a:pt x="9" y="31"/>
                    <a:pt x="10" y="2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3"/>
                    <a:pt x="14" y="1"/>
                    <a:pt x="12" y="0"/>
                  </a:cubicBezTo>
                  <a:cubicBezTo>
                    <a:pt x="9" y="0"/>
                    <a:pt x="6" y="1"/>
                    <a:pt x="6" y="4"/>
                  </a:cubicBezTo>
                  <a:cubicBezTo>
                    <a:pt x="1" y="26"/>
                    <a:pt x="1" y="26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03">
              <a:extLst>
                <a:ext uri="{FF2B5EF4-FFF2-40B4-BE49-F238E27FC236}">
                  <a16:creationId xmlns:a16="http://schemas.microsoft.com/office/drawing/2014/main" id="{69CCD2C3-5C7F-45A4-A567-110384FCB9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63276" y="5276851"/>
              <a:ext cx="101600" cy="93663"/>
            </a:xfrm>
            <a:custGeom>
              <a:avLst/>
              <a:gdLst>
                <a:gd name="T0" fmla="*/ 8 w 27"/>
                <a:gd name="T1" fmla="*/ 2 h 25"/>
                <a:gd name="T2" fmla="*/ 1 w 27"/>
                <a:gd name="T3" fmla="*/ 2 h 25"/>
                <a:gd name="T4" fmla="*/ 2 w 27"/>
                <a:gd name="T5" fmla="*/ 9 h 25"/>
                <a:gd name="T6" fmla="*/ 19 w 27"/>
                <a:gd name="T7" fmla="*/ 24 h 25"/>
                <a:gd name="T8" fmla="*/ 25 w 27"/>
                <a:gd name="T9" fmla="*/ 23 h 25"/>
                <a:gd name="T10" fmla="*/ 25 w 27"/>
                <a:gd name="T11" fmla="*/ 17 h 25"/>
                <a:gd name="T12" fmla="*/ 8 w 27"/>
                <a:gd name="T13" fmla="*/ 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5">
                  <a:moveTo>
                    <a:pt x="8" y="2"/>
                  </a:moveTo>
                  <a:cubicBezTo>
                    <a:pt x="6" y="0"/>
                    <a:pt x="3" y="0"/>
                    <a:pt x="1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5"/>
                    <a:pt x="23" y="25"/>
                    <a:pt x="25" y="23"/>
                  </a:cubicBezTo>
                  <a:cubicBezTo>
                    <a:pt x="27" y="21"/>
                    <a:pt x="27" y="18"/>
                    <a:pt x="25" y="17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04">
              <a:extLst>
                <a:ext uri="{FF2B5EF4-FFF2-40B4-BE49-F238E27FC236}">
                  <a16:creationId xmlns:a16="http://schemas.microsoft.com/office/drawing/2014/main" id="{AC3E45B2-B793-40C1-934D-1244589DC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3451" y="5329238"/>
              <a:ext cx="120650" cy="60325"/>
            </a:xfrm>
            <a:custGeom>
              <a:avLst/>
              <a:gdLst>
                <a:gd name="T0" fmla="*/ 4 w 32"/>
                <a:gd name="T1" fmla="*/ 7 h 16"/>
                <a:gd name="T2" fmla="*/ 1 w 32"/>
                <a:gd name="T3" fmla="*/ 12 h 16"/>
                <a:gd name="T4" fmla="*/ 7 w 32"/>
                <a:gd name="T5" fmla="*/ 16 h 16"/>
                <a:gd name="T6" fmla="*/ 28 w 32"/>
                <a:gd name="T7" fmla="*/ 9 h 16"/>
                <a:gd name="T8" fmla="*/ 32 w 32"/>
                <a:gd name="T9" fmla="*/ 4 h 16"/>
                <a:gd name="T10" fmla="*/ 26 w 32"/>
                <a:gd name="T11" fmla="*/ 0 h 16"/>
                <a:gd name="T12" fmla="*/ 4 w 32"/>
                <a:gd name="T13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6">
                  <a:moveTo>
                    <a:pt x="4" y="7"/>
                  </a:moveTo>
                  <a:cubicBezTo>
                    <a:pt x="2" y="7"/>
                    <a:pt x="0" y="10"/>
                    <a:pt x="1" y="12"/>
                  </a:cubicBezTo>
                  <a:cubicBezTo>
                    <a:pt x="1" y="15"/>
                    <a:pt x="4" y="16"/>
                    <a:pt x="7" y="16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31" y="9"/>
                    <a:pt x="32" y="6"/>
                    <a:pt x="32" y="4"/>
                  </a:cubicBezTo>
                  <a:cubicBezTo>
                    <a:pt x="31" y="1"/>
                    <a:pt x="28" y="0"/>
                    <a:pt x="26" y="0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06">
              <a:extLst>
                <a:ext uri="{FF2B5EF4-FFF2-40B4-BE49-F238E27FC236}">
                  <a16:creationId xmlns:a16="http://schemas.microsoft.com/office/drawing/2014/main" id="{A6C48132-A3CC-4A35-AAC5-6F3206897D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25214" y="5194301"/>
              <a:ext cx="57150" cy="115888"/>
            </a:xfrm>
            <a:custGeom>
              <a:avLst/>
              <a:gdLst>
                <a:gd name="T0" fmla="*/ 1 w 15"/>
                <a:gd name="T1" fmla="*/ 25 h 31"/>
                <a:gd name="T2" fmla="*/ 5 w 15"/>
                <a:gd name="T3" fmla="*/ 30 h 31"/>
                <a:gd name="T4" fmla="*/ 10 w 15"/>
                <a:gd name="T5" fmla="*/ 27 h 31"/>
                <a:gd name="T6" fmla="*/ 15 w 15"/>
                <a:gd name="T7" fmla="*/ 6 h 31"/>
                <a:gd name="T8" fmla="*/ 11 w 15"/>
                <a:gd name="T9" fmla="*/ 0 h 31"/>
                <a:gd name="T10" fmla="*/ 5 w 15"/>
                <a:gd name="T11" fmla="*/ 4 h 31"/>
                <a:gd name="T12" fmla="*/ 1 w 15"/>
                <a:gd name="T13" fmla="*/ 2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31">
                  <a:moveTo>
                    <a:pt x="1" y="25"/>
                  </a:moveTo>
                  <a:cubicBezTo>
                    <a:pt x="0" y="27"/>
                    <a:pt x="2" y="30"/>
                    <a:pt x="5" y="30"/>
                  </a:cubicBezTo>
                  <a:cubicBezTo>
                    <a:pt x="7" y="31"/>
                    <a:pt x="10" y="29"/>
                    <a:pt x="10" y="27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3"/>
                    <a:pt x="13" y="1"/>
                    <a:pt x="11" y="0"/>
                  </a:cubicBezTo>
                  <a:cubicBezTo>
                    <a:pt x="8" y="0"/>
                    <a:pt x="6" y="1"/>
                    <a:pt x="5" y="4"/>
                  </a:cubicBezTo>
                  <a:cubicBezTo>
                    <a:pt x="1" y="25"/>
                    <a:pt x="1" y="25"/>
                    <a:pt x="1" y="2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07">
              <a:extLst>
                <a:ext uri="{FF2B5EF4-FFF2-40B4-BE49-F238E27FC236}">
                  <a16:creationId xmlns:a16="http://schemas.microsoft.com/office/drawing/2014/main" id="{7183AA1B-55C9-41FB-BA76-EED297F094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39451" y="4762501"/>
              <a:ext cx="119063" cy="119063"/>
            </a:xfrm>
            <a:custGeom>
              <a:avLst/>
              <a:gdLst>
                <a:gd name="T0" fmla="*/ 16 w 32"/>
                <a:gd name="T1" fmla="*/ 0 h 32"/>
                <a:gd name="T2" fmla="*/ 27 w 32"/>
                <a:gd name="T3" fmla="*/ 5 h 32"/>
                <a:gd name="T4" fmla="*/ 32 w 32"/>
                <a:gd name="T5" fmla="*/ 16 h 32"/>
                <a:gd name="T6" fmla="*/ 27 w 32"/>
                <a:gd name="T7" fmla="*/ 27 h 32"/>
                <a:gd name="T8" fmla="*/ 16 w 32"/>
                <a:gd name="T9" fmla="*/ 32 h 32"/>
                <a:gd name="T10" fmla="*/ 5 w 32"/>
                <a:gd name="T11" fmla="*/ 27 h 32"/>
                <a:gd name="T12" fmla="*/ 0 w 32"/>
                <a:gd name="T13" fmla="*/ 16 h 32"/>
                <a:gd name="T14" fmla="*/ 5 w 32"/>
                <a:gd name="T15" fmla="*/ 5 h 32"/>
                <a:gd name="T16" fmla="*/ 16 w 32"/>
                <a:gd name="T17" fmla="*/ 0 h 32"/>
                <a:gd name="T18" fmla="*/ 21 w 32"/>
                <a:gd name="T19" fmla="*/ 11 h 32"/>
                <a:gd name="T20" fmla="*/ 16 w 32"/>
                <a:gd name="T21" fmla="*/ 9 h 32"/>
                <a:gd name="T22" fmla="*/ 12 w 32"/>
                <a:gd name="T23" fmla="*/ 11 h 32"/>
                <a:gd name="T24" fmla="*/ 10 w 32"/>
                <a:gd name="T25" fmla="*/ 16 h 32"/>
                <a:gd name="T26" fmla="*/ 12 w 32"/>
                <a:gd name="T27" fmla="*/ 20 h 32"/>
                <a:gd name="T28" fmla="*/ 16 w 32"/>
                <a:gd name="T29" fmla="*/ 22 h 32"/>
                <a:gd name="T30" fmla="*/ 21 w 32"/>
                <a:gd name="T31" fmla="*/ 20 h 32"/>
                <a:gd name="T32" fmla="*/ 23 w 32"/>
                <a:gd name="T33" fmla="*/ 16 h 32"/>
                <a:gd name="T34" fmla="*/ 21 w 32"/>
                <a:gd name="T3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20" y="0"/>
                    <a:pt x="24" y="2"/>
                    <a:pt x="27" y="5"/>
                  </a:cubicBezTo>
                  <a:cubicBezTo>
                    <a:pt x="30" y="8"/>
                    <a:pt x="32" y="12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ubicBezTo>
                    <a:pt x="0" y="12"/>
                    <a:pt x="2" y="8"/>
                    <a:pt x="5" y="5"/>
                  </a:cubicBezTo>
                  <a:cubicBezTo>
                    <a:pt x="8" y="2"/>
                    <a:pt x="12" y="0"/>
                    <a:pt x="16" y="0"/>
                  </a:cubicBezTo>
                  <a:close/>
                  <a:moveTo>
                    <a:pt x="21" y="11"/>
                  </a:moveTo>
                  <a:cubicBezTo>
                    <a:pt x="19" y="10"/>
                    <a:pt x="18" y="9"/>
                    <a:pt x="16" y="9"/>
                  </a:cubicBezTo>
                  <a:cubicBezTo>
                    <a:pt x="14" y="9"/>
                    <a:pt x="13" y="10"/>
                    <a:pt x="12" y="11"/>
                  </a:cubicBezTo>
                  <a:cubicBezTo>
                    <a:pt x="10" y="12"/>
                    <a:pt x="10" y="14"/>
                    <a:pt x="10" y="16"/>
                  </a:cubicBezTo>
                  <a:cubicBezTo>
                    <a:pt x="10" y="18"/>
                    <a:pt x="10" y="19"/>
                    <a:pt x="12" y="20"/>
                  </a:cubicBezTo>
                  <a:cubicBezTo>
                    <a:pt x="13" y="22"/>
                    <a:pt x="14" y="22"/>
                    <a:pt x="16" y="22"/>
                  </a:cubicBezTo>
                  <a:cubicBezTo>
                    <a:pt x="18" y="22"/>
                    <a:pt x="19" y="22"/>
                    <a:pt x="21" y="20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4"/>
                    <a:pt x="22" y="12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208">
              <a:extLst>
                <a:ext uri="{FF2B5EF4-FFF2-40B4-BE49-F238E27FC236}">
                  <a16:creationId xmlns:a16="http://schemas.microsoft.com/office/drawing/2014/main" id="{2065A282-0948-4987-994F-102B01716C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99789" y="4713288"/>
              <a:ext cx="120650" cy="115888"/>
            </a:xfrm>
            <a:custGeom>
              <a:avLst/>
              <a:gdLst>
                <a:gd name="T0" fmla="*/ 16 w 32"/>
                <a:gd name="T1" fmla="*/ 0 h 31"/>
                <a:gd name="T2" fmla="*/ 27 w 32"/>
                <a:gd name="T3" fmla="*/ 4 h 31"/>
                <a:gd name="T4" fmla="*/ 32 w 32"/>
                <a:gd name="T5" fmla="*/ 15 h 31"/>
                <a:gd name="T6" fmla="*/ 27 w 32"/>
                <a:gd name="T7" fmla="*/ 27 h 31"/>
                <a:gd name="T8" fmla="*/ 16 w 32"/>
                <a:gd name="T9" fmla="*/ 31 h 31"/>
                <a:gd name="T10" fmla="*/ 5 w 32"/>
                <a:gd name="T11" fmla="*/ 27 h 31"/>
                <a:gd name="T12" fmla="*/ 0 w 32"/>
                <a:gd name="T13" fmla="*/ 15 h 31"/>
                <a:gd name="T14" fmla="*/ 5 w 32"/>
                <a:gd name="T15" fmla="*/ 4 h 31"/>
                <a:gd name="T16" fmla="*/ 16 w 32"/>
                <a:gd name="T17" fmla="*/ 0 h 31"/>
                <a:gd name="T18" fmla="*/ 20 w 32"/>
                <a:gd name="T19" fmla="*/ 11 h 31"/>
                <a:gd name="T20" fmla="*/ 16 w 32"/>
                <a:gd name="T21" fmla="*/ 9 h 31"/>
                <a:gd name="T22" fmla="*/ 11 w 32"/>
                <a:gd name="T23" fmla="*/ 11 h 31"/>
                <a:gd name="T24" fmla="*/ 9 w 32"/>
                <a:gd name="T25" fmla="*/ 15 h 31"/>
                <a:gd name="T26" fmla="*/ 11 w 32"/>
                <a:gd name="T27" fmla="*/ 20 h 31"/>
                <a:gd name="T28" fmla="*/ 16 w 32"/>
                <a:gd name="T29" fmla="*/ 22 h 31"/>
                <a:gd name="T30" fmla="*/ 20 w 32"/>
                <a:gd name="T31" fmla="*/ 20 h 31"/>
                <a:gd name="T32" fmla="*/ 22 w 32"/>
                <a:gd name="T33" fmla="*/ 15 h 31"/>
                <a:gd name="T34" fmla="*/ 20 w 32"/>
                <a:gd name="T35" fmla="*/ 1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31">
                  <a:moveTo>
                    <a:pt x="16" y="0"/>
                  </a:moveTo>
                  <a:cubicBezTo>
                    <a:pt x="20" y="0"/>
                    <a:pt x="24" y="1"/>
                    <a:pt x="27" y="4"/>
                  </a:cubicBezTo>
                  <a:cubicBezTo>
                    <a:pt x="30" y="7"/>
                    <a:pt x="32" y="11"/>
                    <a:pt x="32" y="15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29"/>
                    <a:pt x="20" y="31"/>
                    <a:pt x="16" y="31"/>
                  </a:cubicBezTo>
                  <a:cubicBezTo>
                    <a:pt x="11" y="31"/>
                    <a:pt x="8" y="29"/>
                    <a:pt x="5" y="27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1" y="0"/>
                    <a:pt x="16" y="0"/>
                  </a:cubicBezTo>
                  <a:close/>
                  <a:moveTo>
                    <a:pt x="20" y="11"/>
                  </a:moveTo>
                  <a:cubicBezTo>
                    <a:pt x="19" y="10"/>
                    <a:pt x="18" y="9"/>
                    <a:pt x="16" y="9"/>
                  </a:cubicBezTo>
                  <a:cubicBezTo>
                    <a:pt x="14" y="9"/>
                    <a:pt x="12" y="10"/>
                    <a:pt x="11" y="11"/>
                  </a:cubicBezTo>
                  <a:cubicBezTo>
                    <a:pt x="10" y="12"/>
                    <a:pt x="9" y="14"/>
                    <a:pt x="9" y="15"/>
                  </a:cubicBezTo>
                  <a:cubicBezTo>
                    <a:pt x="9" y="17"/>
                    <a:pt x="10" y="19"/>
                    <a:pt x="11" y="20"/>
                  </a:cubicBezTo>
                  <a:cubicBezTo>
                    <a:pt x="12" y="21"/>
                    <a:pt x="14" y="22"/>
                    <a:pt x="16" y="22"/>
                  </a:cubicBezTo>
                  <a:cubicBezTo>
                    <a:pt x="18" y="22"/>
                    <a:pt x="19" y="21"/>
                    <a:pt x="20" y="20"/>
                  </a:cubicBezTo>
                  <a:cubicBezTo>
                    <a:pt x="22" y="19"/>
                    <a:pt x="22" y="17"/>
                    <a:pt x="22" y="15"/>
                  </a:cubicBezTo>
                  <a:cubicBezTo>
                    <a:pt x="22" y="14"/>
                    <a:pt x="22" y="12"/>
                    <a:pt x="20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209">
              <a:extLst>
                <a:ext uri="{FF2B5EF4-FFF2-40B4-BE49-F238E27FC236}">
                  <a16:creationId xmlns:a16="http://schemas.microsoft.com/office/drawing/2014/main" id="{2BFB3F36-0784-4743-BB17-8F62C05914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23614" y="4826001"/>
              <a:ext cx="120650" cy="120650"/>
            </a:xfrm>
            <a:custGeom>
              <a:avLst/>
              <a:gdLst>
                <a:gd name="T0" fmla="*/ 16 w 32"/>
                <a:gd name="T1" fmla="*/ 0 h 32"/>
                <a:gd name="T2" fmla="*/ 27 w 32"/>
                <a:gd name="T3" fmla="*/ 5 h 32"/>
                <a:gd name="T4" fmla="*/ 32 w 32"/>
                <a:gd name="T5" fmla="*/ 16 h 32"/>
                <a:gd name="T6" fmla="*/ 27 w 32"/>
                <a:gd name="T7" fmla="*/ 27 h 32"/>
                <a:gd name="T8" fmla="*/ 16 w 32"/>
                <a:gd name="T9" fmla="*/ 32 h 32"/>
                <a:gd name="T10" fmla="*/ 5 w 32"/>
                <a:gd name="T11" fmla="*/ 27 h 32"/>
                <a:gd name="T12" fmla="*/ 0 w 32"/>
                <a:gd name="T13" fmla="*/ 16 h 32"/>
                <a:gd name="T14" fmla="*/ 5 w 32"/>
                <a:gd name="T15" fmla="*/ 5 h 32"/>
                <a:gd name="T16" fmla="*/ 16 w 32"/>
                <a:gd name="T17" fmla="*/ 0 h 32"/>
                <a:gd name="T18" fmla="*/ 21 w 32"/>
                <a:gd name="T19" fmla="*/ 11 h 32"/>
                <a:gd name="T20" fmla="*/ 16 w 32"/>
                <a:gd name="T21" fmla="*/ 9 h 32"/>
                <a:gd name="T22" fmla="*/ 12 w 32"/>
                <a:gd name="T23" fmla="*/ 11 h 32"/>
                <a:gd name="T24" fmla="*/ 10 w 32"/>
                <a:gd name="T25" fmla="*/ 16 h 32"/>
                <a:gd name="T26" fmla="*/ 12 w 32"/>
                <a:gd name="T27" fmla="*/ 20 h 32"/>
                <a:gd name="T28" fmla="*/ 16 w 32"/>
                <a:gd name="T29" fmla="*/ 22 h 32"/>
                <a:gd name="T30" fmla="*/ 21 w 32"/>
                <a:gd name="T31" fmla="*/ 20 h 32"/>
                <a:gd name="T32" fmla="*/ 23 w 32"/>
                <a:gd name="T33" fmla="*/ 16 h 32"/>
                <a:gd name="T34" fmla="*/ 21 w 32"/>
                <a:gd name="T3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21" y="0"/>
                    <a:pt x="25" y="2"/>
                    <a:pt x="27" y="5"/>
                  </a:cubicBezTo>
                  <a:cubicBezTo>
                    <a:pt x="30" y="7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5" y="30"/>
                    <a:pt x="21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ubicBezTo>
                    <a:pt x="0" y="11"/>
                    <a:pt x="2" y="7"/>
                    <a:pt x="5" y="5"/>
                  </a:cubicBezTo>
                  <a:cubicBezTo>
                    <a:pt x="8" y="2"/>
                    <a:pt x="12" y="0"/>
                    <a:pt x="16" y="0"/>
                  </a:cubicBezTo>
                  <a:close/>
                  <a:moveTo>
                    <a:pt x="21" y="11"/>
                  </a:moveTo>
                  <a:cubicBezTo>
                    <a:pt x="20" y="10"/>
                    <a:pt x="18" y="9"/>
                    <a:pt x="16" y="9"/>
                  </a:cubicBezTo>
                  <a:cubicBezTo>
                    <a:pt x="14" y="9"/>
                    <a:pt x="13" y="10"/>
                    <a:pt x="12" y="11"/>
                  </a:cubicBezTo>
                  <a:cubicBezTo>
                    <a:pt x="11" y="12"/>
                    <a:pt x="10" y="14"/>
                    <a:pt x="10" y="16"/>
                  </a:cubicBezTo>
                  <a:cubicBezTo>
                    <a:pt x="10" y="18"/>
                    <a:pt x="11" y="19"/>
                    <a:pt x="12" y="20"/>
                  </a:cubicBezTo>
                  <a:cubicBezTo>
                    <a:pt x="13" y="21"/>
                    <a:pt x="14" y="22"/>
                    <a:pt x="16" y="22"/>
                  </a:cubicBezTo>
                  <a:cubicBezTo>
                    <a:pt x="18" y="22"/>
                    <a:pt x="20" y="21"/>
                    <a:pt x="21" y="20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4"/>
                    <a:pt x="22" y="12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10">
              <a:extLst>
                <a:ext uri="{FF2B5EF4-FFF2-40B4-BE49-F238E27FC236}">
                  <a16:creationId xmlns:a16="http://schemas.microsoft.com/office/drawing/2014/main" id="{AA56CF75-FE99-463F-9D2A-03F640E905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85539" y="4773613"/>
              <a:ext cx="120650" cy="119063"/>
            </a:xfrm>
            <a:custGeom>
              <a:avLst/>
              <a:gdLst>
                <a:gd name="T0" fmla="*/ 16 w 32"/>
                <a:gd name="T1" fmla="*/ 0 h 32"/>
                <a:gd name="T2" fmla="*/ 27 w 32"/>
                <a:gd name="T3" fmla="*/ 5 h 32"/>
                <a:gd name="T4" fmla="*/ 32 w 32"/>
                <a:gd name="T5" fmla="*/ 16 h 32"/>
                <a:gd name="T6" fmla="*/ 27 w 32"/>
                <a:gd name="T7" fmla="*/ 27 h 32"/>
                <a:gd name="T8" fmla="*/ 16 w 32"/>
                <a:gd name="T9" fmla="*/ 32 h 32"/>
                <a:gd name="T10" fmla="*/ 5 w 32"/>
                <a:gd name="T11" fmla="*/ 27 h 32"/>
                <a:gd name="T12" fmla="*/ 0 w 32"/>
                <a:gd name="T13" fmla="*/ 16 h 32"/>
                <a:gd name="T14" fmla="*/ 5 w 32"/>
                <a:gd name="T15" fmla="*/ 5 h 32"/>
                <a:gd name="T16" fmla="*/ 16 w 32"/>
                <a:gd name="T17" fmla="*/ 0 h 32"/>
                <a:gd name="T18" fmla="*/ 21 w 32"/>
                <a:gd name="T19" fmla="*/ 12 h 32"/>
                <a:gd name="T20" fmla="*/ 16 w 32"/>
                <a:gd name="T21" fmla="*/ 10 h 32"/>
                <a:gd name="T22" fmla="*/ 11 w 32"/>
                <a:gd name="T23" fmla="*/ 12 h 32"/>
                <a:gd name="T24" fmla="*/ 10 w 32"/>
                <a:gd name="T25" fmla="*/ 16 h 32"/>
                <a:gd name="T26" fmla="*/ 11 w 32"/>
                <a:gd name="T27" fmla="*/ 21 h 32"/>
                <a:gd name="T28" fmla="*/ 16 w 32"/>
                <a:gd name="T29" fmla="*/ 23 h 32"/>
                <a:gd name="T30" fmla="*/ 21 w 32"/>
                <a:gd name="T31" fmla="*/ 21 h 32"/>
                <a:gd name="T32" fmla="*/ 22 w 32"/>
                <a:gd name="T33" fmla="*/ 16 h 32"/>
                <a:gd name="T34" fmla="*/ 21 w 32"/>
                <a:gd name="T35" fmla="*/ 1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20" y="0"/>
                    <a:pt x="24" y="2"/>
                    <a:pt x="27" y="5"/>
                  </a:cubicBezTo>
                  <a:cubicBezTo>
                    <a:pt x="30" y="8"/>
                    <a:pt x="32" y="12"/>
                    <a:pt x="32" y="16"/>
                  </a:cubicBezTo>
                  <a:cubicBezTo>
                    <a:pt x="32" y="21"/>
                    <a:pt x="30" y="25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5"/>
                    <a:pt x="0" y="21"/>
                    <a:pt x="0" y="16"/>
                  </a:cubicBezTo>
                  <a:cubicBezTo>
                    <a:pt x="0" y="12"/>
                    <a:pt x="2" y="8"/>
                    <a:pt x="5" y="5"/>
                  </a:cubicBezTo>
                  <a:cubicBezTo>
                    <a:pt x="8" y="2"/>
                    <a:pt x="12" y="0"/>
                    <a:pt x="16" y="0"/>
                  </a:cubicBezTo>
                  <a:close/>
                  <a:moveTo>
                    <a:pt x="21" y="12"/>
                  </a:moveTo>
                  <a:cubicBezTo>
                    <a:pt x="19" y="10"/>
                    <a:pt x="18" y="10"/>
                    <a:pt x="16" y="10"/>
                  </a:cubicBezTo>
                  <a:cubicBezTo>
                    <a:pt x="14" y="10"/>
                    <a:pt x="13" y="10"/>
                    <a:pt x="11" y="12"/>
                  </a:cubicBezTo>
                  <a:cubicBezTo>
                    <a:pt x="10" y="13"/>
                    <a:pt x="10" y="14"/>
                    <a:pt x="10" y="16"/>
                  </a:cubicBezTo>
                  <a:cubicBezTo>
                    <a:pt x="10" y="18"/>
                    <a:pt x="10" y="20"/>
                    <a:pt x="11" y="21"/>
                  </a:cubicBezTo>
                  <a:cubicBezTo>
                    <a:pt x="13" y="22"/>
                    <a:pt x="14" y="23"/>
                    <a:pt x="16" y="23"/>
                  </a:cubicBezTo>
                  <a:cubicBezTo>
                    <a:pt x="18" y="23"/>
                    <a:pt x="19" y="22"/>
                    <a:pt x="21" y="21"/>
                  </a:cubicBezTo>
                  <a:cubicBezTo>
                    <a:pt x="22" y="20"/>
                    <a:pt x="22" y="18"/>
                    <a:pt x="22" y="16"/>
                  </a:cubicBezTo>
                  <a:cubicBezTo>
                    <a:pt x="22" y="14"/>
                    <a:pt x="22" y="13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11">
              <a:extLst>
                <a:ext uri="{FF2B5EF4-FFF2-40B4-BE49-F238E27FC236}">
                  <a16:creationId xmlns:a16="http://schemas.microsoft.com/office/drawing/2014/main" id="{020771A4-0C6D-4096-ACAA-2B91E7667A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409364" y="4889501"/>
              <a:ext cx="120650" cy="120650"/>
            </a:xfrm>
            <a:custGeom>
              <a:avLst/>
              <a:gdLst>
                <a:gd name="T0" fmla="*/ 16 w 32"/>
                <a:gd name="T1" fmla="*/ 0 h 32"/>
                <a:gd name="T2" fmla="*/ 27 w 32"/>
                <a:gd name="T3" fmla="*/ 4 h 32"/>
                <a:gd name="T4" fmla="*/ 32 w 32"/>
                <a:gd name="T5" fmla="*/ 16 h 32"/>
                <a:gd name="T6" fmla="*/ 27 w 32"/>
                <a:gd name="T7" fmla="*/ 27 h 32"/>
                <a:gd name="T8" fmla="*/ 16 w 32"/>
                <a:gd name="T9" fmla="*/ 32 h 32"/>
                <a:gd name="T10" fmla="*/ 5 w 32"/>
                <a:gd name="T11" fmla="*/ 27 h 32"/>
                <a:gd name="T12" fmla="*/ 0 w 32"/>
                <a:gd name="T13" fmla="*/ 16 h 32"/>
                <a:gd name="T14" fmla="*/ 5 w 32"/>
                <a:gd name="T15" fmla="*/ 4 h 32"/>
                <a:gd name="T16" fmla="*/ 16 w 32"/>
                <a:gd name="T17" fmla="*/ 0 h 32"/>
                <a:gd name="T18" fmla="*/ 21 w 32"/>
                <a:gd name="T19" fmla="*/ 11 h 32"/>
                <a:gd name="T20" fmla="*/ 16 w 32"/>
                <a:gd name="T21" fmla="*/ 9 h 32"/>
                <a:gd name="T22" fmla="*/ 12 w 32"/>
                <a:gd name="T23" fmla="*/ 11 h 32"/>
                <a:gd name="T24" fmla="*/ 10 w 32"/>
                <a:gd name="T25" fmla="*/ 16 h 32"/>
                <a:gd name="T26" fmla="*/ 12 w 32"/>
                <a:gd name="T27" fmla="*/ 20 h 32"/>
                <a:gd name="T28" fmla="*/ 16 w 32"/>
                <a:gd name="T29" fmla="*/ 22 h 32"/>
                <a:gd name="T30" fmla="*/ 21 w 32"/>
                <a:gd name="T31" fmla="*/ 20 h 32"/>
                <a:gd name="T32" fmla="*/ 23 w 32"/>
                <a:gd name="T33" fmla="*/ 16 h 32"/>
                <a:gd name="T34" fmla="*/ 21 w 32"/>
                <a:gd name="T3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21" y="0"/>
                    <a:pt x="25" y="2"/>
                    <a:pt x="27" y="4"/>
                  </a:cubicBezTo>
                  <a:cubicBezTo>
                    <a:pt x="30" y="7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5" y="30"/>
                    <a:pt x="21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2"/>
                    <a:pt x="12" y="0"/>
                    <a:pt x="16" y="0"/>
                  </a:cubicBezTo>
                  <a:close/>
                  <a:moveTo>
                    <a:pt x="21" y="11"/>
                  </a:moveTo>
                  <a:cubicBezTo>
                    <a:pt x="20" y="10"/>
                    <a:pt x="18" y="9"/>
                    <a:pt x="16" y="9"/>
                  </a:cubicBezTo>
                  <a:cubicBezTo>
                    <a:pt x="14" y="9"/>
                    <a:pt x="13" y="10"/>
                    <a:pt x="12" y="11"/>
                  </a:cubicBezTo>
                  <a:cubicBezTo>
                    <a:pt x="11" y="12"/>
                    <a:pt x="10" y="14"/>
                    <a:pt x="10" y="16"/>
                  </a:cubicBezTo>
                  <a:cubicBezTo>
                    <a:pt x="10" y="17"/>
                    <a:pt x="11" y="19"/>
                    <a:pt x="12" y="20"/>
                  </a:cubicBezTo>
                  <a:cubicBezTo>
                    <a:pt x="13" y="21"/>
                    <a:pt x="14" y="22"/>
                    <a:pt x="16" y="22"/>
                  </a:cubicBezTo>
                  <a:cubicBezTo>
                    <a:pt x="18" y="22"/>
                    <a:pt x="20" y="21"/>
                    <a:pt x="21" y="20"/>
                  </a:cubicBezTo>
                  <a:cubicBezTo>
                    <a:pt x="22" y="19"/>
                    <a:pt x="23" y="17"/>
                    <a:pt x="23" y="16"/>
                  </a:cubicBezTo>
                  <a:cubicBezTo>
                    <a:pt x="23" y="14"/>
                    <a:pt x="22" y="12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12">
              <a:extLst>
                <a:ext uri="{FF2B5EF4-FFF2-40B4-BE49-F238E27FC236}">
                  <a16:creationId xmlns:a16="http://schemas.microsoft.com/office/drawing/2014/main" id="{DB8C1CE5-9741-47DF-B389-30B5901AE5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76026" y="5054601"/>
              <a:ext cx="115888" cy="120650"/>
            </a:xfrm>
            <a:custGeom>
              <a:avLst/>
              <a:gdLst>
                <a:gd name="T0" fmla="*/ 15 w 31"/>
                <a:gd name="T1" fmla="*/ 0 h 32"/>
                <a:gd name="T2" fmla="*/ 27 w 31"/>
                <a:gd name="T3" fmla="*/ 5 h 32"/>
                <a:gd name="T4" fmla="*/ 31 w 31"/>
                <a:gd name="T5" fmla="*/ 16 h 32"/>
                <a:gd name="T6" fmla="*/ 27 w 31"/>
                <a:gd name="T7" fmla="*/ 27 h 32"/>
                <a:gd name="T8" fmla="*/ 15 w 31"/>
                <a:gd name="T9" fmla="*/ 32 h 32"/>
                <a:gd name="T10" fmla="*/ 4 w 31"/>
                <a:gd name="T11" fmla="*/ 27 h 32"/>
                <a:gd name="T12" fmla="*/ 0 w 31"/>
                <a:gd name="T13" fmla="*/ 16 h 32"/>
                <a:gd name="T14" fmla="*/ 4 w 31"/>
                <a:gd name="T15" fmla="*/ 5 h 32"/>
                <a:gd name="T16" fmla="*/ 15 w 31"/>
                <a:gd name="T17" fmla="*/ 0 h 32"/>
                <a:gd name="T18" fmla="*/ 20 w 31"/>
                <a:gd name="T19" fmla="*/ 11 h 32"/>
                <a:gd name="T20" fmla="*/ 15 w 31"/>
                <a:gd name="T21" fmla="*/ 9 h 32"/>
                <a:gd name="T22" fmla="*/ 11 w 31"/>
                <a:gd name="T23" fmla="*/ 11 h 32"/>
                <a:gd name="T24" fmla="*/ 9 w 31"/>
                <a:gd name="T25" fmla="*/ 16 h 32"/>
                <a:gd name="T26" fmla="*/ 11 w 31"/>
                <a:gd name="T27" fmla="*/ 20 h 32"/>
                <a:gd name="T28" fmla="*/ 15 w 31"/>
                <a:gd name="T29" fmla="*/ 22 h 32"/>
                <a:gd name="T30" fmla="*/ 20 w 31"/>
                <a:gd name="T31" fmla="*/ 20 h 32"/>
                <a:gd name="T32" fmla="*/ 22 w 31"/>
                <a:gd name="T33" fmla="*/ 16 h 32"/>
                <a:gd name="T34" fmla="*/ 20 w 31"/>
                <a:gd name="T3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32">
                  <a:moveTo>
                    <a:pt x="15" y="0"/>
                  </a:moveTo>
                  <a:cubicBezTo>
                    <a:pt x="20" y="0"/>
                    <a:pt x="24" y="2"/>
                    <a:pt x="27" y="5"/>
                  </a:cubicBezTo>
                  <a:cubicBezTo>
                    <a:pt x="29" y="7"/>
                    <a:pt x="31" y="11"/>
                    <a:pt x="31" y="16"/>
                  </a:cubicBezTo>
                  <a:cubicBezTo>
                    <a:pt x="31" y="20"/>
                    <a:pt x="29" y="24"/>
                    <a:pt x="27" y="27"/>
                  </a:cubicBezTo>
                  <a:cubicBezTo>
                    <a:pt x="24" y="30"/>
                    <a:pt x="20" y="32"/>
                    <a:pt x="15" y="32"/>
                  </a:cubicBezTo>
                  <a:cubicBezTo>
                    <a:pt x="11" y="32"/>
                    <a:pt x="7" y="30"/>
                    <a:pt x="4" y="27"/>
                  </a:cubicBezTo>
                  <a:cubicBezTo>
                    <a:pt x="1" y="24"/>
                    <a:pt x="0" y="20"/>
                    <a:pt x="0" y="16"/>
                  </a:cubicBezTo>
                  <a:cubicBezTo>
                    <a:pt x="0" y="11"/>
                    <a:pt x="1" y="7"/>
                    <a:pt x="4" y="5"/>
                  </a:cubicBezTo>
                  <a:cubicBezTo>
                    <a:pt x="7" y="2"/>
                    <a:pt x="11" y="0"/>
                    <a:pt x="15" y="0"/>
                  </a:cubicBezTo>
                  <a:close/>
                  <a:moveTo>
                    <a:pt x="20" y="11"/>
                  </a:moveTo>
                  <a:cubicBezTo>
                    <a:pt x="19" y="10"/>
                    <a:pt x="17" y="9"/>
                    <a:pt x="15" y="9"/>
                  </a:cubicBezTo>
                  <a:cubicBezTo>
                    <a:pt x="14" y="9"/>
                    <a:pt x="12" y="10"/>
                    <a:pt x="11" y="11"/>
                  </a:cubicBezTo>
                  <a:cubicBezTo>
                    <a:pt x="10" y="12"/>
                    <a:pt x="9" y="14"/>
                    <a:pt x="9" y="16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2" y="21"/>
                    <a:pt x="14" y="22"/>
                    <a:pt x="15" y="22"/>
                  </a:cubicBezTo>
                  <a:cubicBezTo>
                    <a:pt x="17" y="22"/>
                    <a:pt x="19" y="21"/>
                    <a:pt x="20" y="20"/>
                  </a:cubicBezTo>
                  <a:cubicBezTo>
                    <a:pt x="21" y="19"/>
                    <a:pt x="22" y="18"/>
                    <a:pt x="22" y="16"/>
                  </a:cubicBezTo>
                  <a:cubicBezTo>
                    <a:pt x="22" y="14"/>
                    <a:pt x="21" y="12"/>
                    <a:pt x="20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13">
              <a:extLst>
                <a:ext uri="{FF2B5EF4-FFF2-40B4-BE49-F238E27FC236}">
                  <a16:creationId xmlns:a16="http://schemas.microsoft.com/office/drawing/2014/main" id="{A1CCD835-2048-4552-9A40-B83ADC112D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10926" y="5103813"/>
              <a:ext cx="119063" cy="120650"/>
            </a:xfrm>
            <a:custGeom>
              <a:avLst/>
              <a:gdLst>
                <a:gd name="T0" fmla="*/ 16 w 32"/>
                <a:gd name="T1" fmla="*/ 0 h 32"/>
                <a:gd name="T2" fmla="*/ 28 w 32"/>
                <a:gd name="T3" fmla="*/ 5 h 32"/>
                <a:gd name="T4" fmla="*/ 32 w 32"/>
                <a:gd name="T5" fmla="*/ 16 h 32"/>
                <a:gd name="T6" fmla="*/ 28 w 32"/>
                <a:gd name="T7" fmla="*/ 27 h 32"/>
                <a:gd name="T8" fmla="*/ 16 w 32"/>
                <a:gd name="T9" fmla="*/ 32 h 32"/>
                <a:gd name="T10" fmla="*/ 5 w 32"/>
                <a:gd name="T11" fmla="*/ 27 h 32"/>
                <a:gd name="T12" fmla="*/ 0 w 32"/>
                <a:gd name="T13" fmla="*/ 16 h 32"/>
                <a:gd name="T14" fmla="*/ 5 w 32"/>
                <a:gd name="T15" fmla="*/ 5 h 32"/>
                <a:gd name="T16" fmla="*/ 16 w 32"/>
                <a:gd name="T17" fmla="*/ 0 h 32"/>
                <a:gd name="T18" fmla="*/ 21 w 32"/>
                <a:gd name="T19" fmla="*/ 12 h 32"/>
                <a:gd name="T20" fmla="*/ 16 w 32"/>
                <a:gd name="T21" fmla="*/ 10 h 32"/>
                <a:gd name="T22" fmla="*/ 12 w 32"/>
                <a:gd name="T23" fmla="*/ 12 h 32"/>
                <a:gd name="T24" fmla="*/ 10 w 32"/>
                <a:gd name="T25" fmla="*/ 16 h 32"/>
                <a:gd name="T26" fmla="*/ 12 w 32"/>
                <a:gd name="T27" fmla="*/ 21 h 32"/>
                <a:gd name="T28" fmla="*/ 16 w 32"/>
                <a:gd name="T29" fmla="*/ 23 h 32"/>
                <a:gd name="T30" fmla="*/ 21 w 32"/>
                <a:gd name="T31" fmla="*/ 21 h 32"/>
                <a:gd name="T32" fmla="*/ 23 w 32"/>
                <a:gd name="T33" fmla="*/ 16 h 32"/>
                <a:gd name="T34" fmla="*/ 21 w 32"/>
                <a:gd name="T35" fmla="*/ 1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21" y="0"/>
                    <a:pt x="25" y="2"/>
                    <a:pt x="28" y="5"/>
                  </a:cubicBezTo>
                  <a:cubicBezTo>
                    <a:pt x="30" y="8"/>
                    <a:pt x="32" y="12"/>
                    <a:pt x="32" y="16"/>
                  </a:cubicBezTo>
                  <a:cubicBezTo>
                    <a:pt x="32" y="20"/>
                    <a:pt x="30" y="24"/>
                    <a:pt x="28" y="27"/>
                  </a:cubicBezTo>
                  <a:cubicBezTo>
                    <a:pt x="25" y="30"/>
                    <a:pt x="21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ubicBezTo>
                    <a:pt x="0" y="12"/>
                    <a:pt x="2" y="8"/>
                    <a:pt x="5" y="5"/>
                  </a:cubicBezTo>
                  <a:cubicBezTo>
                    <a:pt x="8" y="2"/>
                    <a:pt x="12" y="0"/>
                    <a:pt x="16" y="0"/>
                  </a:cubicBezTo>
                  <a:close/>
                  <a:moveTo>
                    <a:pt x="21" y="12"/>
                  </a:moveTo>
                  <a:cubicBezTo>
                    <a:pt x="20" y="10"/>
                    <a:pt x="18" y="10"/>
                    <a:pt x="16" y="10"/>
                  </a:cubicBezTo>
                  <a:cubicBezTo>
                    <a:pt x="15" y="10"/>
                    <a:pt x="13" y="10"/>
                    <a:pt x="12" y="12"/>
                  </a:cubicBezTo>
                  <a:cubicBezTo>
                    <a:pt x="11" y="13"/>
                    <a:pt x="10" y="14"/>
                    <a:pt x="10" y="16"/>
                  </a:cubicBezTo>
                  <a:cubicBezTo>
                    <a:pt x="10" y="18"/>
                    <a:pt x="11" y="19"/>
                    <a:pt x="12" y="21"/>
                  </a:cubicBezTo>
                  <a:cubicBezTo>
                    <a:pt x="13" y="22"/>
                    <a:pt x="15" y="23"/>
                    <a:pt x="16" y="23"/>
                  </a:cubicBezTo>
                  <a:cubicBezTo>
                    <a:pt x="18" y="23"/>
                    <a:pt x="20" y="22"/>
                    <a:pt x="21" y="21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4"/>
                    <a:pt x="22" y="13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14">
              <a:extLst>
                <a:ext uri="{FF2B5EF4-FFF2-40B4-BE49-F238E27FC236}">
                  <a16:creationId xmlns:a16="http://schemas.microsoft.com/office/drawing/2014/main" id="{67F3252D-13F1-4105-A81D-CB313E2F9E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77589" y="5273676"/>
              <a:ext cx="115888" cy="115888"/>
            </a:xfrm>
            <a:custGeom>
              <a:avLst/>
              <a:gdLst>
                <a:gd name="T0" fmla="*/ 15 w 31"/>
                <a:gd name="T1" fmla="*/ 0 h 31"/>
                <a:gd name="T2" fmla="*/ 27 w 31"/>
                <a:gd name="T3" fmla="*/ 4 h 31"/>
                <a:gd name="T4" fmla="*/ 31 w 31"/>
                <a:gd name="T5" fmla="*/ 15 h 31"/>
                <a:gd name="T6" fmla="*/ 27 w 31"/>
                <a:gd name="T7" fmla="*/ 27 h 31"/>
                <a:gd name="T8" fmla="*/ 15 w 31"/>
                <a:gd name="T9" fmla="*/ 31 h 31"/>
                <a:gd name="T10" fmla="*/ 4 w 31"/>
                <a:gd name="T11" fmla="*/ 27 h 31"/>
                <a:gd name="T12" fmla="*/ 0 w 31"/>
                <a:gd name="T13" fmla="*/ 15 h 31"/>
                <a:gd name="T14" fmla="*/ 4 w 31"/>
                <a:gd name="T15" fmla="*/ 4 h 31"/>
                <a:gd name="T16" fmla="*/ 15 w 31"/>
                <a:gd name="T17" fmla="*/ 0 h 31"/>
                <a:gd name="T18" fmla="*/ 20 w 31"/>
                <a:gd name="T19" fmla="*/ 11 h 31"/>
                <a:gd name="T20" fmla="*/ 15 w 31"/>
                <a:gd name="T21" fmla="*/ 9 h 31"/>
                <a:gd name="T22" fmla="*/ 11 w 31"/>
                <a:gd name="T23" fmla="*/ 11 h 31"/>
                <a:gd name="T24" fmla="*/ 9 w 31"/>
                <a:gd name="T25" fmla="*/ 15 h 31"/>
                <a:gd name="T26" fmla="*/ 11 w 31"/>
                <a:gd name="T27" fmla="*/ 20 h 31"/>
                <a:gd name="T28" fmla="*/ 15 w 31"/>
                <a:gd name="T29" fmla="*/ 22 h 31"/>
                <a:gd name="T30" fmla="*/ 20 w 31"/>
                <a:gd name="T31" fmla="*/ 20 h 31"/>
                <a:gd name="T32" fmla="*/ 22 w 31"/>
                <a:gd name="T33" fmla="*/ 15 h 31"/>
                <a:gd name="T34" fmla="*/ 20 w 31"/>
                <a:gd name="T35" fmla="*/ 1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31">
                  <a:moveTo>
                    <a:pt x="15" y="0"/>
                  </a:moveTo>
                  <a:cubicBezTo>
                    <a:pt x="20" y="0"/>
                    <a:pt x="24" y="1"/>
                    <a:pt x="27" y="4"/>
                  </a:cubicBezTo>
                  <a:cubicBezTo>
                    <a:pt x="29" y="7"/>
                    <a:pt x="31" y="11"/>
                    <a:pt x="31" y="15"/>
                  </a:cubicBezTo>
                  <a:cubicBezTo>
                    <a:pt x="31" y="20"/>
                    <a:pt x="29" y="24"/>
                    <a:pt x="27" y="27"/>
                  </a:cubicBezTo>
                  <a:cubicBezTo>
                    <a:pt x="24" y="29"/>
                    <a:pt x="20" y="31"/>
                    <a:pt x="15" y="31"/>
                  </a:cubicBezTo>
                  <a:cubicBezTo>
                    <a:pt x="11" y="31"/>
                    <a:pt x="7" y="29"/>
                    <a:pt x="4" y="27"/>
                  </a:cubicBezTo>
                  <a:cubicBezTo>
                    <a:pt x="1" y="24"/>
                    <a:pt x="0" y="20"/>
                    <a:pt x="0" y="15"/>
                  </a:cubicBezTo>
                  <a:cubicBezTo>
                    <a:pt x="0" y="11"/>
                    <a:pt x="1" y="7"/>
                    <a:pt x="4" y="4"/>
                  </a:cubicBezTo>
                  <a:cubicBezTo>
                    <a:pt x="7" y="1"/>
                    <a:pt x="11" y="0"/>
                    <a:pt x="15" y="0"/>
                  </a:cubicBezTo>
                  <a:close/>
                  <a:moveTo>
                    <a:pt x="20" y="11"/>
                  </a:moveTo>
                  <a:cubicBezTo>
                    <a:pt x="19" y="10"/>
                    <a:pt x="17" y="9"/>
                    <a:pt x="15" y="9"/>
                  </a:cubicBezTo>
                  <a:cubicBezTo>
                    <a:pt x="14" y="9"/>
                    <a:pt x="12" y="10"/>
                    <a:pt x="11" y="11"/>
                  </a:cubicBezTo>
                  <a:cubicBezTo>
                    <a:pt x="10" y="12"/>
                    <a:pt x="9" y="14"/>
                    <a:pt x="9" y="15"/>
                  </a:cubicBezTo>
                  <a:cubicBezTo>
                    <a:pt x="9" y="17"/>
                    <a:pt x="10" y="19"/>
                    <a:pt x="11" y="20"/>
                  </a:cubicBezTo>
                  <a:cubicBezTo>
                    <a:pt x="12" y="21"/>
                    <a:pt x="14" y="22"/>
                    <a:pt x="15" y="22"/>
                  </a:cubicBezTo>
                  <a:cubicBezTo>
                    <a:pt x="17" y="22"/>
                    <a:pt x="19" y="21"/>
                    <a:pt x="20" y="20"/>
                  </a:cubicBezTo>
                  <a:cubicBezTo>
                    <a:pt x="21" y="19"/>
                    <a:pt x="22" y="17"/>
                    <a:pt x="22" y="15"/>
                  </a:cubicBezTo>
                  <a:cubicBezTo>
                    <a:pt x="22" y="14"/>
                    <a:pt x="21" y="12"/>
                    <a:pt x="20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15">
              <a:extLst>
                <a:ext uri="{FF2B5EF4-FFF2-40B4-BE49-F238E27FC236}">
                  <a16:creationId xmlns:a16="http://schemas.microsoft.com/office/drawing/2014/main" id="{3ED18E59-0090-4EEF-94FC-C424787959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15664" y="5321301"/>
              <a:ext cx="115888" cy="120650"/>
            </a:xfrm>
            <a:custGeom>
              <a:avLst/>
              <a:gdLst>
                <a:gd name="T0" fmla="*/ 16 w 31"/>
                <a:gd name="T1" fmla="*/ 0 h 32"/>
                <a:gd name="T2" fmla="*/ 27 w 31"/>
                <a:gd name="T3" fmla="*/ 5 h 32"/>
                <a:gd name="T4" fmla="*/ 31 w 31"/>
                <a:gd name="T5" fmla="*/ 16 h 32"/>
                <a:gd name="T6" fmla="*/ 27 w 31"/>
                <a:gd name="T7" fmla="*/ 27 h 32"/>
                <a:gd name="T8" fmla="*/ 16 w 31"/>
                <a:gd name="T9" fmla="*/ 32 h 32"/>
                <a:gd name="T10" fmla="*/ 4 w 31"/>
                <a:gd name="T11" fmla="*/ 27 h 32"/>
                <a:gd name="T12" fmla="*/ 0 w 31"/>
                <a:gd name="T13" fmla="*/ 16 h 32"/>
                <a:gd name="T14" fmla="*/ 4 w 31"/>
                <a:gd name="T15" fmla="*/ 5 h 32"/>
                <a:gd name="T16" fmla="*/ 16 w 31"/>
                <a:gd name="T17" fmla="*/ 0 h 32"/>
                <a:gd name="T18" fmla="*/ 20 w 31"/>
                <a:gd name="T19" fmla="*/ 11 h 32"/>
                <a:gd name="T20" fmla="*/ 16 w 31"/>
                <a:gd name="T21" fmla="*/ 10 h 32"/>
                <a:gd name="T22" fmla="*/ 11 w 31"/>
                <a:gd name="T23" fmla="*/ 11 h 32"/>
                <a:gd name="T24" fmla="*/ 9 w 31"/>
                <a:gd name="T25" fmla="*/ 16 h 32"/>
                <a:gd name="T26" fmla="*/ 11 w 31"/>
                <a:gd name="T27" fmla="*/ 21 h 32"/>
                <a:gd name="T28" fmla="*/ 16 w 31"/>
                <a:gd name="T29" fmla="*/ 22 h 32"/>
                <a:gd name="T30" fmla="*/ 20 w 31"/>
                <a:gd name="T31" fmla="*/ 21 h 32"/>
                <a:gd name="T32" fmla="*/ 22 w 31"/>
                <a:gd name="T33" fmla="*/ 16 h 32"/>
                <a:gd name="T34" fmla="*/ 20 w 31"/>
                <a:gd name="T3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32">
                  <a:moveTo>
                    <a:pt x="16" y="0"/>
                  </a:moveTo>
                  <a:cubicBezTo>
                    <a:pt x="20" y="0"/>
                    <a:pt x="24" y="2"/>
                    <a:pt x="27" y="5"/>
                  </a:cubicBezTo>
                  <a:cubicBezTo>
                    <a:pt x="30" y="8"/>
                    <a:pt x="31" y="12"/>
                    <a:pt x="31" y="16"/>
                  </a:cubicBezTo>
                  <a:cubicBezTo>
                    <a:pt x="31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1" y="32"/>
                    <a:pt x="7" y="30"/>
                    <a:pt x="4" y="27"/>
                  </a:cubicBezTo>
                  <a:cubicBezTo>
                    <a:pt x="1" y="24"/>
                    <a:pt x="0" y="20"/>
                    <a:pt x="0" y="16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2"/>
                    <a:pt x="11" y="0"/>
                    <a:pt x="16" y="0"/>
                  </a:cubicBezTo>
                  <a:close/>
                  <a:moveTo>
                    <a:pt x="20" y="11"/>
                  </a:moveTo>
                  <a:cubicBezTo>
                    <a:pt x="19" y="10"/>
                    <a:pt x="17" y="10"/>
                    <a:pt x="16" y="10"/>
                  </a:cubicBezTo>
                  <a:cubicBezTo>
                    <a:pt x="14" y="10"/>
                    <a:pt x="12" y="10"/>
                    <a:pt x="11" y="11"/>
                  </a:cubicBezTo>
                  <a:cubicBezTo>
                    <a:pt x="10" y="13"/>
                    <a:pt x="9" y="14"/>
                    <a:pt x="9" y="16"/>
                  </a:cubicBezTo>
                  <a:cubicBezTo>
                    <a:pt x="9" y="18"/>
                    <a:pt x="10" y="19"/>
                    <a:pt x="11" y="21"/>
                  </a:cubicBezTo>
                  <a:cubicBezTo>
                    <a:pt x="12" y="22"/>
                    <a:pt x="14" y="22"/>
                    <a:pt x="16" y="22"/>
                  </a:cubicBezTo>
                  <a:cubicBezTo>
                    <a:pt x="17" y="22"/>
                    <a:pt x="19" y="22"/>
                    <a:pt x="20" y="21"/>
                  </a:cubicBezTo>
                  <a:cubicBezTo>
                    <a:pt x="21" y="19"/>
                    <a:pt x="22" y="18"/>
                    <a:pt x="22" y="16"/>
                  </a:cubicBezTo>
                  <a:cubicBezTo>
                    <a:pt x="22" y="14"/>
                    <a:pt x="21" y="13"/>
                    <a:pt x="20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16">
              <a:extLst>
                <a:ext uri="{FF2B5EF4-FFF2-40B4-BE49-F238E27FC236}">
                  <a16:creationId xmlns:a16="http://schemas.microsoft.com/office/drawing/2014/main" id="{43F6AA91-F212-46B7-B0EF-88794DB85F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91839" y="5208588"/>
              <a:ext cx="115888" cy="120650"/>
            </a:xfrm>
            <a:custGeom>
              <a:avLst/>
              <a:gdLst>
                <a:gd name="T0" fmla="*/ 15 w 31"/>
                <a:gd name="T1" fmla="*/ 0 h 32"/>
                <a:gd name="T2" fmla="*/ 27 w 31"/>
                <a:gd name="T3" fmla="*/ 5 h 32"/>
                <a:gd name="T4" fmla="*/ 31 w 31"/>
                <a:gd name="T5" fmla="*/ 16 h 32"/>
                <a:gd name="T6" fmla="*/ 27 w 31"/>
                <a:gd name="T7" fmla="*/ 27 h 32"/>
                <a:gd name="T8" fmla="*/ 15 w 31"/>
                <a:gd name="T9" fmla="*/ 32 h 32"/>
                <a:gd name="T10" fmla="*/ 4 w 31"/>
                <a:gd name="T11" fmla="*/ 27 h 32"/>
                <a:gd name="T12" fmla="*/ 0 w 31"/>
                <a:gd name="T13" fmla="*/ 16 h 32"/>
                <a:gd name="T14" fmla="*/ 4 w 31"/>
                <a:gd name="T15" fmla="*/ 5 h 32"/>
                <a:gd name="T16" fmla="*/ 15 w 31"/>
                <a:gd name="T17" fmla="*/ 0 h 32"/>
                <a:gd name="T18" fmla="*/ 20 w 31"/>
                <a:gd name="T19" fmla="*/ 11 h 32"/>
                <a:gd name="T20" fmla="*/ 15 w 31"/>
                <a:gd name="T21" fmla="*/ 9 h 32"/>
                <a:gd name="T22" fmla="*/ 11 w 31"/>
                <a:gd name="T23" fmla="*/ 11 h 32"/>
                <a:gd name="T24" fmla="*/ 9 w 31"/>
                <a:gd name="T25" fmla="*/ 16 h 32"/>
                <a:gd name="T26" fmla="*/ 11 w 31"/>
                <a:gd name="T27" fmla="*/ 20 h 32"/>
                <a:gd name="T28" fmla="*/ 15 w 31"/>
                <a:gd name="T29" fmla="*/ 22 h 32"/>
                <a:gd name="T30" fmla="*/ 20 w 31"/>
                <a:gd name="T31" fmla="*/ 20 h 32"/>
                <a:gd name="T32" fmla="*/ 22 w 31"/>
                <a:gd name="T33" fmla="*/ 16 h 32"/>
                <a:gd name="T34" fmla="*/ 20 w 31"/>
                <a:gd name="T3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32">
                  <a:moveTo>
                    <a:pt x="15" y="0"/>
                  </a:moveTo>
                  <a:cubicBezTo>
                    <a:pt x="20" y="0"/>
                    <a:pt x="24" y="2"/>
                    <a:pt x="27" y="5"/>
                  </a:cubicBezTo>
                  <a:cubicBezTo>
                    <a:pt x="30" y="7"/>
                    <a:pt x="31" y="11"/>
                    <a:pt x="31" y="16"/>
                  </a:cubicBezTo>
                  <a:cubicBezTo>
                    <a:pt x="31" y="20"/>
                    <a:pt x="30" y="24"/>
                    <a:pt x="27" y="27"/>
                  </a:cubicBezTo>
                  <a:cubicBezTo>
                    <a:pt x="24" y="30"/>
                    <a:pt x="20" y="32"/>
                    <a:pt x="15" y="32"/>
                  </a:cubicBezTo>
                  <a:cubicBezTo>
                    <a:pt x="11" y="32"/>
                    <a:pt x="7" y="30"/>
                    <a:pt x="4" y="27"/>
                  </a:cubicBezTo>
                  <a:cubicBezTo>
                    <a:pt x="1" y="24"/>
                    <a:pt x="0" y="20"/>
                    <a:pt x="0" y="16"/>
                  </a:cubicBezTo>
                  <a:cubicBezTo>
                    <a:pt x="0" y="11"/>
                    <a:pt x="1" y="7"/>
                    <a:pt x="4" y="5"/>
                  </a:cubicBezTo>
                  <a:cubicBezTo>
                    <a:pt x="7" y="2"/>
                    <a:pt x="11" y="0"/>
                    <a:pt x="15" y="0"/>
                  </a:cubicBezTo>
                  <a:close/>
                  <a:moveTo>
                    <a:pt x="20" y="11"/>
                  </a:moveTo>
                  <a:cubicBezTo>
                    <a:pt x="19" y="10"/>
                    <a:pt x="17" y="9"/>
                    <a:pt x="15" y="9"/>
                  </a:cubicBezTo>
                  <a:cubicBezTo>
                    <a:pt x="14" y="9"/>
                    <a:pt x="12" y="10"/>
                    <a:pt x="11" y="11"/>
                  </a:cubicBezTo>
                  <a:cubicBezTo>
                    <a:pt x="10" y="12"/>
                    <a:pt x="9" y="14"/>
                    <a:pt x="9" y="16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2" y="22"/>
                    <a:pt x="14" y="22"/>
                    <a:pt x="15" y="22"/>
                  </a:cubicBezTo>
                  <a:cubicBezTo>
                    <a:pt x="17" y="22"/>
                    <a:pt x="19" y="22"/>
                    <a:pt x="20" y="20"/>
                  </a:cubicBezTo>
                  <a:cubicBezTo>
                    <a:pt x="21" y="19"/>
                    <a:pt x="22" y="18"/>
                    <a:pt x="22" y="16"/>
                  </a:cubicBezTo>
                  <a:cubicBezTo>
                    <a:pt x="22" y="14"/>
                    <a:pt x="21" y="12"/>
                    <a:pt x="20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17">
              <a:extLst>
                <a:ext uri="{FF2B5EF4-FFF2-40B4-BE49-F238E27FC236}">
                  <a16:creationId xmlns:a16="http://schemas.microsoft.com/office/drawing/2014/main" id="{1F70A3D5-6F81-49C2-A2F3-97336F1A99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28351" y="5043488"/>
              <a:ext cx="117475" cy="120650"/>
            </a:xfrm>
            <a:custGeom>
              <a:avLst/>
              <a:gdLst>
                <a:gd name="T0" fmla="*/ 15 w 31"/>
                <a:gd name="T1" fmla="*/ 0 h 32"/>
                <a:gd name="T2" fmla="*/ 27 w 31"/>
                <a:gd name="T3" fmla="*/ 4 h 32"/>
                <a:gd name="T4" fmla="*/ 31 w 31"/>
                <a:gd name="T5" fmla="*/ 16 h 32"/>
                <a:gd name="T6" fmla="*/ 27 w 31"/>
                <a:gd name="T7" fmla="*/ 27 h 32"/>
                <a:gd name="T8" fmla="*/ 15 w 31"/>
                <a:gd name="T9" fmla="*/ 32 h 32"/>
                <a:gd name="T10" fmla="*/ 4 w 31"/>
                <a:gd name="T11" fmla="*/ 27 h 32"/>
                <a:gd name="T12" fmla="*/ 0 w 31"/>
                <a:gd name="T13" fmla="*/ 16 h 32"/>
                <a:gd name="T14" fmla="*/ 4 w 31"/>
                <a:gd name="T15" fmla="*/ 4 h 32"/>
                <a:gd name="T16" fmla="*/ 15 w 31"/>
                <a:gd name="T17" fmla="*/ 0 h 32"/>
                <a:gd name="T18" fmla="*/ 20 w 31"/>
                <a:gd name="T19" fmla="*/ 11 h 32"/>
                <a:gd name="T20" fmla="*/ 15 w 31"/>
                <a:gd name="T21" fmla="*/ 9 h 32"/>
                <a:gd name="T22" fmla="*/ 11 w 31"/>
                <a:gd name="T23" fmla="*/ 11 h 32"/>
                <a:gd name="T24" fmla="*/ 9 w 31"/>
                <a:gd name="T25" fmla="*/ 16 h 32"/>
                <a:gd name="T26" fmla="*/ 11 w 31"/>
                <a:gd name="T27" fmla="*/ 20 h 32"/>
                <a:gd name="T28" fmla="*/ 15 w 31"/>
                <a:gd name="T29" fmla="*/ 22 h 32"/>
                <a:gd name="T30" fmla="*/ 20 w 31"/>
                <a:gd name="T31" fmla="*/ 20 h 32"/>
                <a:gd name="T32" fmla="*/ 22 w 31"/>
                <a:gd name="T33" fmla="*/ 16 h 32"/>
                <a:gd name="T34" fmla="*/ 20 w 31"/>
                <a:gd name="T3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32">
                  <a:moveTo>
                    <a:pt x="15" y="0"/>
                  </a:moveTo>
                  <a:cubicBezTo>
                    <a:pt x="20" y="0"/>
                    <a:pt x="24" y="2"/>
                    <a:pt x="27" y="4"/>
                  </a:cubicBezTo>
                  <a:cubicBezTo>
                    <a:pt x="29" y="7"/>
                    <a:pt x="31" y="11"/>
                    <a:pt x="31" y="16"/>
                  </a:cubicBezTo>
                  <a:cubicBezTo>
                    <a:pt x="31" y="20"/>
                    <a:pt x="29" y="24"/>
                    <a:pt x="27" y="27"/>
                  </a:cubicBezTo>
                  <a:cubicBezTo>
                    <a:pt x="24" y="30"/>
                    <a:pt x="20" y="32"/>
                    <a:pt x="15" y="32"/>
                  </a:cubicBezTo>
                  <a:cubicBezTo>
                    <a:pt x="11" y="32"/>
                    <a:pt x="7" y="30"/>
                    <a:pt x="4" y="27"/>
                  </a:cubicBezTo>
                  <a:cubicBezTo>
                    <a:pt x="1" y="24"/>
                    <a:pt x="0" y="20"/>
                    <a:pt x="0" y="16"/>
                  </a:cubicBezTo>
                  <a:cubicBezTo>
                    <a:pt x="0" y="11"/>
                    <a:pt x="1" y="7"/>
                    <a:pt x="4" y="4"/>
                  </a:cubicBezTo>
                  <a:cubicBezTo>
                    <a:pt x="7" y="2"/>
                    <a:pt x="11" y="0"/>
                    <a:pt x="15" y="0"/>
                  </a:cubicBezTo>
                  <a:close/>
                  <a:moveTo>
                    <a:pt x="20" y="11"/>
                  </a:moveTo>
                  <a:cubicBezTo>
                    <a:pt x="19" y="10"/>
                    <a:pt x="17" y="9"/>
                    <a:pt x="15" y="9"/>
                  </a:cubicBezTo>
                  <a:cubicBezTo>
                    <a:pt x="14" y="9"/>
                    <a:pt x="12" y="10"/>
                    <a:pt x="11" y="11"/>
                  </a:cubicBezTo>
                  <a:cubicBezTo>
                    <a:pt x="10" y="12"/>
                    <a:pt x="9" y="14"/>
                    <a:pt x="9" y="16"/>
                  </a:cubicBezTo>
                  <a:cubicBezTo>
                    <a:pt x="9" y="17"/>
                    <a:pt x="10" y="19"/>
                    <a:pt x="11" y="20"/>
                  </a:cubicBezTo>
                  <a:cubicBezTo>
                    <a:pt x="12" y="21"/>
                    <a:pt x="14" y="22"/>
                    <a:pt x="15" y="22"/>
                  </a:cubicBezTo>
                  <a:cubicBezTo>
                    <a:pt x="17" y="22"/>
                    <a:pt x="19" y="21"/>
                    <a:pt x="20" y="20"/>
                  </a:cubicBezTo>
                  <a:cubicBezTo>
                    <a:pt x="21" y="19"/>
                    <a:pt x="22" y="17"/>
                    <a:pt x="22" y="16"/>
                  </a:cubicBezTo>
                  <a:cubicBezTo>
                    <a:pt x="22" y="14"/>
                    <a:pt x="21" y="12"/>
                    <a:pt x="20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18">
              <a:extLst>
                <a:ext uri="{FF2B5EF4-FFF2-40B4-BE49-F238E27FC236}">
                  <a16:creationId xmlns:a16="http://schemas.microsoft.com/office/drawing/2014/main" id="{028A1F2B-50F3-4834-8211-4FE8A85B31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87101" y="4991101"/>
              <a:ext cx="119063" cy="120650"/>
            </a:xfrm>
            <a:custGeom>
              <a:avLst/>
              <a:gdLst>
                <a:gd name="T0" fmla="*/ 16 w 32"/>
                <a:gd name="T1" fmla="*/ 0 h 32"/>
                <a:gd name="T2" fmla="*/ 27 w 32"/>
                <a:gd name="T3" fmla="*/ 5 h 32"/>
                <a:gd name="T4" fmla="*/ 32 w 32"/>
                <a:gd name="T5" fmla="*/ 16 h 32"/>
                <a:gd name="T6" fmla="*/ 27 w 32"/>
                <a:gd name="T7" fmla="*/ 28 h 32"/>
                <a:gd name="T8" fmla="*/ 16 w 32"/>
                <a:gd name="T9" fmla="*/ 32 h 32"/>
                <a:gd name="T10" fmla="*/ 5 w 32"/>
                <a:gd name="T11" fmla="*/ 28 h 32"/>
                <a:gd name="T12" fmla="*/ 0 w 32"/>
                <a:gd name="T13" fmla="*/ 16 h 32"/>
                <a:gd name="T14" fmla="*/ 5 w 32"/>
                <a:gd name="T15" fmla="*/ 5 h 32"/>
                <a:gd name="T16" fmla="*/ 16 w 32"/>
                <a:gd name="T17" fmla="*/ 0 h 32"/>
                <a:gd name="T18" fmla="*/ 21 w 32"/>
                <a:gd name="T19" fmla="*/ 12 h 32"/>
                <a:gd name="T20" fmla="*/ 16 w 32"/>
                <a:gd name="T21" fmla="*/ 10 h 32"/>
                <a:gd name="T22" fmla="*/ 12 w 32"/>
                <a:gd name="T23" fmla="*/ 12 h 32"/>
                <a:gd name="T24" fmla="*/ 10 w 32"/>
                <a:gd name="T25" fmla="*/ 16 h 32"/>
                <a:gd name="T26" fmla="*/ 12 w 32"/>
                <a:gd name="T27" fmla="*/ 21 h 32"/>
                <a:gd name="T28" fmla="*/ 16 w 32"/>
                <a:gd name="T29" fmla="*/ 23 h 32"/>
                <a:gd name="T30" fmla="*/ 21 w 32"/>
                <a:gd name="T31" fmla="*/ 21 h 32"/>
                <a:gd name="T32" fmla="*/ 23 w 32"/>
                <a:gd name="T33" fmla="*/ 16 h 32"/>
                <a:gd name="T34" fmla="*/ 21 w 32"/>
                <a:gd name="T35" fmla="*/ 1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21" y="0"/>
                    <a:pt x="25" y="2"/>
                    <a:pt x="27" y="5"/>
                  </a:cubicBezTo>
                  <a:cubicBezTo>
                    <a:pt x="30" y="8"/>
                    <a:pt x="32" y="12"/>
                    <a:pt x="32" y="16"/>
                  </a:cubicBezTo>
                  <a:cubicBezTo>
                    <a:pt x="32" y="21"/>
                    <a:pt x="30" y="25"/>
                    <a:pt x="27" y="28"/>
                  </a:cubicBezTo>
                  <a:cubicBezTo>
                    <a:pt x="25" y="30"/>
                    <a:pt x="21" y="32"/>
                    <a:pt x="16" y="32"/>
                  </a:cubicBezTo>
                  <a:cubicBezTo>
                    <a:pt x="12" y="32"/>
                    <a:pt x="8" y="30"/>
                    <a:pt x="5" y="28"/>
                  </a:cubicBezTo>
                  <a:cubicBezTo>
                    <a:pt x="2" y="25"/>
                    <a:pt x="0" y="21"/>
                    <a:pt x="0" y="16"/>
                  </a:cubicBezTo>
                  <a:cubicBezTo>
                    <a:pt x="0" y="12"/>
                    <a:pt x="2" y="8"/>
                    <a:pt x="5" y="5"/>
                  </a:cubicBezTo>
                  <a:cubicBezTo>
                    <a:pt x="8" y="2"/>
                    <a:pt x="12" y="0"/>
                    <a:pt x="16" y="0"/>
                  </a:cubicBezTo>
                  <a:close/>
                  <a:moveTo>
                    <a:pt x="21" y="12"/>
                  </a:moveTo>
                  <a:cubicBezTo>
                    <a:pt x="20" y="11"/>
                    <a:pt x="18" y="10"/>
                    <a:pt x="16" y="10"/>
                  </a:cubicBezTo>
                  <a:cubicBezTo>
                    <a:pt x="14" y="10"/>
                    <a:pt x="13" y="11"/>
                    <a:pt x="12" y="12"/>
                  </a:cubicBezTo>
                  <a:cubicBezTo>
                    <a:pt x="11" y="13"/>
                    <a:pt x="10" y="15"/>
                    <a:pt x="10" y="16"/>
                  </a:cubicBezTo>
                  <a:cubicBezTo>
                    <a:pt x="10" y="18"/>
                    <a:pt x="11" y="20"/>
                    <a:pt x="12" y="21"/>
                  </a:cubicBezTo>
                  <a:cubicBezTo>
                    <a:pt x="13" y="22"/>
                    <a:pt x="14" y="23"/>
                    <a:pt x="16" y="23"/>
                  </a:cubicBezTo>
                  <a:cubicBezTo>
                    <a:pt x="18" y="23"/>
                    <a:pt x="20" y="22"/>
                    <a:pt x="21" y="21"/>
                  </a:cubicBezTo>
                  <a:cubicBezTo>
                    <a:pt x="22" y="20"/>
                    <a:pt x="23" y="18"/>
                    <a:pt x="23" y="16"/>
                  </a:cubicBezTo>
                  <a:cubicBezTo>
                    <a:pt x="23" y="15"/>
                    <a:pt x="22" y="13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19">
              <a:extLst>
                <a:ext uri="{FF2B5EF4-FFF2-40B4-BE49-F238E27FC236}">
                  <a16:creationId xmlns:a16="http://schemas.microsoft.com/office/drawing/2014/main" id="{7F67EA57-6EDE-4B7F-B04F-C405E3FC48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1351" y="4927601"/>
              <a:ext cx="120650" cy="120650"/>
            </a:xfrm>
            <a:custGeom>
              <a:avLst/>
              <a:gdLst>
                <a:gd name="T0" fmla="*/ 16 w 32"/>
                <a:gd name="T1" fmla="*/ 0 h 32"/>
                <a:gd name="T2" fmla="*/ 28 w 32"/>
                <a:gd name="T3" fmla="*/ 5 h 32"/>
                <a:gd name="T4" fmla="*/ 32 w 32"/>
                <a:gd name="T5" fmla="*/ 16 h 32"/>
                <a:gd name="T6" fmla="*/ 28 w 32"/>
                <a:gd name="T7" fmla="*/ 27 h 32"/>
                <a:gd name="T8" fmla="*/ 16 w 32"/>
                <a:gd name="T9" fmla="*/ 32 h 32"/>
                <a:gd name="T10" fmla="*/ 5 w 32"/>
                <a:gd name="T11" fmla="*/ 27 h 32"/>
                <a:gd name="T12" fmla="*/ 0 w 32"/>
                <a:gd name="T13" fmla="*/ 16 h 32"/>
                <a:gd name="T14" fmla="*/ 5 w 32"/>
                <a:gd name="T15" fmla="*/ 5 h 32"/>
                <a:gd name="T16" fmla="*/ 16 w 32"/>
                <a:gd name="T17" fmla="*/ 0 h 32"/>
                <a:gd name="T18" fmla="*/ 21 w 32"/>
                <a:gd name="T19" fmla="*/ 11 h 32"/>
                <a:gd name="T20" fmla="*/ 16 w 32"/>
                <a:gd name="T21" fmla="*/ 9 h 32"/>
                <a:gd name="T22" fmla="*/ 12 w 32"/>
                <a:gd name="T23" fmla="*/ 11 h 32"/>
                <a:gd name="T24" fmla="*/ 10 w 32"/>
                <a:gd name="T25" fmla="*/ 16 h 32"/>
                <a:gd name="T26" fmla="*/ 12 w 32"/>
                <a:gd name="T27" fmla="*/ 20 h 32"/>
                <a:gd name="T28" fmla="*/ 16 w 32"/>
                <a:gd name="T29" fmla="*/ 22 h 32"/>
                <a:gd name="T30" fmla="*/ 21 w 32"/>
                <a:gd name="T31" fmla="*/ 20 h 32"/>
                <a:gd name="T32" fmla="*/ 23 w 32"/>
                <a:gd name="T33" fmla="*/ 16 h 32"/>
                <a:gd name="T34" fmla="*/ 21 w 32"/>
                <a:gd name="T3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21" y="0"/>
                    <a:pt x="25" y="2"/>
                    <a:pt x="28" y="5"/>
                  </a:cubicBezTo>
                  <a:cubicBezTo>
                    <a:pt x="30" y="8"/>
                    <a:pt x="32" y="12"/>
                    <a:pt x="32" y="16"/>
                  </a:cubicBezTo>
                  <a:cubicBezTo>
                    <a:pt x="32" y="20"/>
                    <a:pt x="30" y="24"/>
                    <a:pt x="28" y="27"/>
                  </a:cubicBezTo>
                  <a:cubicBezTo>
                    <a:pt x="25" y="30"/>
                    <a:pt x="21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ubicBezTo>
                    <a:pt x="0" y="12"/>
                    <a:pt x="2" y="8"/>
                    <a:pt x="5" y="5"/>
                  </a:cubicBezTo>
                  <a:cubicBezTo>
                    <a:pt x="8" y="2"/>
                    <a:pt x="12" y="0"/>
                    <a:pt x="16" y="0"/>
                  </a:cubicBezTo>
                  <a:close/>
                  <a:moveTo>
                    <a:pt x="21" y="11"/>
                  </a:moveTo>
                  <a:cubicBezTo>
                    <a:pt x="20" y="10"/>
                    <a:pt x="18" y="9"/>
                    <a:pt x="16" y="9"/>
                  </a:cubicBezTo>
                  <a:cubicBezTo>
                    <a:pt x="15" y="9"/>
                    <a:pt x="13" y="10"/>
                    <a:pt x="12" y="11"/>
                  </a:cubicBezTo>
                  <a:cubicBezTo>
                    <a:pt x="11" y="12"/>
                    <a:pt x="10" y="14"/>
                    <a:pt x="10" y="16"/>
                  </a:cubicBezTo>
                  <a:cubicBezTo>
                    <a:pt x="10" y="18"/>
                    <a:pt x="11" y="19"/>
                    <a:pt x="12" y="20"/>
                  </a:cubicBezTo>
                  <a:cubicBezTo>
                    <a:pt x="13" y="22"/>
                    <a:pt x="15" y="22"/>
                    <a:pt x="16" y="22"/>
                  </a:cubicBezTo>
                  <a:cubicBezTo>
                    <a:pt x="18" y="22"/>
                    <a:pt x="20" y="22"/>
                    <a:pt x="21" y="20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4"/>
                    <a:pt x="22" y="12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54A38844-EA8B-4359-BA24-B721B21475F0}"/>
              </a:ext>
            </a:extLst>
          </p:cNvPr>
          <p:cNvGrpSpPr/>
          <p:nvPr/>
        </p:nvGrpSpPr>
        <p:grpSpPr>
          <a:xfrm>
            <a:off x="1372660" y="4702705"/>
            <a:ext cx="432000" cy="432000"/>
            <a:chOff x="3982058" y="1391164"/>
            <a:chExt cx="481013" cy="396875"/>
          </a:xfrm>
          <a:solidFill>
            <a:srgbClr val="C00000"/>
          </a:solidFill>
        </p:grpSpPr>
        <p:sp>
          <p:nvSpPr>
            <p:cNvPr id="73" name="Freeform 118">
              <a:extLst>
                <a:ext uri="{FF2B5EF4-FFF2-40B4-BE49-F238E27FC236}">
                  <a16:creationId xmlns:a16="http://schemas.microsoft.com/office/drawing/2014/main" id="{464529BE-38BF-447B-A3C0-FB1364321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8420" y="1391164"/>
              <a:ext cx="298450" cy="363538"/>
            </a:xfrm>
            <a:custGeom>
              <a:avLst/>
              <a:gdLst>
                <a:gd name="T0" fmla="*/ 90 w 90"/>
                <a:gd name="T1" fmla="*/ 40 h 110"/>
                <a:gd name="T2" fmla="*/ 67 w 90"/>
                <a:gd name="T3" fmla="*/ 16 h 110"/>
                <a:gd name="T4" fmla="*/ 45 w 90"/>
                <a:gd name="T5" fmla="*/ 0 h 110"/>
                <a:gd name="T6" fmla="*/ 22 w 90"/>
                <a:gd name="T7" fmla="*/ 16 h 110"/>
                <a:gd name="T8" fmla="*/ 0 w 90"/>
                <a:gd name="T9" fmla="*/ 40 h 110"/>
                <a:gd name="T10" fmla="*/ 23 w 90"/>
                <a:gd name="T11" fmla="*/ 63 h 110"/>
                <a:gd name="T12" fmla="*/ 35 w 90"/>
                <a:gd name="T13" fmla="*/ 63 h 110"/>
                <a:gd name="T14" fmla="*/ 35 w 90"/>
                <a:gd name="T15" fmla="*/ 71 h 110"/>
                <a:gd name="T16" fmla="*/ 0 w 90"/>
                <a:gd name="T17" fmla="*/ 71 h 110"/>
                <a:gd name="T18" fmla="*/ 0 w 90"/>
                <a:gd name="T19" fmla="*/ 75 h 110"/>
                <a:gd name="T20" fmla="*/ 0 w 90"/>
                <a:gd name="T21" fmla="*/ 79 h 110"/>
                <a:gd name="T22" fmla="*/ 39 w 90"/>
                <a:gd name="T23" fmla="*/ 79 h 110"/>
                <a:gd name="T24" fmla="*/ 43 w 90"/>
                <a:gd name="T25" fmla="*/ 75 h 110"/>
                <a:gd name="T26" fmla="*/ 43 w 90"/>
                <a:gd name="T27" fmla="*/ 63 h 110"/>
                <a:gd name="T28" fmla="*/ 47 w 90"/>
                <a:gd name="T29" fmla="*/ 63 h 110"/>
                <a:gd name="T30" fmla="*/ 47 w 90"/>
                <a:gd name="T31" fmla="*/ 102 h 110"/>
                <a:gd name="T32" fmla="*/ 9 w 90"/>
                <a:gd name="T33" fmla="*/ 102 h 110"/>
                <a:gd name="T34" fmla="*/ 9 w 90"/>
                <a:gd name="T35" fmla="*/ 106 h 110"/>
                <a:gd name="T36" fmla="*/ 9 w 90"/>
                <a:gd name="T37" fmla="*/ 110 h 110"/>
                <a:gd name="T38" fmla="*/ 51 w 90"/>
                <a:gd name="T39" fmla="*/ 110 h 110"/>
                <a:gd name="T40" fmla="*/ 55 w 90"/>
                <a:gd name="T41" fmla="*/ 106 h 110"/>
                <a:gd name="T42" fmla="*/ 55 w 90"/>
                <a:gd name="T43" fmla="*/ 63 h 110"/>
                <a:gd name="T44" fmla="*/ 59 w 90"/>
                <a:gd name="T45" fmla="*/ 63 h 110"/>
                <a:gd name="T46" fmla="*/ 59 w 90"/>
                <a:gd name="T47" fmla="*/ 91 h 110"/>
                <a:gd name="T48" fmla="*/ 63 w 90"/>
                <a:gd name="T49" fmla="*/ 95 h 110"/>
                <a:gd name="T50" fmla="*/ 81 w 90"/>
                <a:gd name="T51" fmla="*/ 95 h 110"/>
                <a:gd name="T52" fmla="*/ 81 w 90"/>
                <a:gd name="T53" fmla="*/ 91 h 110"/>
                <a:gd name="T54" fmla="*/ 81 w 90"/>
                <a:gd name="T55" fmla="*/ 87 h 110"/>
                <a:gd name="T56" fmla="*/ 67 w 90"/>
                <a:gd name="T57" fmla="*/ 87 h 110"/>
                <a:gd name="T58" fmla="*/ 67 w 90"/>
                <a:gd name="T59" fmla="*/ 63 h 110"/>
                <a:gd name="T60" fmla="*/ 90 w 90"/>
                <a:gd name="T61" fmla="*/ 4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0" h="110">
                  <a:moveTo>
                    <a:pt x="90" y="40"/>
                  </a:moveTo>
                  <a:cubicBezTo>
                    <a:pt x="90" y="27"/>
                    <a:pt x="80" y="16"/>
                    <a:pt x="67" y="16"/>
                  </a:cubicBezTo>
                  <a:cubicBezTo>
                    <a:pt x="64" y="6"/>
                    <a:pt x="55" y="0"/>
                    <a:pt x="45" y="0"/>
                  </a:cubicBezTo>
                  <a:cubicBezTo>
                    <a:pt x="35" y="0"/>
                    <a:pt x="26" y="6"/>
                    <a:pt x="22" y="16"/>
                  </a:cubicBezTo>
                  <a:cubicBezTo>
                    <a:pt x="10" y="16"/>
                    <a:pt x="0" y="27"/>
                    <a:pt x="0" y="40"/>
                  </a:cubicBezTo>
                  <a:cubicBezTo>
                    <a:pt x="0" y="53"/>
                    <a:pt x="10" y="63"/>
                    <a:pt x="23" y="63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3"/>
                    <a:pt x="0" y="75"/>
                  </a:cubicBezTo>
                  <a:cubicBezTo>
                    <a:pt x="0" y="76"/>
                    <a:pt x="0" y="77"/>
                    <a:pt x="0" y="79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41" y="79"/>
                    <a:pt x="43" y="77"/>
                    <a:pt x="43" y="75"/>
                  </a:cubicBezTo>
                  <a:cubicBezTo>
                    <a:pt x="43" y="63"/>
                    <a:pt x="43" y="63"/>
                    <a:pt x="43" y="63"/>
                  </a:cubicBezTo>
                  <a:cubicBezTo>
                    <a:pt x="47" y="63"/>
                    <a:pt x="47" y="63"/>
                    <a:pt x="47" y="63"/>
                  </a:cubicBezTo>
                  <a:cubicBezTo>
                    <a:pt x="47" y="102"/>
                    <a:pt x="47" y="102"/>
                    <a:pt x="47" y="102"/>
                  </a:cubicBezTo>
                  <a:cubicBezTo>
                    <a:pt x="9" y="102"/>
                    <a:pt x="9" y="102"/>
                    <a:pt x="9" y="102"/>
                  </a:cubicBezTo>
                  <a:cubicBezTo>
                    <a:pt x="9" y="103"/>
                    <a:pt x="9" y="104"/>
                    <a:pt x="9" y="106"/>
                  </a:cubicBezTo>
                  <a:cubicBezTo>
                    <a:pt x="9" y="107"/>
                    <a:pt x="9" y="109"/>
                    <a:pt x="9" y="110"/>
                  </a:cubicBezTo>
                  <a:cubicBezTo>
                    <a:pt x="51" y="110"/>
                    <a:pt x="51" y="110"/>
                    <a:pt x="51" y="110"/>
                  </a:cubicBezTo>
                  <a:cubicBezTo>
                    <a:pt x="53" y="110"/>
                    <a:pt x="55" y="108"/>
                    <a:pt x="55" y="106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91"/>
                    <a:pt x="59" y="91"/>
                    <a:pt x="59" y="91"/>
                  </a:cubicBezTo>
                  <a:cubicBezTo>
                    <a:pt x="59" y="93"/>
                    <a:pt x="61" y="95"/>
                    <a:pt x="63" y="95"/>
                  </a:cubicBezTo>
                  <a:cubicBezTo>
                    <a:pt x="81" y="95"/>
                    <a:pt x="81" y="95"/>
                    <a:pt x="81" y="95"/>
                  </a:cubicBezTo>
                  <a:cubicBezTo>
                    <a:pt x="81" y="94"/>
                    <a:pt x="81" y="92"/>
                    <a:pt x="81" y="91"/>
                  </a:cubicBezTo>
                  <a:cubicBezTo>
                    <a:pt x="81" y="90"/>
                    <a:pt x="81" y="88"/>
                    <a:pt x="81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80" y="63"/>
                    <a:pt x="90" y="53"/>
                    <a:pt x="90" y="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119">
              <a:extLst>
                <a:ext uri="{FF2B5EF4-FFF2-40B4-BE49-F238E27FC236}">
                  <a16:creationId xmlns:a16="http://schemas.microsoft.com/office/drawing/2014/main" id="{9D751299-CE5A-486F-AB78-8C6B86171F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2058" y="1589601"/>
              <a:ext cx="93663" cy="95250"/>
            </a:xfrm>
            <a:custGeom>
              <a:avLst/>
              <a:gdLst>
                <a:gd name="T0" fmla="*/ 14 w 28"/>
                <a:gd name="T1" fmla="*/ 29 h 29"/>
                <a:gd name="T2" fmla="*/ 16 w 28"/>
                <a:gd name="T3" fmla="*/ 29 h 29"/>
                <a:gd name="T4" fmla="*/ 20 w 28"/>
                <a:gd name="T5" fmla="*/ 28 h 29"/>
                <a:gd name="T6" fmla="*/ 28 w 28"/>
                <a:gd name="T7" fmla="*/ 15 h 29"/>
                <a:gd name="T8" fmla="*/ 14 w 28"/>
                <a:gd name="T9" fmla="*/ 0 h 29"/>
                <a:gd name="T10" fmla="*/ 0 w 28"/>
                <a:gd name="T11" fmla="*/ 15 h 29"/>
                <a:gd name="T12" fmla="*/ 14 w 28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9">
                  <a:moveTo>
                    <a:pt x="14" y="29"/>
                  </a:moveTo>
                  <a:cubicBezTo>
                    <a:pt x="15" y="29"/>
                    <a:pt x="16" y="29"/>
                    <a:pt x="16" y="29"/>
                  </a:cubicBezTo>
                  <a:cubicBezTo>
                    <a:pt x="17" y="28"/>
                    <a:pt x="19" y="28"/>
                    <a:pt x="20" y="28"/>
                  </a:cubicBezTo>
                  <a:cubicBezTo>
                    <a:pt x="25" y="26"/>
                    <a:pt x="28" y="21"/>
                    <a:pt x="28" y="15"/>
                  </a:cubicBezTo>
                  <a:cubicBezTo>
                    <a:pt x="28" y="7"/>
                    <a:pt x="22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22"/>
                    <a:pt x="6" y="29"/>
                    <a:pt x="14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Oval 120">
              <a:extLst>
                <a:ext uri="{FF2B5EF4-FFF2-40B4-BE49-F238E27FC236}">
                  <a16:creationId xmlns:a16="http://schemas.microsoft.com/office/drawing/2014/main" id="{876BBCC3-0F75-4928-9F8B-0F1B8D881C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9408" y="1645164"/>
              <a:ext cx="93663" cy="9207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Oval 121">
              <a:extLst>
                <a:ext uri="{FF2B5EF4-FFF2-40B4-BE49-F238E27FC236}">
                  <a16:creationId xmlns:a16="http://schemas.microsoft.com/office/drawing/2014/main" id="{054DB41E-AEE0-4510-A544-5E60F947B1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9045" y="1691201"/>
              <a:ext cx="96838" cy="968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3843E616-8085-4151-ADB9-C9865626ABE4}"/>
              </a:ext>
            </a:extLst>
          </p:cNvPr>
          <p:cNvGrpSpPr/>
          <p:nvPr/>
        </p:nvGrpSpPr>
        <p:grpSpPr>
          <a:xfrm>
            <a:off x="8150227" y="1751800"/>
            <a:ext cx="432000" cy="432000"/>
            <a:chOff x="7683500" y="6399213"/>
            <a:chExt cx="439738" cy="439737"/>
          </a:xfrm>
          <a:solidFill>
            <a:srgbClr val="0070C0"/>
          </a:solidFill>
        </p:grpSpPr>
        <p:sp>
          <p:nvSpPr>
            <p:cNvPr id="78" name="Freeform 923">
              <a:extLst>
                <a:ext uri="{FF2B5EF4-FFF2-40B4-BE49-F238E27FC236}">
                  <a16:creationId xmlns:a16="http://schemas.microsoft.com/office/drawing/2014/main" id="{528B1A19-5F0C-45C7-A239-D2F999341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3500" y="6399213"/>
              <a:ext cx="427038" cy="430212"/>
            </a:xfrm>
            <a:custGeom>
              <a:avLst/>
              <a:gdLst>
                <a:gd name="T0" fmla="*/ 10 w 136"/>
                <a:gd name="T1" fmla="*/ 83 h 137"/>
                <a:gd name="T2" fmla="*/ 18 w 136"/>
                <a:gd name="T3" fmla="*/ 94 h 137"/>
                <a:gd name="T4" fmla="*/ 16 w 136"/>
                <a:gd name="T5" fmla="*/ 99 h 137"/>
                <a:gd name="T6" fmla="*/ 16 w 136"/>
                <a:gd name="T7" fmla="*/ 113 h 137"/>
                <a:gd name="T8" fmla="*/ 37 w 136"/>
                <a:gd name="T9" fmla="*/ 120 h 137"/>
                <a:gd name="T10" fmla="*/ 43 w 136"/>
                <a:gd name="T11" fmla="*/ 119 h 137"/>
                <a:gd name="T12" fmla="*/ 53 w 136"/>
                <a:gd name="T13" fmla="*/ 126 h 137"/>
                <a:gd name="T14" fmla="*/ 63 w 136"/>
                <a:gd name="T15" fmla="*/ 137 h 137"/>
                <a:gd name="T16" fmla="*/ 83 w 136"/>
                <a:gd name="T17" fmla="*/ 127 h 137"/>
                <a:gd name="T18" fmla="*/ 85 w 136"/>
                <a:gd name="T19" fmla="*/ 122 h 137"/>
                <a:gd name="T20" fmla="*/ 86 w 136"/>
                <a:gd name="T21" fmla="*/ 113 h 137"/>
                <a:gd name="T22" fmla="*/ 75 w 136"/>
                <a:gd name="T23" fmla="*/ 126 h 137"/>
                <a:gd name="T24" fmla="*/ 73 w 136"/>
                <a:gd name="T25" fmla="*/ 129 h 137"/>
                <a:gd name="T26" fmla="*/ 61 w 136"/>
                <a:gd name="T27" fmla="*/ 127 h 137"/>
                <a:gd name="T28" fmla="*/ 53 w 136"/>
                <a:gd name="T29" fmla="*/ 114 h 137"/>
                <a:gd name="T30" fmla="*/ 41 w 136"/>
                <a:gd name="T31" fmla="*/ 110 h 137"/>
                <a:gd name="T32" fmla="*/ 31 w 136"/>
                <a:gd name="T33" fmla="*/ 115 h 137"/>
                <a:gd name="T34" fmla="*/ 22 w 136"/>
                <a:gd name="T35" fmla="*/ 107 h 137"/>
                <a:gd name="T36" fmla="*/ 22 w 136"/>
                <a:gd name="T37" fmla="*/ 105 h 137"/>
                <a:gd name="T38" fmla="*/ 25 w 136"/>
                <a:gd name="T39" fmla="*/ 91 h 137"/>
                <a:gd name="T40" fmla="*/ 10 w 136"/>
                <a:gd name="T41" fmla="*/ 75 h 137"/>
                <a:gd name="T42" fmla="*/ 8 w 136"/>
                <a:gd name="T43" fmla="*/ 74 h 137"/>
                <a:gd name="T44" fmla="*/ 9 w 136"/>
                <a:gd name="T45" fmla="*/ 62 h 137"/>
                <a:gd name="T46" fmla="*/ 22 w 136"/>
                <a:gd name="T47" fmla="*/ 54 h 137"/>
                <a:gd name="T48" fmla="*/ 22 w 136"/>
                <a:gd name="T49" fmla="*/ 33 h 137"/>
                <a:gd name="T50" fmla="*/ 21 w 136"/>
                <a:gd name="T51" fmla="*/ 31 h 137"/>
                <a:gd name="T52" fmla="*/ 29 w 136"/>
                <a:gd name="T53" fmla="*/ 22 h 137"/>
                <a:gd name="T54" fmla="*/ 32 w 136"/>
                <a:gd name="T55" fmla="*/ 23 h 137"/>
                <a:gd name="T56" fmla="*/ 53 w 136"/>
                <a:gd name="T57" fmla="*/ 23 h 137"/>
                <a:gd name="T58" fmla="*/ 61 w 136"/>
                <a:gd name="T59" fmla="*/ 10 h 137"/>
                <a:gd name="T60" fmla="*/ 73 w 136"/>
                <a:gd name="T61" fmla="*/ 8 h 137"/>
                <a:gd name="T62" fmla="*/ 75 w 136"/>
                <a:gd name="T63" fmla="*/ 11 h 137"/>
                <a:gd name="T64" fmla="*/ 90 w 136"/>
                <a:gd name="T65" fmla="*/ 26 h 137"/>
                <a:gd name="T66" fmla="*/ 104 w 136"/>
                <a:gd name="T67" fmla="*/ 22 h 137"/>
                <a:gd name="T68" fmla="*/ 114 w 136"/>
                <a:gd name="T69" fmla="*/ 30 h 137"/>
                <a:gd name="T70" fmla="*/ 113 w 136"/>
                <a:gd name="T71" fmla="*/ 33 h 137"/>
                <a:gd name="T72" fmla="*/ 114 w 136"/>
                <a:gd name="T73" fmla="*/ 54 h 137"/>
                <a:gd name="T74" fmla="*/ 126 w 136"/>
                <a:gd name="T75" fmla="*/ 62 h 137"/>
                <a:gd name="T76" fmla="*/ 128 w 136"/>
                <a:gd name="T77" fmla="*/ 74 h 137"/>
                <a:gd name="T78" fmla="*/ 125 w 136"/>
                <a:gd name="T79" fmla="*/ 75 h 137"/>
                <a:gd name="T80" fmla="*/ 112 w 136"/>
                <a:gd name="T81" fmla="*/ 88 h 137"/>
                <a:gd name="T82" fmla="*/ 121 w 136"/>
                <a:gd name="T83" fmla="*/ 86 h 137"/>
                <a:gd name="T84" fmla="*/ 126 w 136"/>
                <a:gd name="T85" fmla="*/ 83 h 137"/>
                <a:gd name="T86" fmla="*/ 136 w 136"/>
                <a:gd name="T87" fmla="*/ 63 h 137"/>
                <a:gd name="T88" fmla="*/ 125 w 136"/>
                <a:gd name="T89" fmla="*/ 54 h 137"/>
                <a:gd name="T90" fmla="*/ 118 w 136"/>
                <a:gd name="T91" fmla="*/ 43 h 137"/>
                <a:gd name="T92" fmla="*/ 120 w 136"/>
                <a:gd name="T93" fmla="*/ 38 h 137"/>
                <a:gd name="T94" fmla="*/ 112 w 136"/>
                <a:gd name="T95" fmla="*/ 17 h 137"/>
                <a:gd name="T96" fmla="*/ 98 w 136"/>
                <a:gd name="T97" fmla="*/ 17 h 137"/>
                <a:gd name="T98" fmla="*/ 85 w 136"/>
                <a:gd name="T99" fmla="*/ 15 h 137"/>
                <a:gd name="T100" fmla="*/ 83 w 136"/>
                <a:gd name="T101" fmla="*/ 10 h 137"/>
                <a:gd name="T102" fmla="*/ 63 w 136"/>
                <a:gd name="T103" fmla="*/ 0 h 137"/>
                <a:gd name="T104" fmla="*/ 53 w 136"/>
                <a:gd name="T105" fmla="*/ 11 h 137"/>
                <a:gd name="T106" fmla="*/ 43 w 136"/>
                <a:gd name="T107" fmla="*/ 18 h 137"/>
                <a:gd name="T108" fmla="*/ 37 w 136"/>
                <a:gd name="T109" fmla="*/ 17 h 137"/>
                <a:gd name="T110" fmla="*/ 16 w 136"/>
                <a:gd name="T111" fmla="*/ 24 h 137"/>
                <a:gd name="T112" fmla="*/ 16 w 136"/>
                <a:gd name="T113" fmla="*/ 38 h 137"/>
                <a:gd name="T114" fmla="*/ 18 w 136"/>
                <a:gd name="T115" fmla="*/ 43 h 137"/>
                <a:gd name="T116" fmla="*/ 10 w 136"/>
                <a:gd name="T117" fmla="*/ 54 h 137"/>
                <a:gd name="T118" fmla="*/ 0 w 136"/>
                <a:gd name="T119" fmla="*/ 63 h 137"/>
                <a:gd name="T120" fmla="*/ 9 w 136"/>
                <a:gd name="T121" fmla="*/ 8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" h="137">
                  <a:moveTo>
                    <a:pt x="9" y="83"/>
                  </a:moveTo>
                  <a:cubicBezTo>
                    <a:pt x="10" y="83"/>
                    <a:pt x="10" y="83"/>
                    <a:pt x="10" y="83"/>
                  </a:cubicBezTo>
                  <a:cubicBezTo>
                    <a:pt x="12" y="83"/>
                    <a:pt x="14" y="85"/>
                    <a:pt x="14" y="86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5"/>
                    <a:pt x="18" y="98"/>
                    <a:pt x="17" y="99"/>
                  </a:cubicBezTo>
                  <a:cubicBezTo>
                    <a:pt x="16" y="99"/>
                    <a:pt x="16" y="99"/>
                    <a:pt x="16" y="99"/>
                  </a:cubicBezTo>
                  <a:cubicBezTo>
                    <a:pt x="14" y="101"/>
                    <a:pt x="13" y="104"/>
                    <a:pt x="13" y="106"/>
                  </a:cubicBezTo>
                  <a:cubicBezTo>
                    <a:pt x="13" y="109"/>
                    <a:pt x="14" y="111"/>
                    <a:pt x="16" y="113"/>
                  </a:cubicBezTo>
                  <a:cubicBezTo>
                    <a:pt x="23" y="120"/>
                    <a:pt x="23" y="120"/>
                    <a:pt x="23" y="120"/>
                  </a:cubicBezTo>
                  <a:cubicBezTo>
                    <a:pt x="27" y="124"/>
                    <a:pt x="33" y="124"/>
                    <a:pt x="37" y="120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9" y="119"/>
                    <a:pt x="41" y="118"/>
                    <a:pt x="43" y="119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52" y="122"/>
                    <a:pt x="53" y="124"/>
                    <a:pt x="53" y="126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53" y="132"/>
                    <a:pt x="57" y="137"/>
                    <a:pt x="63" y="137"/>
                  </a:cubicBezTo>
                  <a:cubicBezTo>
                    <a:pt x="73" y="137"/>
                    <a:pt x="73" y="137"/>
                    <a:pt x="73" y="137"/>
                  </a:cubicBezTo>
                  <a:cubicBezTo>
                    <a:pt x="78" y="137"/>
                    <a:pt x="83" y="132"/>
                    <a:pt x="83" y="127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4"/>
                    <a:pt x="84" y="122"/>
                    <a:pt x="85" y="122"/>
                  </a:cubicBezTo>
                  <a:cubicBezTo>
                    <a:pt x="92" y="119"/>
                    <a:pt x="92" y="119"/>
                    <a:pt x="92" y="119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78" y="116"/>
                    <a:pt x="75" y="121"/>
                    <a:pt x="75" y="126"/>
                  </a:cubicBezTo>
                  <a:cubicBezTo>
                    <a:pt x="75" y="127"/>
                    <a:pt x="75" y="127"/>
                    <a:pt x="75" y="127"/>
                  </a:cubicBezTo>
                  <a:cubicBezTo>
                    <a:pt x="75" y="128"/>
                    <a:pt x="74" y="129"/>
                    <a:pt x="73" y="129"/>
                  </a:cubicBezTo>
                  <a:cubicBezTo>
                    <a:pt x="63" y="129"/>
                    <a:pt x="63" y="129"/>
                    <a:pt x="63" y="129"/>
                  </a:cubicBezTo>
                  <a:cubicBezTo>
                    <a:pt x="62" y="129"/>
                    <a:pt x="61" y="128"/>
                    <a:pt x="61" y="127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1"/>
                    <a:pt x="58" y="116"/>
                    <a:pt x="53" y="114"/>
                  </a:cubicBezTo>
                  <a:cubicBezTo>
                    <a:pt x="46" y="111"/>
                    <a:pt x="46" y="111"/>
                    <a:pt x="46" y="111"/>
                  </a:cubicBezTo>
                  <a:cubicBezTo>
                    <a:pt x="44" y="111"/>
                    <a:pt x="43" y="110"/>
                    <a:pt x="41" y="110"/>
                  </a:cubicBezTo>
                  <a:cubicBezTo>
                    <a:pt x="38" y="110"/>
                    <a:pt x="34" y="112"/>
                    <a:pt x="32" y="114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30" y="116"/>
                    <a:pt x="30" y="116"/>
                    <a:pt x="29" y="115"/>
                  </a:cubicBezTo>
                  <a:cubicBezTo>
                    <a:pt x="22" y="107"/>
                    <a:pt x="22" y="107"/>
                    <a:pt x="22" y="107"/>
                  </a:cubicBezTo>
                  <a:cubicBezTo>
                    <a:pt x="21" y="107"/>
                    <a:pt x="21" y="106"/>
                    <a:pt x="21" y="106"/>
                  </a:cubicBezTo>
                  <a:cubicBezTo>
                    <a:pt x="21" y="106"/>
                    <a:pt x="21" y="105"/>
                    <a:pt x="22" y="105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6" y="101"/>
                    <a:pt x="27" y="95"/>
                    <a:pt x="25" y="91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20" y="79"/>
                    <a:pt x="15" y="75"/>
                    <a:pt x="10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8" y="75"/>
                    <a:pt x="8" y="75"/>
                    <a:pt x="8" y="74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2"/>
                    <a:pt x="8" y="62"/>
                    <a:pt x="9" y="62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5" y="62"/>
                    <a:pt x="20" y="58"/>
                    <a:pt x="22" y="54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7" y="42"/>
                    <a:pt x="26" y="36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1" y="32"/>
                    <a:pt x="21" y="31"/>
                    <a:pt x="21" y="31"/>
                  </a:cubicBezTo>
                  <a:cubicBezTo>
                    <a:pt x="21" y="31"/>
                    <a:pt x="21" y="30"/>
                    <a:pt x="22" y="30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0" y="22"/>
                    <a:pt x="30" y="22"/>
                    <a:pt x="31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5" y="26"/>
                    <a:pt x="41" y="28"/>
                    <a:pt x="46" y="26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8" y="21"/>
                    <a:pt x="61" y="16"/>
                    <a:pt x="61" y="11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9"/>
                    <a:pt x="62" y="8"/>
                    <a:pt x="6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4" y="8"/>
                    <a:pt x="75" y="9"/>
                    <a:pt x="75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5" y="16"/>
                    <a:pt x="78" y="21"/>
                    <a:pt x="82" y="23"/>
                  </a:cubicBezTo>
                  <a:cubicBezTo>
                    <a:pt x="90" y="26"/>
                    <a:pt x="90" y="26"/>
                    <a:pt x="90" y="26"/>
                  </a:cubicBezTo>
                  <a:cubicBezTo>
                    <a:pt x="94" y="28"/>
                    <a:pt x="100" y="26"/>
                    <a:pt x="104" y="23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2"/>
                    <a:pt x="106" y="22"/>
                    <a:pt x="107" y="22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1"/>
                    <a:pt x="114" y="32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0" y="36"/>
                    <a:pt x="109" y="42"/>
                    <a:pt x="111" y="46"/>
                  </a:cubicBezTo>
                  <a:cubicBezTo>
                    <a:pt x="114" y="54"/>
                    <a:pt x="114" y="54"/>
                    <a:pt x="114" y="54"/>
                  </a:cubicBezTo>
                  <a:cubicBezTo>
                    <a:pt x="115" y="58"/>
                    <a:pt x="120" y="62"/>
                    <a:pt x="125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2"/>
                    <a:pt x="128" y="62"/>
                    <a:pt x="128" y="63"/>
                  </a:cubicBezTo>
                  <a:cubicBezTo>
                    <a:pt x="128" y="74"/>
                    <a:pt x="128" y="74"/>
                    <a:pt x="128" y="74"/>
                  </a:cubicBezTo>
                  <a:cubicBezTo>
                    <a:pt x="128" y="75"/>
                    <a:pt x="127" y="75"/>
                    <a:pt x="126" y="75"/>
                  </a:cubicBezTo>
                  <a:cubicBezTo>
                    <a:pt x="125" y="75"/>
                    <a:pt x="125" y="75"/>
                    <a:pt x="125" y="75"/>
                  </a:cubicBezTo>
                  <a:cubicBezTo>
                    <a:pt x="120" y="75"/>
                    <a:pt x="115" y="79"/>
                    <a:pt x="114" y="83"/>
                  </a:cubicBezTo>
                  <a:cubicBezTo>
                    <a:pt x="112" y="88"/>
                    <a:pt x="112" y="88"/>
                    <a:pt x="112" y="88"/>
                  </a:cubicBezTo>
                  <a:cubicBezTo>
                    <a:pt x="118" y="94"/>
                    <a:pt x="118" y="94"/>
                    <a:pt x="118" y="94"/>
                  </a:cubicBezTo>
                  <a:cubicBezTo>
                    <a:pt x="121" y="86"/>
                    <a:pt x="121" y="86"/>
                    <a:pt x="121" y="86"/>
                  </a:cubicBezTo>
                  <a:cubicBezTo>
                    <a:pt x="122" y="85"/>
                    <a:pt x="124" y="83"/>
                    <a:pt x="125" y="83"/>
                  </a:cubicBezTo>
                  <a:cubicBezTo>
                    <a:pt x="126" y="83"/>
                    <a:pt x="126" y="83"/>
                    <a:pt x="126" y="83"/>
                  </a:cubicBezTo>
                  <a:cubicBezTo>
                    <a:pt x="132" y="83"/>
                    <a:pt x="136" y="79"/>
                    <a:pt x="136" y="74"/>
                  </a:cubicBezTo>
                  <a:cubicBezTo>
                    <a:pt x="136" y="63"/>
                    <a:pt x="136" y="63"/>
                    <a:pt x="136" y="63"/>
                  </a:cubicBezTo>
                  <a:cubicBezTo>
                    <a:pt x="136" y="58"/>
                    <a:pt x="132" y="54"/>
                    <a:pt x="126" y="54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4" y="54"/>
                    <a:pt x="122" y="52"/>
                    <a:pt x="121" y="51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2"/>
                    <a:pt x="118" y="40"/>
                    <a:pt x="119" y="38"/>
                  </a:cubicBezTo>
                  <a:cubicBezTo>
                    <a:pt x="120" y="38"/>
                    <a:pt x="120" y="38"/>
                    <a:pt x="120" y="38"/>
                  </a:cubicBezTo>
                  <a:cubicBezTo>
                    <a:pt x="123" y="34"/>
                    <a:pt x="123" y="28"/>
                    <a:pt x="120" y="24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09" y="13"/>
                    <a:pt x="102" y="13"/>
                    <a:pt x="99" y="17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7" y="18"/>
                    <a:pt x="94" y="19"/>
                    <a:pt x="93" y="18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15"/>
                    <a:pt x="83" y="13"/>
                    <a:pt x="83" y="11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5"/>
                    <a:pt x="78" y="0"/>
                    <a:pt x="73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57" y="0"/>
                    <a:pt x="53" y="5"/>
                    <a:pt x="53" y="10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13"/>
                    <a:pt x="52" y="15"/>
                    <a:pt x="50" y="15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1" y="19"/>
                    <a:pt x="39" y="18"/>
                    <a:pt x="38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3" y="13"/>
                    <a:pt x="27" y="13"/>
                    <a:pt x="23" y="17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4" y="26"/>
                    <a:pt x="13" y="28"/>
                    <a:pt x="13" y="31"/>
                  </a:cubicBezTo>
                  <a:cubicBezTo>
                    <a:pt x="13" y="34"/>
                    <a:pt x="14" y="36"/>
                    <a:pt x="16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8" y="40"/>
                    <a:pt x="18" y="42"/>
                    <a:pt x="18" y="43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2"/>
                    <a:pt x="12" y="54"/>
                    <a:pt x="1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4" y="54"/>
                    <a:pt x="0" y="58"/>
                    <a:pt x="0" y="63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9"/>
                    <a:pt x="4" y="83"/>
                    <a:pt x="9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924">
              <a:extLst>
                <a:ext uri="{FF2B5EF4-FFF2-40B4-BE49-F238E27FC236}">
                  <a16:creationId xmlns:a16="http://schemas.microsoft.com/office/drawing/2014/main" id="{4308F268-66D7-47B3-924D-F88DB78F2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5738" y="6524625"/>
              <a:ext cx="101600" cy="98425"/>
            </a:xfrm>
            <a:custGeom>
              <a:avLst/>
              <a:gdLst>
                <a:gd name="T0" fmla="*/ 10 w 32"/>
                <a:gd name="T1" fmla="*/ 21 h 31"/>
                <a:gd name="T2" fmla="*/ 14 w 32"/>
                <a:gd name="T3" fmla="*/ 14 h 31"/>
                <a:gd name="T4" fmla="*/ 21 w 32"/>
                <a:gd name="T5" fmla="*/ 9 h 31"/>
                <a:gd name="T6" fmla="*/ 26 w 32"/>
                <a:gd name="T7" fmla="*/ 8 h 31"/>
                <a:gd name="T8" fmla="*/ 30 w 32"/>
                <a:gd name="T9" fmla="*/ 1 h 31"/>
                <a:gd name="T10" fmla="*/ 32 w 32"/>
                <a:gd name="T11" fmla="*/ 0 h 31"/>
                <a:gd name="T12" fmla="*/ 29 w 32"/>
                <a:gd name="T13" fmla="*/ 0 h 31"/>
                <a:gd name="T14" fmla="*/ 18 w 32"/>
                <a:gd name="T15" fmla="*/ 2 h 31"/>
                <a:gd name="T16" fmla="*/ 8 w 32"/>
                <a:gd name="T17" fmla="*/ 8 h 31"/>
                <a:gd name="T18" fmla="*/ 2 w 32"/>
                <a:gd name="T19" fmla="*/ 18 h 31"/>
                <a:gd name="T20" fmla="*/ 0 w 32"/>
                <a:gd name="T21" fmla="*/ 29 h 31"/>
                <a:gd name="T22" fmla="*/ 0 w 32"/>
                <a:gd name="T23" fmla="*/ 31 h 31"/>
                <a:gd name="T24" fmla="*/ 1 w 32"/>
                <a:gd name="T25" fmla="*/ 30 h 31"/>
                <a:gd name="T26" fmla="*/ 8 w 32"/>
                <a:gd name="T27" fmla="*/ 26 h 31"/>
                <a:gd name="T28" fmla="*/ 10 w 32"/>
                <a:gd name="T2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31">
                  <a:moveTo>
                    <a:pt x="10" y="21"/>
                  </a:moveTo>
                  <a:cubicBezTo>
                    <a:pt x="10" y="19"/>
                    <a:pt x="13" y="15"/>
                    <a:pt x="14" y="14"/>
                  </a:cubicBezTo>
                  <a:cubicBezTo>
                    <a:pt x="16" y="12"/>
                    <a:pt x="19" y="10"/>
                    <a:pt x="21" y="9"/>
                  </a:cubicBezTo>
                  <a:cubicBezTo>
                    <a:pt x="22" y="9"/>
                    <a:pt x="24" y="8"/>
                    <a:pt x="26" y="8"/>
                  </a:cubicBezTo>
                  <a:cubicBezTo>
                    <a:pt x="27" y="6"/>
                    <a:pt x="28" y="3"/>
                    <a:pt x="30" y="1"/>
                  </a:cubicBezTo>
                  <a:cubicBezTo>
                    <a:pt x="31" y="1"/>
                    <a:pt x="31" y="0"/>
                    <a:pt x="32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6" y="0"/>
                    <a:pt x="21" y="1"/>
                    <a:pt x="18" y="2"/>
                  </a:cubicBezTo>
                  <a:cubicBezTo>
                    <a:pt x="15" y="3"/>
                    <a:pt x="11" y="6"/>
                    <a:pt x="8" y="8"/>
                  </a:cubicBezTo>
                  <a:cubicBezTo>
                    <a:pt x="6" y="11"/>
                    <a:pt x="4" y="15"/>
                    <a:pt x="2" y="18"/>
                  </a:cubicBezTo>
                  <a:cubicBezTo>
                    <a:pt x="1" y="21"/>
                    <a:pt x="0" y="25"/>
                    <a:pt x="0" y="29"/>
                  </a:cubicBezTo>
                  <a:cubicBezTo>
                    <a:pt x="0" y="29"/>
                    <a:pt x="0" y="30"/>
                    <a:pt x="0" y="31"/>
                  </a:cubicBezTo>
                  <a:cubicBezTo>
                    <a:pt x="1" y="31"/>
                    <a:pt x="1" y="30"/>
                    <a:pt x="1" y="30"/>
                  </a:cubicBezTo>
                  <a:cubicBezTo>
                    <a:pt x="3" y="28"/>
                    <a:pt x="6" y="27"/>
                    <a:pt x="8" y="26"/>
                  </a:cubicBezTo>
                  <a:cubicBezTo>
                    <a:pt x="9" y="24"/>
                    <a:pt x="9" y="22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925">
              <a:extLst>
                <a:ext uri="{FF2B5EF4-FFF2-40B4-BE49-F238E27FC236}">
                  <a16:creationId xmlns:a16="http://schemas.microsoft.com/office/drawing/2014/main" id="{D13CE499-3B1A-4F09-8542-9D87E60F8B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08913" y="6524625"/>
              <a:ext cx="314325" cy="314325"/>
            </a:xfrm>
            <a:custGeom>
              <a:avLst/>
              <a:gdLst>
                <a:gd name="T0" fmla="*/ 5 w 100"/>
                <a:gd name="T1" fmla="*/ 51 h 100"/>
                <a:gd name="T2" fmla="*/ 27 w 100"/>
                <a:gd name="T3" fmla="*/ 60 h 100"/>
                <a:gd name="T4" fmla="*/ 29 w 100"/>
                <a:gd name="T5" fmla="*/ 60 h 100"/>
                <a:gd name="T6" fmla="*/ 46 w 100"/>
                <a:gd name="T7" fmla="*/ 67 h 100"/>
                <a:gd name="T8" fmla="*/ 74 w 100"/>
                <a:gd name="T9" fmla="*/ 95 h 100"/>
                <a:gd name="T10" fmla="*/ 86 w 100"/>
                <a:gd name="T11" fmla="*/ 100 h 100"/>
                <a:gd name="T12" fmla="*/ 95 w 100"/>
                <a:gd name="T13" fmla="*/ 96 h 100"/>
                <a:gd name="T14" fmla="*/ 94 w 100"/>
                <a:gd name="T15" fmla="*/ 75 h 100"/>
                <a:gd name="T16" fmla="*/ 66 w 100"/>
                <a:gd name="T17" fmla="*/ 47 h 100"/>
                <a:gd name="T18" fmla="*/ 59 w 100"/>
                <a:gd name="T19" fmla="*/ 30 h 100"/>
                <a:gd name="T20" fmla="*/ 59 w 100"/>
                <a:gd name="T21" fmla="*/ 28 h 100"/>
                <a:gd name="T22" fmla="*/ 50 w 100"/>
                <a:gd name="T23" fmla="*/ 6 h 100"/>
                <a:gd name="T24" fmla="*/ 32 w 100"/>
                <a:gd name="T25" fmla="*/ 4 h 100"/>
                <a:gd name="T26" fmla="*/ 32 w 100"/>
                <a:gd name="T27" fmla="*/ 20 h 100"/>
                <a:gd name="T28" fmla="*/ 36 w 100"/>
                <a:gd name="T29" fmla="*/ 28 h 100"/>
                <a:gd name="T30" fmla="*/ 34 w 100"/>
                <a:gd name="T31" fmla="*/ 35 h 100"/>
                <a:gd name="T32" fmla="*/ 27 w 100"/>
                <a:gd name="T33" fmla="*/ 38 h 100"/>
                <a:gd name="T34" fmla="*/ 19 w 100"/>
                <a:gd name="T35" fmla="*/ 33 h 100"/>
                <a:gd name="T36" fmla="*/ 3 w 100"/>
                <a:gd name="T37" fmla="*/ 33 h 100"/>
                <a:gd name="T38" fmla="*/ 0 w 100"/>
                <a:gd name="T39" fmla="*/ 42 h 100"/>
                <a:gd name="T40" fmla="*/ 5 w 100"/>
                <a:gd name="T41" fmla="*/ 51 h 100"/>
                <a:gd name="T42" fmla="*/ 9 w 100"/>
                <a:gd name="T43" fmla="*/ 39 h 100"/>
                <a:gd name="T44" fmla="*/ 14 w 100"/>
                <a:gd name="T45" fmla="*/ 39 h 100"/>
                <a:gd name="T46" fmla="*/ 27 w 100"/>
                <a:gd name="T47" fmla="*/ 46 h 100"/>
                <a:gd name="T48" fmla="*/ 39 w 100"/>
                <a:gd name="T49" fmla="*/ 41 h 100"/>
                <a:gd name="T50" fmla="*/ 44 w 100"/>
                <a:gd name="T51" fmla="*/ 28 h 100"/>
                <a:gd name="T52" fmla="*/ 38 w 100"/>
                <a:gd name="T53" fmla="*/ 15 h 100"/>
                <a:gd name="T54" fmla="*/ 38 w 100"/>
                <a:gd name="T55" fmla="*/ 10 h 100"/>
                <a:gd name="T56" fmla="*/ 39 w 100"/>
                <a:gd name="T57" fmla="*/ 9 h 100"/>
                <a:gd name="T58" fmla="*/ 44 w 100"/>
                <a:gd name="T59" fmla="*/ 12 h 100"/>
                <a:gd name="T60" fmla="*/ 51 w 100"/>
                <a:gd name="T61" fmla="*/ 28 h 100"/>
                <a:gd name="T62" fmla="*/ 51 w 100"/>
                <a:gd name="T63" fmla="*/ 30 h 100"/>
                <a:gd name="T64" fmla="*/ 60 w 100"/>
                <a:gd name="T65" fmla="*/ 53 h 100"/>
                <a:gd name="T66" fmla="*/ 88 w 100"/>
                <a:gd name="T67" fmla="*/ 81 h 100"/>
                <a:gd name="T68" fmla="*/ 89 w 100"/>
                <a:gd name="T69" fmla="*/ 90 h 100"/>
                <a:gd name="T70" fmla="*/ 86 w 100"/>
                <a:gd name="T71" fmla="*/ 92 h 100"/>
                <a:gd name="T72" fmla="*/ 80 w 100"/>
                <a:gd name="T73" fmla="*/ 89 h 100"/>
                <a:gd name="T74" fmla="*/ 51 w 100"/>
                <a:gd name="T75" fmla="*/ 61 h 100"/>
                <a:gd name="T76" fmla="*/ 29 w 100"/>
                <a:gd name="T77" fmla="*/ 52 h 100"/>
                <a:gd name="T78" fmla="*/ 27 w 100"/>
                <a:gd name="T79" fmla="*/ 52 h 100"/>
                <a:gd name="T80" fmla="*/ 11 w 100"/>
                <a:gd name="T81" fmla="*/ 46 h 100"/>
                <a:gd name="T82" fmla="*/ 8 w 100"/>
                <a:gd name="T83" fmla="*/ 41 h 100"/>
                <a:gd name="T84" fmla="*/ 9 w 100"/>
                <a:gd name="T85" fmla="*/ 3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0" h="100">
                  <a:moveTo>
                    <a:pt x="5" y="51"/>
                  </a:moveTo>
                  <a:cubicBezTo>
                    <a:pt x="10" y="56"/>
                    <a:pt x="19" y="60"/>
                    <a:pt x="27" y="60"/>
                  </a:cubicBezTo>
                  <a:cubicBezTo>
                    <a:pt x="29" y="60"/>
                    <a:pt x="29" y="60"/>
                    <a:pt x="29" y="60"/>
                  </a:cubicBezTo>
                  <a:cubicBezTo>
                    <a:pt x="34" y="60"/>
                    <a:pt x="42" y="63"/>
                    <a:pt x="46" y="67"/>
                  </a:cubicBezTo>
                  <a:cubicBezTo>
                    <a:pt x="74" y="95"/>
                    <a:pt x="74" y="95"/>
                    <a:pt x="74" y="95"/>
                  </a:cubicBezTo>
                  <a:cubicBezTo>
                    <a:pt x="77" y="98"/>
                    <a:pt x="81" y="100"/>
                    <a:pt x="86" y="100"/>
                  </a:cubicBezTo>
                  <a:cubicBezTo>
                    <a:pt x="89" y="100"/>
                    <a:pt x="93" y="99"/>
                    <a:pt x="95" y="96"/>
                  </a:cubicBezTo>
                  <a:cubicBezTo>
                    <a:pt x="100" y="91"/>
                    <a:pt x="100" y="81"/>
                    <a:pt x="94" y="75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2" y="43"/>
                    <a:pt x="59" y="35"/>
                    <a:pt x="59" y="30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1"/>
                    <a:pt x="55" y="11"/>
                    <a:pt x="50" y="6"/>
                  </a:cubicBezTo>
                  <a:cubicBezTo>
                    <a:pt x="45" y="1"/>
                    <a:pt x="36" y="0"/>
                    <a:pt x="32" y="4"/>
                  </a:cubicBezTo>
                  <a:cubicBezTo>
                    <a:pt x="27" y="9"/>
                    <a:pt x="28" y="16"/>
                    <a:pt x="32" y="20"/>
                  </a:cubicBezTo>
                  <a:cubicBezTo>
                    <a:pt x="35" y="23"/>
                    <a:pt x="36" y="27"/>
                    <a:pt x="36" y="28"/>
                  </a:cubicBezTo>
                  <a:cubicBezTo>
                    <a:pt x="36" y="30"/>
                    <a:pt x="35" y="34"/>
                    <a:pt x="34" y="35"/>
                  </a:cubicBezTo>
                  <a:cubicBezTo>
                    <a:pt x="32" y="36"/>
                    <a:pt x="29" y="38"/>
                    <a:pt x="27" y="38"/>
                  </a:cubicBezTo>
                  <a:cubicBezTo>
                    <a:pt x="26" y="38"/>
                    <a:pt x="22" y="36"/>
                    <a:pt x="19" y="33"/>
                  </a:cubicBezTo>
                  <a:cubicBezTo>
                    <a:pt x="15" y="29"/>
                    <a:pt x="7" y="29"/>
                    <a:pt x="3" y="33"/>
                  </a:cubicBezTo>
                  <a:cubicBezTo>
                    <a:pt x="1" y="35"/>
                    <a:pt x="0" y="39"/>
                    <a:pt x="0" y="42"/>
                  </a:cubicBezTo>
                  <a:cubicBezTo>
                    <a:pt x="1" y="46"/>
                    <a:pt x="3" y="49"/>
                    <a:pt x="5" y="51"/>
                  </a:cubicBezTo>
                  <a:close/>
                  <a:moveTo>
                    <a:pt x="9" y="39"/>
                  </a:moveTo>
                  <a:cubicBezTo>
                    <a:pt x="10" y="37"/>
                    <a:pt x="12" y="38"/>
                    <a:pt x="14" y="39"/>
                  </a:cubicBezTo>
                  <a:cubicBezTo>
                    <a:pt x="17" y="42"/>
                    <a:pt x="23" y="46"/>
                    <a:pt x="27" y="46"/>
                  </a:cubicBezTo>
                  <a:cubicBezTo>
                    <a:pt x="31" y="46"/>
                    <a:pt x="37" y="43"/>
                    <a:pt x="39" y="41"/>
                  </a:cubicBezTo>
                  <a:cubicBezTo>
                    <a:pt x="42" y="38"/>
                    <a:pt x="44" y="33"/>
                    <a:pt x="44" y="28"/>
                  </a:cubicBezTo>
                  <a:cubicBezTo>
                    <a:pt x="44" y="24"/>
                    <a:pt x="41" y="18"/>
                    <a:pt x="38" y="15"/>
                  </a:cubicBezTo>
                  <a:cubicBezTo>
                    <a:pt x="36" y="13"/>
                    <a:pt x="36" y="11"/>
                    <a:pt x="38" y="10"/>
                  </a:cubicBezTo>
                  <a:cubicBezTo>
                    <a:pt x="38" y="9"/>
                    <a:pt x="39" y="9"/>
                    <a:pt x="39" y="9"/>
                  </a:cubicBezTo>
                  <a:cubicBezTo>
                    <a:pt x="40" y="9"/>
                    <a:pt x="43" y="10"/>
                    <a:pt x="44" y="12"/>
                  </a:cubicBezTo>
                  <a:cubicBezTo>
                    <a:pt x="48" y="15"/>
                    <a:pt x="51" y="23"/>
                    <a:pt x="51" y="28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1" y="38"/>
                    <a:pt x="55" y="47"/>
                    <a:pt x="60" y="53"/>
                  </a:cubicBezTo>
                  <a:cubicBezTo>
                    <a:pt x="88" y="81"/>
                    <a:pt x="88" y="81"/>
                    <a:pt x="88" y="81"/>
                  </a:cubicBezTo>
                  <a:cubicBezTo>
                    <a:pt x="91" y="84"/>
                    <a:pt x="92" y="88"/>
                    <a:pt x="89" y="90"/>
                  </a:cubicBezTo>
                  <a:cubicBezTo>
                    <a:pt x="88" y="92"/>
                    <a:pt x="87" y="92"/>
                    <a:pt x="86" y="92"/>
                  </a:cubicBezTo>
                  <a:cubicBezTo>
                    <a:pt x="84" y="92"/>
                    <a:pt x="81" y="91"/>
                    <a:pt x="80" y="89"/>
                  </a:cubicBezTo>
                  <a:cubicBezTo>
                    <a:pt x="51" y="61"/>
                    <a:pt x="51" y="61"/>
                    <a:pt x="51" y="61"/>
                  </a:cubicBezTo>
                  <a:cubicBezTo>
                    <a:pt x="46" y="56"/>
                    <a:pt x="37" y="52"/>
                    <a:pt x="29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2" y="52"/>
                    <a:pt x="14" y="49"/>
                    <a:pt x="11" y="46"/>
                  </a:cubicBezTo>
                  <a:cubicBezTo>
                    <a:pt x="9" y="44"/>
                    <a:pt x="9" y="43"/>
                    <a:pt x="8" y="41"/>
                  </a:cubicBezTo>
                  <a:cubicBezTo>
                    <a:pt x="8" y="40"/>
                    <a:pt x="8" y="39"/>
                    <a:pt x="9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2" name="Freeform 120">
            <a:extLst>
              <a:ext uri="{FF2B5EF4-FFF2-40B4-BE49-F238E27FC236}">
                <a16:creationId xmlns:a16="http://schemas.microsoft.com/office/drawing/2014/main" id="{699AB2F0-E554-4F77-AD5F-DFA7B8C208B1}"/>
              </a:ext>
            </a:extLst>
          </p:cNvPr>
          <p:cNvSpPr>
            <a:spLocks noEditPoints="1"/>
          </p:cNvSpPr>
          <p:nvPr/>
        </p:nvSpPr>
        <p:spPr bwMode="auto">
          <a:xfrm>
            <a:off x="5889998" y="4738705"/>
            <a:ext cx="432000" cy="360000"/>
          </a:xfrm>
          <a:custGeom>
            <a:avLst/>
            <a:gdLst>
              <a:gd name="T0" fmla="*/ 0 w 141"/>
              <a:gd name="T1" fmla="*/ 74 h 85"/>
              <a:gd name="T2" fmla="*/ 16 w 141"/>
              <a:gd name="T3" fmla="*/ 85 h 85"/>
              <a:gd name="T4" fmla="*/ 23 w 141"/>
              <a:gd name="T5" fmla="*/ 67 h 85"/>
              <a:gd name="T6" fmla="*/ 19 w 141"/>
              <a:gd name="T7" fmla="*/ 49 h 85"/>
              <a:gd name="T8" fmla="*/ 40 w 141"/>
              <a:gd name="T9" fmla="*/ 57 h 85"/>
              <a:gd name="T10" fmla="*/ 52 w 141"/>
              <a:gd name="T11" fmla="*/ 51 h 85"/>
              <a:gd name="T12" fmla="*/ 44 w 141"/>
              <a:gd name="T13" fmla="*/ 74 h 85"/>
              <a:gd name="T14" fmla="*/ 60 w 141"/>
              <a:gd name="T15" fmla="*/ 85 h 85"/>
              <a:gd name="T16" fmla="*/ 60 w 141"/>
              <a:gd name="T17" fmla="*/ 64 h 85"/>
              <a:gd name="T18" fmla="*/ 49 w 141"/>
              <a:gd name="T19" fmla="*/ 41 h 85"/>
              <a:gd name="T20" fmla="*/ 39 w 141"/>
              <a:gd name="T21" fmla="*/ 34 h 85"/>
              <a:gd name="T22" fmla="*/ 50 w 141"/>
              <a:gd name="T23" fmla="*/ 20 h 85"/>
              <a:gd name="T24" fmla="*/ 81 w 141"/>
              <a:gd name="T25" fmla="*/ 31 h 85"/>
              <a:gd name="T26" fmla="*/ 101 w 141"/>
              <a:gd name="T27" fmla="*/ 20 h 85"/>
              <a:gd name="T28" fmla="*/ 102 w 141"/>
              <a:gd name="T29" fmla="*/ 34 h 85"/>
              <a:gd name="T30" fmla="*/ 91 w 141"/>
              <a:gd name="T31" fmla="*/ 41 h 85"/>
              <a:gd name="T32" fmla="*/ 72 w 141"/>
              <a:gd name="T33" fmla="*/ 74 h 85"/>
              <a:gd name="T34" fmla="*/ 88 w 141"/>
              <a:gd name="T35" fmla="*/ 85 h 85"/>
              <a:gd name="T36" fmla="*/ 95 w 141"/>
              <a:gd name="T37" fmla="*/ 67 h 85"/>
              <a:gd name="T38" fmla="*/ 91 w 141"/>
              <a:gd name="T39" fmla="*/ 49 h 85"/>
              <a:gd name="T40" fmla="*/ 112 w 141"/>
              <a:gd name="T41" fmla="*/ 57 h 85"/>
              <a:gd name="T42" fmla="*/ 125 w 141"/>
              <a:gd name="T43" fmla="*/ 51 h 85"/>
              <a:gd name="T44" fmla="*/ 116 w 141"/>
              <a:gd name="T45" fmla="*/ 74 h 85"/>
              <a:gd name="T46" fmla="*/ 132 w 141"/>
              <a:gd name="T47" fmla="*/ 85 h 85"/>
              <a:gd name="T48" fmla="*/ 133 w 141"/>
              <a:gd name="T49" fmla="*/ 64 h 85"/>
              <a:gd name="T50" fmla="*/ 121 w 141"/>
              <a:gd name="T51" fmla="*/ 41 h 85"/>
              <a:gd name="T52" fmla="*/ 111 w 141"/>
              <a:gd name="T53" fmla="*/ 21 h 85"/>
              <a:gd name="T54" fmla="*/ 91 w 141"/>
              <a:gd name="T55" fmla="*/ 10 h 85"/>
              <a:gd name="T56" fmla="*/ 50 w 141"/>
              <a:gd name="T57" fmla="*/ 10 h 85"/>
              <a:gd name="T58" fmla="*/ 31 w 141"/>
              <a:gd name="T59" fmla="*/ 21 h 85"/>
              <a:gd name="T60" fmla="*/ 21 w 141"/>
              <a:gd name="T61" fmla="*/ 41 h 85"/>
              <a:gd name="T62" fmla="*/ 61 w 141"/>
              <a:gd name="T63" fmla="*/ 74 h 85"/>
              <a:gd name="T64" fmla="*/ 53 w 141"/>
              <a:gd name="T65" fmla="*/ 77 h 85"/>
              <a:gd name="T66" fmla="*/ 53 w 141"/>
              <a:gd name="T67" fmla="*/ 72 h 85"/>
              <a:gd name="T68" fmla="*/ 90 w 141"/>
              <a:gd name="T69" fmla="*/ 74 h 85"/>
              <a:gd name="T70" fmla="*/ 82 w 141"/>
              <a:gd name="T71" fmla="*/ 77 h 85"/>
              <a:gd name="T72" fmla="*/ 82 w 141"/>
              <a:gd name="T73" fmla="*/ 72 h 85"/>
              <a:gd name="T74" fmla="*/ 133 w 141"/>
              <a:gd name="T75" fmla="*/ 74 h 85"/>
              <a:gd name="T76" fmla="*/ 125 w 141"/>
              <a:gd name="T77" fmla="*/ 77 h 85"/>
              <a:gd name="T78" fmla="*/ 125 w 141"/>
              <a:gd name="T79" fmla="*/ 72 h 85"/>
              <a:gd name="T80" fmla="*/ 112 w 141"/>
              <a:gd name="T81" fmla="*/ 42 h 85"/>
              <a:gd name="T82" fmla="*/ 112 w 141"/>
              <a:gd name="T83" fmla="*/ 49 h 85"/>
              <a:gd name="T84" fmla="*/ 100 w 141"/>
              <a:gd name="T85" fmla="*/ 43 h 85"/>
              <a:gd name="T86" fmla="*/ 58 w 141"/>
              <a:gd name="T87" fmla="*/ 10 h 85"/>
              <a:gd name="T88" fmla="*/ 83 w 141"/>
              <a:gd name="T89" fmla="*/ 10 h 85"/>
              <a:gd name="T90" fmla="*/ 60 w 141"/>
              <a:gd name="T91" fmla="*/ 23 h 85"/>
              <a:gd name="T92" fmla="*/ 28 w 141"/>
              <a:gd name="T93" fmla="*/ 43 h 85"/>
              <a:gd name="T94" fmla="*/ 41 w 141"/>
              <a:gd name="T95" fmla="*/ 43 h 85"/>
              <a:gd name="T96" fmla="*/ 30 w 141"/>
              <a:gd name="T97" fmla="*/ 49 h 85"/>
              <a:gd name="T98" fmla="*/ 18 w 141"/>
              <a:gd name="T99" fmla="*/ 74 h 85"/>
              <a:gd name="T100" fmla="*/ 10 w 141"/>
              <a:gd name="T101" fmla="*/ 77 h 85"/>
              <a:gd name="T102" fmla="*/ 10 w 141"/>
              <a:gd name="T103" fmla="*/ 72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1" h="85">
                <a:moveTo>
                  <a:pt x="9" y="51"/>
                </a:moveTo>
                <a:cubicBezTo>
                  <a:pt x="9" y="64"/>
                  <a:pt x="9" y="64"/>
                  <a:pt x="9" y="64"/>
                </a:cubicBezTo>
                <a:cubicBezTo>
                  <a:pt x="4" y="65"/>
                  <a:pt x="0" y="69"/>
                  <a:pt x="0" y="74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80"/>
                  <a:pt x="5" y="85"/>
                  <a:pt x="10" y="85"/>
                </a:cubicBezTo>
                <a:cubicBezTo>
                  <a:pt x="16" y="85"/>
                  <a:pt x="16" y="85"/>
                  <a:pt x="16" y="85"/>
                </a:cubicBezTo>
                <a:cubicBezTo>
                  <a:pt x="22" y="85"/>
                  <a:pt x="26" y="80"/>
                  <a:pt x="26" y="75"/>
                </a:cubicBezTo>
                <a:cubicBezTo>
                  <a:pt x="26" y="74"/>
                  <a:pt x="26" y="74"/>
                  <a:pt x="26" y="74"/>
                </a:cubicBezTo>
                <a:cubicBezTo>
                  <a:pt x="26" y="71"/>
                  <a:pt x="25" y="69"/>
                  <a:pt x="23" y="67"/>
                </a:cubicBezTo>
                <a:cubicBezTo>
                  <a:pt x="22" y="65"/>
                  <a:pt x="19" y="64"/>
                  <a:pt x="17" y="64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0"/>
                  <a:pt x="18" y="49"/>
                  <a:pt x="19" y="49"/>
                </a:cubicBezTo>
                <a:cubicBezTo>
                  <a:pt x="21" y="49"/>
                  <a:pt x="21" y="49"/>
                  <a:pt x="21" y="49"/>
                </a:cubicBezTo>
                <a:cubicBezTo>
                  <a:pt x="22" y="53"/>
                  <a:pt x="25" y="57"/>
                  <a:pt x="30" y="57"/>
                </a:cubicBezTo>
                <a:cubicBezTo>
                  <a:pt x="40" y="57"/>
                  <a:pt x="40" y="57"/>
                  <a:pt x="40" y="57"/>
                </a:cubicBezTo>
                <a:cubicBezTo>
                  <a:pt x="44" y="57"/>
                  <a:pt x="48" y="53"/>
                  <a:pt x="49" y="49"/>
                </a:cubicBezTo>
                <a:cubicBezTo>
                  <a:pt x="51" y="49"/>
                  <a:pt x="51" y="49"/>
                  <a:pt x="51" y="49"/>
                </a:cubicBezTo>
                <a:cubicBezTo>
                  <a:pt x="52" y="49"/>
                  <a:pt x="52" y="50"/>
                  <a:pt x="52" y="51"/>
                </a:cubicBezTo>
                <a:cubicBezTo>
                  <a:pt x="52" y="64"/>
                  <a:pt x="52" y="64"/>
                  <a:pt x="52" y="64"/>
                </a:cubicBezTo>
                <a:cubicBezTo>
                  <a:pt x="50" y="64"/>
                  <a:pt x="48" y="65"/>
                  <a:pt x="46" y="67"/>
                </a:cubicBezTo>
                <a:cubicBezTo>
                  <a:pt x="45" y="69"/>
                  <a:pt x="44" y="71"/>
                  <a:pt x="44" y="74"/>
                </a:cubicBezTo>
                <a:cubicBezTo>
                  <a:pt x="44" y="75"/>
                  <a:pt x="44" y="75"/>
                  <a:pt x="44" y="75"/>
                </a:cubicBezTo>
                <a:cubicBezTo>
                  <a:pt x="44" y="80"/>
                  <a:pt x="48" y="85"/>
                  <a:pt x="53" y="85"/>
                </a:cubicBezTo>
                <a:cubicBezTo>
                  <a:pt x="60" y="85"/>
                  <a:pt x="60" y="85"/>
                  <a:pt x="60" y="85"/>
                </a:cubicBezTo>
                <a:cubicBezTo>
                  <a:pt x="65" y="85"/>
                  <a:pt x="69" y="80"/>
                  <a:pt x="69" y="75"/>
                </a:cubicBezTo>
                <a:cubicBezTo>
                  <a:pt x="69" y="74"/>
                  <a:pt x="69" y="74"/>
                  <a:pt x="69" y="74"/>
                </a:cubicBezTo>
                <a:cubicBezTo>
                  <a:pt x="69" y="69"/>
                  <a:pt x="65" y="65"/>
                  <a:pt x="60" y="64"/>
                </a:cubicBezTo>
                <a:cubicBezTo>
                  <a:pt x="60" y="51"/>
                  <a:pt x="60" y="51"/>
                  <a:pt x="60" y="51"/>
                </a:cubicBezTo>
                <a:cubicBezTo>
                  <a:pt x="60" y="45"/>
                  <a:pt x="56" y="41"/>
                  <a:pt x="51" y="41"/>
                </a:cubicBezTo>
                <a:cubicBezTo>
                  <a:pt x="49" y="41"/>
                  <a:pt x="49" y="41"/>
                  <a:pt x="49" y="41"/>
                </a:cubicBezTo>
                <a:cubicBezTo>
                  <a:pt x="49" y="40"/>
                  <a:pt x="48" y="39"/>
                  <a:pt x="47" y="38"/>
                </a:cubicBezTo>
                <a:cubicBezTo>
                  <a:pt x="46" y="35"/>
                  <a:pt x="43" y="34"/>
                  <a:pt x="40" y="34"/>
                </a:cubicBezTo>
                <a:cubicBezTo>
                  <a:pt x="39" y="34"/>
                  <a:pt x="39" y="34"/>
                  <a:pt x="39" y="34"/>
                </a:cubicBezTo>
                <a:cubicBezTo>
                  <a:pt x="39" y="21"/>
                  <a:pt x="39" y="21"/>
                  <a:pt x="39" y="21"/>
                </a:cubicBezTo>
                <a:cubicBezTo>
                  <a:pt x="39" y="20"/>
                  <a:pt x="40" y="20"/>
                  <a:pt x="40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0" y="22"/>
                  <a:pt x="50" y="22"/>
                  <a:pt x="50" y="22"/>
                </a:cubicBezTo>
                <a:cubicBezTo>
                  <a:pt x="50" y="27"/>
                  <a:pt x="55" y="31"/>
                  <a:pt x="60" y="31"/>
                </a:cubicBezTo>
                <a:cubicBezTo>
                  <a:pt x="81" y="31"/>
                  <a:pt x="81" y="31"/>
                  <a:pt x="81" y="31"/>
                </a:cubicBezTo>
                <a:cubicBezTo>
                  <a:pt x="87" y="31"/>
                  <a:pt x="91" y="27"/>
                  <a:pt x="91" y="22"/>
                </a:cubicBezTo>
                <a:cubicBezTo>
                  <a:pt x="91" y="20"/>
                  <a:pt x="91" y="20"/>
                  <a:pt x="91" y="20"/>
                </a:cubicBezTo>
                <a:cubicBezTo>
                  <a:pt x="101" y="20"/>
                  <a:pt x="101" y="20"/>
                  <a:pt x="101" y="20"/>
                </a:cubicBezTo>
                <a:cubicBezTo>
                  <a:pt x="102" y="20"/>
                  <a:pt x="103" y="20"/>
                  <a:pt x="103" y="21"/>
                </a:cubicBezTo>
                <a:cubicBezTo>
                  <a:pt x="103" y="34"/>
                  <a:pt x="103" y="34"/>
                  <a:pt x="103" y="34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99" y="34"/>
                  <a:pt x="96" y="35"/>
                  <a:pt x="94" y="38"/>
                </a:cubicBezTo>
                <a:cubicBezTo>
                  <a:pt x="94" y="39"/>
                  <a:pt x="93" y="40"/>
                  <a:pt x="93" y="41"/>
                </a:cubicBezTo>
                <a:cubicBezTo>
                  <a:pt x="91" y="41"/>
                  <a:pt x="91" y="41"/>
                  <a:pt x="91" y="41"/>
                </a:cubicBezTo>
                <a:cubicBezTo>
                  <a:pt x="85" y="41"/>
                  <a:pt x="81" y="45"/>
                  <a:pt x="81" y="51"/>
                </a:cubicBezTo>
                <a:cubicBezTo>
                  <a:pt x="81" y="64"/>
                  <a:pt x="81" y="64"/>
                  <a:pt x="81" y="64"/>
                </a:cubicBezTo>
                <a:cubicBezTo>
                  <a:pt x="76" y="65"/>
                  <a:pt x="72" y="69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2" y="80"/>
                  <a:pt x="77" y="85"/>
                  <a:pt x="82" y="85"/>
                </a:cubicBezTo>
                <a:cubicBezTo>
                  <a:pt x="88" y="85"/>
                  <a:pt x="88" y="85"/>
                  <a:pt x="88" y="85"/>
                </a:cubicBezTo>
                <a:cubicBezTo>
                  <a:pt x="94" y="85"/>
                  <a:pt x="98" y="80"/>
                  <a:pt x="98" y="75"/>
                </a:cubicBezTo>
                <a:cubicBezTo>
                  <a:pt x="98" y="74"/>
                  <a:pt x="98" y="74"/>
                  <a:pt x="98" y="74"/>
                </a:cubicBezTo>
                <a:cubicBezTo>
                  <a:pt x="98" y="71"/>
                  <a:pt x="97" y="69"/>
                  <a:pt x="95" y="67"/>
                </a:cubicBezTo>
                <a:cubicBezTo>
                  <a:pt x="94" y="65"/>
                  <a:pt x="92" y="64"/>
                  <a:pt x="89" y="64"/>
                </a:cubicBezTo>
                <a:cubicBezTo>
                  <a:pt x="89" y="51"/>
                  <a:pt x="89" y="51"/>
                  <a:pt x="89" y="51"/>
                </a:cubicBezTo>
                <a:cubicBezTo>
                  <a:pt x="89" y="50"/>
                  <a:pt x="90" y="49"/>
                  <a:pt x="91" y="49"/>
                </a:cubicBezTo>
                <a:cubicBezTo>
                  <a:pt x="93" y="49"/>
                  <a:pt x="93" y="49"/>
                  <a:pt x="93" y="49"/>
                </a:cubicBezTo>
                <a:cubicBezTo>
                  <a:pt x="94" y="53"/>
                  <a:pt x="97" y="57"/>
                  <a:pt x="102" y="57"/>
                </a:cubicBezTo>
                <a:cubicBezTo>
                  <a:pt x="112" y="57"/>
                  <a:pt x="112" y="57"/>
                  <a:pt x="112" y="57"/>
                </a:cubicBezTo>
                <a:cubicBezTo>
                  <a:pt x="116" y="57"/>
                  <a:pt x="120" y="53"/>
                  <a:pt x="121" y="49"/>
                </a:cubicBezTo>
                <a:cubicBezTo>
                  <a:pt x="123" y="49"/>
                  <a:pt x="123" y="49"/>
                  <a:pt x="123" y="49"/>
                </a:cubicBezTo>
                <a:cubicBezTo>
                  <a:pt x="124" y="49"/>
                  <a:pt x="125" y="50"/>
                  <a:pt x="125" y="51"/>
                </a:cubicBezTo>
                <a:cubicBezTo>
                  <a:pt x="125" y="64"/>
                  <a:pt x="125" y="64"/>
                  <a:pt x="125" y="64"/>
                </a:cubicBezTo>
                <a:cubicBezTo>
                  <a:pt x="122" y="64"/>
                  <a:pt x="120" y="65"/>
                  <a:pt x="118" y="67"/>
                </a:cubicBezTo>
                <a:cubicBezTo>
                  <a:pt x="117" y="69"/>
                  <a:pt x="116" y="71"/>
                  <a:pt x="116" y="74"/>
                </a:cubicBezTo>
                <a:cubicBezTo>
                  <a:pt x="116" y="75"/>
                  <a:pt x="116" y="75"/>
                  <a:pt x="116" y="75"/>
                </a:cubicBezTo>
                <a:cubicBezTo>
                  <a:pt x="116" y="80"/>
                  <a:pt x="120" y="85"/>
                  <a:pt x="125" y="85"/>
                </a:cubicBezTo>
                <a:cubicBezTo>
                  <a:pt x="132" y="85"/>
                  <a:pt x="132" y="85"/>
                  <a:pt x="132" y="85"/>
                </a:cubicBezTo>
                <a:cubicBezTo>
                  <a:pt x="137" y="85"/>
                  <a:pt x="141" y="80"/>
                  <a:pt x="141" y="75"/>
                </a:cubicBezTo>
                <a:cubicBezTo>
                  <a:pt x="141" y="74"/>
                  <a:pt x="141" y="74"/>
                  <a:pt x="141" y="74"/>
                </a:cubicBezTo>
                <a:cubicBezTo>
                  <a:pt x="141" y="69"/>
                  <a:pt x="137" y="65"/>
                  <a:pt x="133" y="64"/>
                </a:cubicBezTo>
                <a:cubicBezTo>
                  <a:pt x="133" y="51"/>
                  <a:pt x="133" y="51"/>
                  <a:pt x="133" y="51"/>
                </a:cubicBezTo>
                <a:cubicBezTo>
                  <a:pt x="133" y="45"/>
                  <a:pt x="128" y="41"/>
                  <a:pt x="123" y="41"/>
                </a:cubicBezTo>
                <a:cubicBezTo>
                  <a:pt x="121" y="41"/>
                  <a:pt x="121" y="41"/>
                  <a:pt x="121" y="41"/>
                </a:cubicBezTo>
                <a:cubicBezTo>
                  <a:pt x="120" y="37"/>
                  <a:pt x="116" y="34"/>
                  <a:pt x="112" y="34"/>
                </a:cubicBezTo>
                <a:cubicBezTo>
                  <a:pt x="111" y="34"/>
                  <a:pt x="111" y="34"/>
                  <a:pt x="111" y="34"/>
                </a:cubicBezTo>
                <a:cubicBezTo>
                  <a:pt x="111" y="21"/>
                  <a:pt x="111" y="21"/>
                  <a:pt x="111" y="21"/>
                </a:cubicBezTo>
                <a:cubicBezTo>
                  <a:pt x="111" y="16"/>
                  <a:pt x="106" y="12"/>
                  <a:pt x="101" y="12"/>
                </a:cubicBezTo>
                <a:cubicBezTo>
                  <a:pt x="91" y="12"/>
                  <a:pt x="91" y="12"/>
                  <a:pt x="91" y="12"/>
                </a:cubicBezTo>
                <a:cubicBezTo>
                  <a:pt x="91" y="10"/>
                  <a:pt x="91" y="10"/>
                  <a:pt x="91" y="10"/>
                </a:cubicBezTo>
                <a:cubicBezTo>
                  <a:pt x="91" y="4"/>
                  <a:pt x="87" y="0"/>
                  <a:pt x="81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55" y="0"/>
                  <a:pt x="50" y="4"/>
                  <a:pt x="50" y="10"/>
                </a:cubicBezTo>
                <a:cubicBezTo>
                  <a:pt x="50" y="12"/>
                  <a:pt x="50" y="12"/>
                  <a:pt x="5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35" y="12"/>
                  <a:pt x="31" y="16"/>
                  <a:pt x="31" y="21"/>
                </a:cubicBezTo>
                <a:cubicBezTo>
                  <a:pt x="31" y="34"/>
                  <a:pt x="31" y="34"/>
                  <a:pt x="31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25" y="34"/>
                  <a:pt x="22" y="37"/>
                  <a:pt x="21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3" y="41"/>
                  <a:pt x="9" y="45"/>
                  <a:pt x="9" y="51"/>
                </a:cubicBezTo>
                <a:close/>
                <a:moveTo>
                  <a:pt x="61" y="74"/>
                </a:moveTo>
                <a:cubicBezTo>
                  <a:pt x="61" y="75"/>
                  <a:pt x="61" y="75"/>
                  <a:pt x="61" y="75"/>
                </a:cubicBezTo>
                <a:cubicBezTo>
                  <a:pt x="61" y="76"/>
                  <a:pt x="61" y="77"/>
                  <a:pt x="60" y="77"/>
                </a:cubicBezTo>
                <a:cubicBezTo>
                  <a:pt x="53" y="77"/>
                  <a:pt x="53" y="77"/>
                  <a:pt x="53" y="77"/>
                </a:cubicBezTo>
                <a:cubicBezTo>
                  <a:pt x="52" y="77"/>
                  <a:pt x="52" y="76"/>
                  <a:pt x="52" y="75"/>
                </a:cubicBezTo>
                <a:cubicBezTo>
                  <a:pt x="52" y="74"/>
                  <a:pt x="52" y="74"/>
                  <a:pt x="52" y="74"/>
                </a:cubicBezTo>
                <a:cubicBezTo>
                  <a:pt x="52" y="73"/>
                  <a:pt x="52" y="72"/>
                  <a:pt x="53" y="72"/>
                </a:cubicBezTo>
                <a:cubicBezTo>
                  <a:pt x="60" y="72"/>
                  <a:pt x="60" y="72"/>
                  <a:pt x="60" y="72"/>
                </a:cubicBezTo>
                <a:cubicBezTo>
                  <a:pt x="61" y="72"/>
                  <a:pt x="61" y="73"/>
                  <a:pt x="61" y="74"/>
                </a:cubicBezTo>
                <a:close/>
                <a:moveTo>
                  <a:pt x="90" y="74"/>
                </a:moveTo>
                <a:cubicBezTo>
                  <a:pt x="90" y="75"/>
                  <a:pt x="90" y="75"/>
                  <a:pt x="90" y="75"/>
                </a:cubicBezTo>
                <a:cubicBezTo>
                  <a:pt x="90" y="76"/>
                  <a:pt x="89" y="77"/>
                  <a:pt x="88" y="77"/>
                </a:cubicBezTo>
                <a:cubicBezTo>
                  <a:pt x="82" y="77"/>
                  <a:pt x="82" y="77"/>
                  <a:pt x="82" y="77"/>
                </a:cubicBezTo>
                <a:cubicBezTo>
                  <a:pt x="81" y="77"/>
                  <a:pt x="80" y="76"/>
                  <a:pt x="80" y="75"/>
                </a:cubicBezTo>
                <a:cubicBezTo>
                  <a:pt x="80" y="74"/>
                  <a:pt x="80" y="74"/>
                  <a:pt x="80" y="74"/>
                </a:cubicBezTo>
                <a:cubicBezTo>
                  <a:pt x="80" y="73"/>
                  <a:pt x="81" y="72"/>
                  <a:pt x="82" y="72"/>
                </a:cubicBezTo>
                <a:cubicBezTo>
                  <a:pt x="88" y="72"/>
                  <a:pt x="88" y="72"/>
                  <a:pt x="88" y="72"/>
                </a:cubicBezTo>
                <a:cubicBezTo>
                  <a:pt x="89" y="72"/>
                  <a:pt x="90" y="73"/>
                  <a:pt x="90" y="74"/>
                </a:cubicBezTo>
                <a:close/>
                <a:moveTo>
                  <a:pt x="133" y="74"/>
                </a:moveTo>
                <a:cubicBezTo>
                  <a:pt x="133" y="75"/>
                  <a:pt x="133" y="75"/>
                  <a:pt x="133" y="75"/>
                </a:cubicBezTo>
                <a:cubicBezTo>
                  <a:pt x="133" y="76"/>
                  <a:pt x="133" y="77"/>
                  <a:pt x="132" y="77"/>
                </a:cubicBezTo>
                <a:cubicBezTo>
                  <a:pt x="125" y="77"/>
                  <a:pt x="125" y="77"/>
                  <a:pt x="125" y="77"/>
                </a:cubicBezTo>
                <a:cubicBezTo>
                  <a:pt x="124" y="77"/>
                  <a:pt x="124" y="76"/>
                  <a:pt x="124" y="75"/>
                </a:cubicBezTo>
                <a:cubicBezTo>
                  <a:pt x="124" y="74"/>
                  <a:pt x="124" y="74"/>
                  <a:pt x="124" y="74"/>
                </a:cubicBezTo>
                <a:cubicBezTo>
                  <a:pt x="124" y="73"/>
                  <a:pt x="124" y="72"/>
                  <a:pt x="125" y="72"/>
                </a:cubicBezTo>
                <a:cubicBezTo>
                  <a:pt x="132" y="72"/>
                  <a:pt x="132" y="72"/>
                  <a:pt x="132" y="72"/>
                </a:cubicBezTo>
                <a:cubicBezTo>
                  <a:pt x="133" y="72"/>
                  <a:pt x="133" y="73"/>
                  <a:pt x="133" y="74"/>
                </a:cubicBezTo>
                <a:close/>
                <a:moveTo>
                  <a:pt x="112" y="42"/>
                </a:moveTo>
                <a:cubicBezTo>
                  <a:pt x="113" y="42"/>
                  <a:pt x="113" y="42"/>
                  <a:pt x="113" y="43"/>
                </a:cubicBezTo>
                <a:cubicBezTo>
                  <a:pt x="113" y="47"/>
                  <a:pt x="113" y="47"/>
                  <a:pt x="113" y="47"/>
                </a:cubicBezTo>
                <a:cubicBezTo>
                  <a:pt x="113" y="48"/>
                  <a:pt x="113" y="49"/>
                  <a:pt x="112" y="49"/>
                </a:cubicBezTo>
                <a:cubicBezTo>
                  <a:pt x="102" y="49"/>
                  <a:pt x="102" y="49"/>
                  <a:pt x="102" y="49"/>
                </a:cubicBezTo>
                <a:cubicBezTo>
                  <a:pt x="101" y="49"/>
                  <a:pt x="100" y="48"/>
                  <a:pt x="100" y="47"/>
                </a:cubicBezTo>
                <a:cubicBezTo>
                  <a:pt x="100" y="43"/>
                  <a:pt x="100" y="43"/>
                  <a:pt x="100" y="43"/>
                </a:cubicBezTo>
                <a:cubicBezTo>
                  <a:pt x="100" y="42"/>
                  <a:pt x="101" y="42"/>
                  <a:pt x="102" y="42"/>
                </a:cubicBezTo>
                <a:lnTo>
                  <a:pt x="112" y="42"/>
                </a:lnTo>
                <a:close/>
                <a:moveTo>
                  <a:pt x="58" y="10"/>
                </a:moveTo>
                <a:cubicBezTo>
                  <a:pt x="58" y="9"/>
                  <a:pt x="59" y="8"/>
                  <a:pt x="60" y="8"/>
                </a:cubicBezTo>
                <a:cubicBezTo>
                  <a:pt x="81" y="8"/>
                  <a:pt x="81" y="8"/>
                  <a:pt x="81" y="8"/>
                </a:cubicBezTo>
                <a:cubicBezTo>
                  <a:pt x="82" y="8"/>
                  <a:pt x="83" y="9"/>
                  <a:pt x="83" y="10"/>
                </a:cubicBezTo>
                <a:cubicBezTo>
                  <a:pt x="83" y="22"/>
                  <a:pt x="83" y="22"/>
                  <a:pt x="83" y="22"/>
                </a:cubicBezTo>
                <a:cubicBezTo>
                  <a:pt x="83" y="23"/>
                  <a:pt x="82" y="23"/>
                  <a:pt x="81" y="23"/>
                </a:cubicBezTo>
                <a:cubicBezTo>
                  <a:pt x="60" y="23"/>
                  <a:pt x="60" y="23"/>
                  <a:pt x="60" y="23"/>
                </a:cubicBezTo>
                <a:cubicBezTo>
                  <a:pt x="59" y="23"/>
                  <a:pt x="58" y="23"/>
                  <a:pt x="58" y="22"/>
                </a:cubicBezTo>
                <a:lnTo>
                  <a:pt x="58" y="10"/>
                </a:lnTo>
                <a:close/>
                <a:moveTo>
                  <a:pt x="28" y="43"/>
                </a:moveTo>
                <a:cubicBezTo>
                  <a:pt x="28" y="42"/>
                  <a:pt x="29" y="42"/>
                  <a:pt x="30" y="42"/>
                </a:cubicBezTo>
                <a:cubicBezTo>
                  <a:pt x="40" y="42"/>
                  <a:pt x="40" y="42"/>
                  <a:pt x="40" y="42"/>
                </a:cubicBezTo>
                <a:cubicBezTo>
                  <a:pt x="40" y="42"/>
                  <a:pt x="41" y="42"/>
                  <a:pt x="41" y="43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8"/>
                  <a:pt x="40" y="49"/>
                  <a:pt x="40" y="49"/>
                </a:cubicBezTo>
                <a:cubicBezTo>
                  <a:pt x="30" y="49"/>
                  <a:pt x="30" y="49"/>
                  <a:pt x="30" y="49"/>
                </a:cubicBezTo>
                <a:cubicBezTo>
                  <a:pt x="29" y="49"/>
                  <a:pt x="28" y="48"/>
                  <a:pt x="28" y="47"/>
                </a:cubicBezTo>
                <a:lnTo>
                  <a:pt x="28" y="43"/>
                </a:lnTo>
                <a:close/>
                <a:moveTo>
                  <a:pt x="18" y="74"/>
                </a:moveTo>
                <a:cubicBezTo>
                  <a:pt x="18" y="75"/>
                  <a:pt x="18" y="75"/>
                  <a:pt x="18" y="75"/>
                </a:cubicBezTo>
                <a:cubicBezTo>
                  <a:pt x="18" y="76"/>
                  <a:pt x="17" y="77"/>
                  <a:pt x="16" y="77"/>
                </a:cubicBezTo>
                <a:cubicBezTo>
                  <a:pt x="10" y="77"/>
                  <a:pt x="10" y="77"/>
                  <a:pt x="10" y="77"/>
                </a:cubicBezTo>
                <a:cubicBezTo>
                  <a:pt x="9" y="77"/>
                  <a:pt x="8" y="76"/>
                  <a:pt x="8" y="75"/>
                </a:cubicBezTo>
                <a:cubicBezTo>
                  <a:pt x="8" y="74"/>
                  <a:pt x="8" y="74"/>
                  <a:pt x="8" y="74"/>
                </a:cubicBezTo>
                <a:cubicBezTo>
                  <a:pt x="8" y="73"/>
                  <a:pt x="9" y="72"/>
                  <a:pt x="10" y="72"/>
                </a:cubicBezTo>
                <a:cubicBezTo>
                  <a:pt x="16" y="72"/>
                  <a:pt x="16" y="72"/>
                  <a:pt x="16" y="72"/>
                </a:cubicBezTo>
                <a:cubicBezTo>
                  <a:pt x="17" y="72"/>
                  <a:pt x="18" y="73"/>
                  <a:pt x="18" y="74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椭圆 80">
            <a:extLst>
              <a:ext uri="{FF2B5EF4-FFF2-40B4-BE49-F238E27FC236}">
                <a16:creationId xmlns:a16="http://schemas.microsoft.com/office/drawing/2014/main" id="{3F3D0345-9858-4132-9DFA-5974E164D520}"/>
              </a:ext>
            </a:extLst>
          </p:cNvPr>
          <p:cNvSpPr/>
          <p:nvPr/>
        </p:nvSpPr>
        <p:spPr>
          <a:xfrm>
            <a:off x="3397279" y="1519309"/>
            <a:ext cx="896983" cy="896983"/>
          </a:xfrm>
          <a:prstGeom prst="ellipse">
            <a:avLst/>
          </a:prstGeom>
          <a:noFill/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>
            <a:extLst>
              <a:ext uri="{FF2B5EF4-FFF2-40B4-BE49-F238E27FC236}">
                <a16:creationId xmlns:a16="http://schemas.microsoft.com/office/drawing/2014/main" id="{C0CCAC96-726B-4A2B-ACC3-D8509AC4D274}"/>
              </a:ext>
            </a:extLst>
          </p:cNvPr>
          <p:cNvSpPr/>
          <p:nvPr/>
        </p:nvSpPr>
        <p:spPr>
          <a:xfrm>
            <a:off x="7917736" y="1519309"/>
            <a:ext cx="896983" cy="896983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>
            <a:extLst>
              <a:ext uri="{FF2B5EF4-FFF2-40B4-BE49-F238E27FC236}">
                <a16:creationId xmlns:a16="http://schemas.microsoft.com/office/drawing/2014/main" id="{CB3DA6E2-6AD8-4915-B97E-500A6FBE2619}"/>
              </a:ext>
            </a:extLst>
          </p:cNvPr>
          <p:cNvSpPr/>
          <p:nvPr/>
        </p:nvSpPr>
        <p:spPr>
          <a:xfrm>
            <a:off x="10177964" y="4470214"/>
            <a:ext cx="896983" cy="896983"/>
          </a:xfrm>
          <a:prstGeom prst="ellipse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1673AA71-7F86-462D-927C-1519A8767910}"/>
              </a:ext>
            </a:extLst>
          </p:cNvPr>
          <p:cNvSpPr/>
          <p:nvPr/>
        </p:nvSpPr>
        <p:spPr>
          <a:xfrm>
            <a:off x="5657507" y="4470214"/>
            <a:ext cx="896983" cy="896983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5EDC6F46-2B22-48BA-9258-9291621B01FD}"/>
              </a:ext>
            </a:extLst>
          </p:cNvPr>
          <p:cNvSpPr/>
          <p:nvPr/>
        </p:nvSpPr>
        <p:spPr>
          <a:xfrm>
            <a:off x="1140169" y="4470214"/>
            <a:ext cx="896983" cy="89698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Freeform 26">
            <a:extLst>
              <a:ext uri="{FF2B5EF4-FFF2-40B4-BE49-F238E27FC236}">
                <a16:creationId xmlns:a16="http://schemas.microsoft.com/office/drawing/2014/main" id="{E7BC4188-3A26-4D75-977D-54830B04DFAC}"/>
              </a:ext>
            </a:extLst>
          </p:cNvPr>
          <p:cNvSpPr>
            <a:spLocks noEditPoints="1"/>
          </p:cNvSpPr>
          <p:nvPr/>
        </p:nvSpPr>
        <p:spPr bwMode="auto">
          <a:xfrm>
            <a:off x="10410455" y="4738705"/>
            <a:ext cx="432000" cy="360000"/>
          </a:xfrm>
          <a:custGeom>
            <a:avLst/>
            <a:gdLst>
              <a:gd name="T0" fmla="*/ 139 w 577"/>
              <a:gd name="T1" fmla="*/ 87 h 609"/>
              <a:gd name="T2" fmla="*/ 27 w 577"/>
              <a:gd name="T3" fmla="*/ 87 h 609"/>
              <a:gd name="T4" fmla="*/ 27 w 577"/>
              <a:gd name="T5" fmla="*/ 48 h 609"/>
              <a:gd name="T6" fmla="*/ 139 w 577"/>
              <a:gd name="T7" fmla="*/ 48 h 609"/>
              <a:gd name="T8" fmla="*/ 139 w 577"/>
              <a:gd name="T9" fmla="*/ 87 h 609"/>
              <a:gd name="T10" fmla="*/ 139 w 577"/>
              <a:gd name="T11" fmla="*/ 179 h 609"/>
              <a:gd name="T12" fmla="*/ 27 w 577"/>
              <a:gd name="T13" fmla="*/ 179 h 609"/>
              <a:gd name="T14" fmla="*/ 27 w 577"/>
              <a:gd name="T15" fmla="*/ 140 h 609"/>
              <a:gd name="T16" fmla="*/ 139 w 577"/>
              <a:gd name="T17" fmla="*/ 140 h 609"/>
              <a:gd name="T18" fmla="*/ 139 w 577"/>
              <a:gd name="T19" fmla="*/ 179 h 609"/>
              <a:gd name="T20" fmla="*/ 139 w 577"/>
              <a:gd name="T21" fmla="*/ 271 h 609"/>
              <a:gd name="T22" fmla="*/ 27 w 577"/>
              <a:gd name="T23" fmla="*/ 271 h 609"/>
              <a:gd name="T24" fmla="*/ 27 w 577"/>
              <a:gd name="T25" fmla="*/ 232 h 609"/>
              <a:gd name="T26" fmla="*/ 139 w 577"/>
              <a:gd name="T27" fmla="*/ 232 h 609"/>
              <a:gd name="T28" fmla="*/ 139 w 577"/>
              <a:gd name="T29" fmla="*/ 271 h 609"/>
              <a:gd name="T30" fmla="*/ 0 w 577"/>
              <a:gd name="T31" fmla="*/ 609 h 609"/>
              <a:gd name="T32" fmla="*/ 166 w 577"/>
              <a:gd name="T33" fmla="*/ 609 h 609"/>
              <a:gd name="T34" fmla="*/ 166 w 577"/>
              <a:gd name="T35" fmla="*/ 0 h 609"/>
              <a:gd name="T36" fmla="*/ 0 w 577"/>
              <a:gd name="T37" fmla="*/ 0 h 609"/>
              <a:gd name="T38" fmla="*/ 0 w 577"/>
              <a:gd name="T39" fmla="*/ 609 h 609"/>
              <a:gd name="T40" fmla="*/ 344 w 577"/>
              <a:gd name="T41" fmla="*/ 87 h 609"/>
              <a:gd name="T42" fmla="*/ 232 w 577"/>
              <a:gd name="T43" fmla="*/ 87 h 609"/>
              <a:gd name="T44" fmla="*/ 232 w 577"/>
              <a:gd name="T45" fmla="*/ 48 h 609"/>
              <a:gd name="T46" fmla="*/ 344 w 577"/>
              <a:gd name="T47" fmla="*/ 48 h 609"/>
              <a:gd name="T48" fmla="*/ 344 w 577"/>
              <a:gd name="T49" fmla="*/ 87 h 609"/>
              <a:gd name="T50" fmla="*/ 344 w 577"/>
              <a:gd name="T51" fmla="*/ 179 h 609"/>
              <a:gd name="T52" fmla="*/ 232 w 577"/>
              <a:gd name="T53" fmla="*/ 179 h 609"/>
              <a:gd name="T54" fmla="*/ 232 w 577"/>
              <a:gd name="T55" fmla="*/ 140 h 609"/>
              <a:gd name="T56" fmla="*/ 344 w 577"/>
              <a:gd name="T57" fmla="*/ 140 h 609"/>
              <a:gd name="T58" fmla="*/ 344 w 577"/>
              <a:gd name="T59" fmla="*/ 179 h 609"/>
              <a:gd name="T60" fmla="*/ 344 w 577"/>
              <a:gd name="T61" fmla="*/ 271 h 609"/>
              <a:gd name="T62" fmla="*/ 232 w 577"/>
              <a:gd name="T63" fmla="*/ 271 h 609"/>
              <a:gd name="T64" fmla="*/ 232 w 577"/>
              <a:gd name="T65" fmla="*/ 232 h 609"/>
              <a:gd name="T66" fmla="*/ 344 w 577"/>
              <a:gd name="T67" fmla="*/ 232 h 609"/>
              <a:gd name="T68" fmla="*/ 344 w 577"/>
              <a:gd name="T69" fmla="*/ 271 h 609"/>
              <a:gd name="T70" fmla="*/ 205 w 577"/>
              <a:gd name="T71" fmla="*/ 609 h 609"/>
              <a:gd name="T72" fmla="*/ 371 w 577"/>
              <a:gd name="T73" fmla="*/ 609 h 609"/>
              <a:gd name="T74" fmla="*/ 371 w 577"/>
              <a:gd name="T75" fmla="*/ 0 h 609"/>
              <a:gd name="T76" fmla="*/ 205 w 577"/>
              <a:gd name="T77" fmla="*/ 0 h 609"/>
              <a:gd name="T78" fmla="*/ 205 w 577"/>
              <a:gd name="T79" fmla="*/ 609 h 609"/>
              <a:gd name="T80" fmla="*/ 549 w 577"/>
              <a:gd name="T81" fmla="*/ 87 h 609"/>
              <a:gd name="T82" fmla="*/ 437 w 577"/>
              <a:gd name="T83" fmla="*/ 87 h 609"/>
              <a:gd name="T84" fmla="*/ 437 w 577"/>
              <a:gd name="T85" fmla="*/ 48 h 609"/>
              <a:gd name="T86" fmla="*/ 549 w 577"/>
              <a:gd name="T87" fmla="*/ 48 h 609"/>
              <a:gd name="T88" fmla="*/ 549 w 577"/>
              <a:gd name="T89" fmla="*/ 87 h 609"/>
              <a:gd name="T90" fmla="*/ 549 w 577"/>
              <a:gd name="T91" fmla="*/ 179 h 609"/>
              <a:gd name="T92" fmla="*/ 437 w 577"/>
              <a:gd name="T93" fmla="*/ 179 h 609"/>
              <a:gd name="T94" fmla="*/ 437 w 577"/>
              <a:gd name="T95" fmla="*/ 140 h 609"/>
              <a:gd name="T96" fmla="*/ 549 w 577"/>
              <a:gd name="T97" fmla="*/ 140 h 609"/>
              <a:gd name="T98" fmla="*/ 549 w 577"/>
              <a:gd name="T99" fmla="*/ 179 h 609"/>
              <a:gd name="T100" fmla="*/ 549 w 577"/>
              <a:gd name="T101" fmla="*/ 271 h 609"/>
              <a:gd name="T102" fmla="*/ 437 w 577"/>
              <a:gd name="T103" fmla="*/ 271 h 609"/>
              <a:gd name="T104" fmla="*/ 437 w 577"/>
              <a:gd name="T105" fmla="*/ 232 h 609"/>
              <a:gd name="T106" fmla="*/ 549 w 577"/>
              <a:gd name="T107" fmla="*/ 232 h 609"/>
              <a:gd name="T108" fmla="*/ 549 w 577"/>
              <a:gd name="T109" fmla="*/ 271 h 609"/>
              <a:gd name="T110" fmla="*/ 410 w 577"/>
              <a:gd name="T111" fmla="*/ 609 h 609"/>
              <a:gd name="T112" fmla="*/ 577 w 577"/>
              <a:gd name="T113" fmla="*/ 609 h 609"/>
              <a:gd name="T114" fmla="*/ 577 w 577"/>
              <a:gd name="T115" fmla="*/ 0 h 609"/>
              <a:gd name="T116" fmla="*/ 410 w 577"/>
              <a:gd name="T117" fmla="*/ 0 h 609"/>
              <a:gd name="T118" fmla="*/ 410 w 577"/>
              <a:gd name="T119" fmla="*/ 609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77" h="609">
                <a:moveTo>
                  <a:pt x="139" y="87"/>
                </a:moveTo>
                <a:lnTo>
                  <a:pt x="27" y="87"/>
                </a:lnTo>
                <a:lnTo>
                  <a:pt x="27" y="48"/>
                </a:lnTo>
                <a:lnTo>
                  <a:pt x="139" y="48"/>
                </a:lnTo>
                <a:lnTo>
                  <a:pt x="139" y="87"/>
                </a:lnTo>
                <a:close/>
                <a:moveTo>
                  <a:pt x="139" y="179"/>
                </a:moveTo>
                <a:lnTo>
                  <a:pt x="27" y="179"/>
                </a:lnTo>
                <a:lnTo>
                  <a:pt x="27" y="140"/>
                </a:lnTo>
                <a:lnTo>
                  <a:pt x="139" y="140"/>
                </a:lnTo>
                <a:lnTo>
                  <a:pt x="139" y="179"/>
                </a:lnTo>
                <a:close/>
                <a:moveTo>
                  <a:pt x="139" y="271"/>
                </a:moveTo>
                <a:lnTo>
                  <a:pt x="27" y="271"/>
                </a:lnTo>
                <a:lnTo>
                  <a:pt x="27" y="232"/>
                </a:lnTo>
                <a:lnTo>
                  <a:pt x="139" y="232"/>
                </a:lnTo>
                <a:lnTo>
                  <a:pt x="139" y="271"/>
                </a:lnTo>
                <a:close/>
                <a:moveTo>
                  <a:pt x="0" y="609"/>
                </a:moveTo>
                <a:lnTo>
                  <a:pt x="166" y="609"/>
                </a:lnTo>
                <a:lnTo>
                  <a:pt x="166" y="0"/>
                </a:lnTo>
                <a:lnTo>
                  <a:pt x="0" y="0"/>
                </a:lnTo>
                <a:lnTo>
                  <a:pt x="0" y="609"/>
                </a:lnTo>
                <a:close/>
                <a:moveTo>
                  <a:pt x="344" y="87"/>
                </a:moveTo>
                <a:lnTo>
                  <a:pt x="232" y="87"/>
                </a:lnTo>
                <a:lnTo>
                  <a:pt x="232" y="48"/>
                </a:lnTo>
                <a:lnTo>
                  <a:pt x="344" y="48"/>
                </a:lnTo>
                <a:lnTo>
                  <a:pt x="344" y="87"/>
                </a:lnTo>
                <a:close/>
                <a:moveTo>
                  <a:pt x="344" y="179"/>
                </a:moveTo>
                <a:lnTo>
                  <a:pt x="232" y="179"/>
                </a:lnTo>
                <a:lnTo>
                  <a:pt x="232" y="140"/>
                </a:lnTo>
                <a:lnTo>
                  <a:pt x="344" y="140"/>
                </a:lnTo>
                <a:lnTo>
                  <a:pt x="344" y="179"/>
                </a:lnTo>
                <a:close/>
                <a:moveTo>
                  <a:pt x="344" y="271"/>
                </a:moveTo>
                <a:lnTo>
                  <a:pt x="232" y="271"/>
                </a:lnTo>
                <a:lnTo>
                  <a:pt x="232" y="232"/>
                </a:lnTo>
                <a:lnTo>
                  <a:pt x="344" y="232"/>
                </a:lnTo>
                <a:lnTo>
                  <a:pt x="344" y="271"/>
                </a:lnTo>
                <a:close/>
                <a:moveTo>
                  <a:pt x="205" y="609"/>
                </a:moveTo>
                <a:lnTo>
                  <a:pt x="371" y="609"/>
                </a:lnTo>
                <a:lnTo>
                  <a:pt x="371" y="0"/>
                </a:lnTo>
                <a:lnTo>
                  <a:pt x="205" y="0"/>
                </a:lnTo>
                <a:lnTo>
                  <a:pt x="205" y="609"/>
                </a:lnTo>
                <a:close/>
                <a:moveTo>
                  <a:pt x="549" y="87"/>
                </a:moveTo>
                <a:lnTo>
                  <a:pt x="437" y="87"/>
                </a:lnTo>
                <a:lnTo>
                  <a:pt x="437" y="48"/>
                </a:lnTo>
                <a:lnTo>
                  <a:pt x="549" y="48"/>
                </a:lnTo>
                <a:lnTo>
                  <a:pt x="549" y="87"/>
                </a:lnTo>
                <a:close/>
                <a:moveTo>
                  <a:pt x="549" y="179"/>
                </a:moveTo>
                <a:lnTo>
                  <a:pt x="437" y="179"/>
                </a:lnTo>
                <a:lnTo>
                  <a:pt x="437" y="140"/>
                </a:lnTo>
                <a:lnTo>
                  <a:pt x="549" y="140"/>
                </a:lnTo>
                <a:lnTo>
                  <a:pt x="549" y="179"/>
                </a:lnTo>
                <a:close/>
                <a:moveTo>
                  <a:pt x="549" y="271"/>
                </a:moveTo>
                <a:lnTo>
                  <a:pt x="437" y="271"/>
                </a:lnTo>
                <a:lnTo>
                  <a:pt x="437" y="232"/>
                </a:lnTo>
                <a:lnTo>
                  <a:pt x="549" y="232"/>
                </a:lnTo>
                <a:lnTo>
                  <a:pt x="549" y="271"/>
                </a:lnTo>
                <a:close/>
                <a:moveTo>
                  <a:pt x="410" y="609"/>
                </a:moveTo>
                <a:lnTo>
                  <a:pt x="577" y="609"/>
                </a:lnTo>
                <a:lnTo>
                  <a:pt x="577" y="0"/>
                </a:lnTo>
                <a:lnTo>
                  <a:pt x="410" y="0"/>
                </a:lnTo>
                <a:lnTo>
                  <a:pt x="410" y="609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933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组合 70">
            <a:extLst>
              <a:ext uri="{FF2B5EF4-FFF2-40B4-BE49-F238E27FC236}">
                <a16:creationId xmlns:a16="http://schemas.microsoft.com/office/drawing/2014/main" id="{95D2E0BB-0D56-4E12-8EA4-1B2E686343B2}"/>
              </a:ext>
            </a:extLst>
          </p:cNvPr>
          <p:cNvGrpSpPr/>
          <p:nvPr/>
        </p:nvGrpSpPr>
        <p:grpSpPr>
          <a:xfrm>
            <a:off x="608819" y="1458179"/>
            <a:ext cx="3414763" cy="2736000"/>
            <a:chOff x="385299" y="1549620"/>
            <a:chExt cx="3414763" cy="2670537"/>
          </a:xfrm>
        </p:grpSpPr>
        <p:sp>
          <p:nvSpPr>
            <p:cNvPr id="47" name="object 22">
              <a:extLst>
                <a:ext uri="{FF2B5EF4-FFF2-40B4-BE49-F238E27FC236}">
                  <a16:creationId xmlns:a16="http://schemas.microsoft.com/office/drawing/2014/main" id="{D277B70D-152B-42EB-9549-F742865BA289}"/>
                </a:ext>
              </a:extLst>
            </p:cNvPr>
            <p:cNvSpPr/>
            <p:nvPr/>
          </p:nvSpPr>
          <p:spPr>
            <a:xfrm>
              <a:off x="385299" y="1549620"/>
              <a:ext cx="3414763" cy="2670537"/>
            </a:xfrm>
            <a:custGeom>
              <a:avLst/>
              <a:gdLst/>
              <a:ahLst/>
              <a:cxnLst/>
              <a:rect l="l" t="t" r="r" b="b"/>
              <a:pathLst>
                <a:path w="2670175" h="4345305">
                  <a:moveTo>
                    <a:pt x="0" y="4344924"/>
                  </a:moveTo>
                  <a:lnTo>
                    <a:pt x="2670048" y="4344924"/>
                  </a:lnTo>
                  <a:lnTo>
                    <a:pt x="2670048" y="0"/>
                  </a:lnTo>
                  <a:lnTo>
                    <a:pt x="0" y="0"/>
                  </a:lnTo>
                  <a:lnTo>
                    <a:pt x="0" y="4344924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30000"/>
              </a:schemeClr>
            </a:solidFill>
            <a:ln w="19050">
              <a:noFill/>
            </a:ln>
          </p:spPr>
          <p:txBody>
            <a:bodyPr wrap="square" lIns="0" tIns="0" rIns="0" bIns="0" rtlCol="0">
              <a:noAutofit/>
            </a:bodyPr>
            <a:lstStyle/>
            <a:p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object 26">
              <a:extLst>
                <a:ext uri="{FF2B5EF4-FFF2-40B4-BE49-F238E27FC236}">
                  <a16:creationId xmlns:a16="http://schemas.microsoft.com/office/drawing/2014/main" id="{A1FC4E97-BB39-4D5A-BDE9-206B59B9050C}"/>
                </a:ext>
              </a:extLst>
            </p:cNvPr>
            <p:cNvSpPr txBox="1"/>
            <p:nvPr/>
          </p:nvSpPr>
          <p:spPr>
            <a:xfrm>
              <a:off x="526680" y="1948696"/>
              <a:ext cx="3168000" cy="2194308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297815" marR="5080" indent="-285750" algn="just">
                <a:lnSpc>
                  <a:spcPct val="150000"/>
                </a:lnSpc>
                <a:buFont typeface="Wingdings" panose="05000000000000000000" pitchFamily="2" charset="2"/>
                <a:buChar char="p"/>
              </a:pPr>
              <a:r>
                <a:rPr lang="zh-CN" altLang="en-US" sz="1300" b="1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开展</a:t>
              </a:r>
              <a:r>
                <a:rPr lang="en-US" altLang="zh-CN" sz="1300" b="1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5G</a:t>
              </a:r>
              <a:r>
                <a:rPr lang="zh-CN" altLang="en-US" sz="1300" b="1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安全技术研究，</a:t>
              </a:r>
              <a:r>
                <a:rPr lang="zh-CN" altLang="en-US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包括</a:t>
              </a:r>
              <a:r>
                <a:rPr lang="en-US" altLang="zh-CN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5GC</a:t>
              </a:r>
              <a:r>
                <a:rPr lang="zh-CN" altLang="zh-CN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安全、</a:t>
              </a:r>
              <a:r>
                <a:rPr lang="en-US" altLang="zh-CN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MEC</a:t>
              </a:r>
              <a:r>
                <a:rPr lang="zh-CN" altLang="zh-CN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安全、切片安全、智能终端安全、数据安全</a:t>
              </a:r>
              <a:r>
                <a:rPr lang="zh-CN" altLang="en-US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等</a:t>
              </a:r>
              <a:r>
                <a:rPr lang="en-US" altLang="zh-CN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5G</a:t>
              </a:r>
              <a:r>
                <a:rPr lang="zh-CN" altLang="en-US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安全技术研究。</a:t>
              </a:r>
              <a:endParaRPr lang="en-US" altLang="zh-CN" sz="1300" spc="85" dirty="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endParaRPr>
            </a:p>
            <a:p>
              <a:pPr marL="297815" marR="5080" indent="-285750" algn="just">
                <a:lnSpc>
                  <a:spcPct val="150000"/>
                </a:lnSpc>
                <a:buFont typeface="Wingdings" panose="05000000000000000000" pitchFamily="2" charset="2"/>
                <a:buChar char="p"/>
              </a:pPr>
              <a:r>
                <a:rPr lang="zh-CN" altLang="en-US" sz="1300" b="1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保障</a:t>
              </a:r>
              <a:r>
                <a:rPr lang="en-US" altLang="zh-CN" sz="1300" b="1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5G+</a:t>
              </a:r>
              <a:r>
                <a:rPr lang="zh-CN" altLang="en-US" sz="1300" b="1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行业应用安全，</a:t>
              </a:r>
              <a:r>
                <a:rPr lang="zh-CN" altLang="en-US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围绕垂直行业应用带来的新风险，加强理念创新、管理创新和技术创新，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打造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5G+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垂直行业安全样板间</a:t>
              </a:r>
              <a:r>
                <a:rPr lang="zh-CN" altLang="en-US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。</a:t>
              </a: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689C8712-57F4-48F9-8B8A-58B697613371}"/>
              </a:ext>
            </a:extLst>
          </p:cNvPr>
          <p:cNvGrpSpPr/>
          <p:nvPr/>
        </p:nvGrpSpPr>
        <p:grpSpPr>
          <a:xfrm>
            <a:off x="609226" y="4761855"/>
            <a:ext cx="11013814" cy="1152000"/>
            <a:chOff x="385706" y="4761855"/>
            <a:chExt cx="11420588" cy="1152000"/>
          </a:xfrm>
        </p:grpSpPr>
        <p:sp>
          <p:nvSpPr>
            <p:cNvPr id="53" name="object 8">
              <a:extLst>
                <a:ext uri="{FF2B5EF4-FFF2-40B4-BE49-F238E27FC236}">
                  <a16:creationId xmlns:a16="http://schemas.microsoft.com/office/drawing/2014/main" id="{F315FAC0-1FF1-4ECE-8225-FDC371F0EB54}"/>
                </a:ext>
              </a:extLst>
            </p:cNvPr>
            <p:cNvSpPr/>
            <p:nvPr/>
          </p:nvSpPr>
          <p:spPr>
            <a:xfrm>
              <a:off x="385706" y="4761855"/>
              <a:ext cx="11420588" cy="1152000"/>
            </a:xfrm>
            <a:custGeom>
              <a:avLst/>
              <a:gdLst/>
              <a:ahLst/>
              <a:cxnLst/>
              <a:rect l="l" t="t" r="r" b="b"/>
              <a:pathLst>
                <a:path w="2670175" h="4345305">
                  <a:moveTo>
                    <a:pt x="0" y="4344924"/>
                  </a:moveTo>
                  <a:lnTo>
                    <a:pt x="2670048" y="4344924"/>
                  </a:lnTo>
                  <a:lnTo>
                    <a:pt x="2670048" y="0"/>
                  </a:lnTo>
                  <a:lnTo>
                    <a:pt x="0" y="0"/>
                  </a:lnTo>
                  <a:lnTo>
                    <a:pt x="0" y="4344924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  <a:alpha val="30000"/>
              </a:schemeClr>
            </a:solidFill>
            <a:ln w="19050">
              <a:noFill/>
            </a:ln>
          </p:spPr>
          <p:txBody>
            <a:bodyPr wrap="square" lIns="0" tIns="0" rIns="0" bIns="0" rtlCol="0">
              <a:noAutofit/>
            </a:bodyPr>
            <a:lstStyle/>
            <a:p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object 17">
              <a:extLst>
                <a:ext uri="{FF2B5EF4-FFF2-40B4-BE49-F238E27FC236}">
                  <a16:creationId xmlns:a16="http://schemas.microsoft.com/office/drawing/2014/main" id="{9544B2DF-DAB8-4E6B-B210-503A63EC7786}"/>
                </a:ext>
              </a:extLst>
            </p:cNvPr>
            <p:cNvSpPr txBox="1"/>
            <p:nvPr/>
          </p:nvSpPr>
          <p:spPr>
            <a:xfrm>
              <a:off x="561299" y="5148174"/>
              <a:ext cx="11069402" cy="705223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297815" marR="5080" indent="-285750" algn="just">
                <a:lnSpc>
                  <a:spcPct val="150000"/>
                </a:lnSpc>
                <a:buFont typeface="Wingdings" panose="05000000000000000000" pitchFamily="2" charset="2"/>
                <a:buChar char="p"/>
              </a:pPr>
              <a:r>
                <a:rPr lang="zh-CN" altLang="en-US" sz="1300" b="1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开展5G组网层与业务的安全测试与验证</a:t>
              </a:r>
              <a:r>
                <a:rPr lang="zh-CN" altLang="en-US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，弥补入网安全测试主要面向网元功能测试等不足。</a:t>
              </a:r>
            </a:p>
            <a:p>
              <a:pPr marL="297815" marR="5080" indent="-285750" algn="just">
                <a:lnSpc>
                  <a:spcPct val="150000"/>
                </a:lnSpc>
                <a:buFont typeface="Wingdings" panose="05000000000000000000" pitchFamily="2" charset="2"/>
                <a:buChar char="p"/>
              </a:pPr>
              <a:r>
                <a:rPr lang="zh-CN" altLang="en-US" sz="1300" b="1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建立专业的</a:t>
              </a:r>
              <a:r>
                <a:rPr lang="en-US" altLang="zh-CN" sz="1300" b="1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5G</a:t>
              </a:r>
              <a:r>
                <a:rPr lang="zh-CN" altLang="en-US" sz="1300" b="1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安全测评队伍</a:t>
              </a:r>
              <a:r>
                <a:rPr lang="zh-CN" altLang="en-US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，开展常态化</a:t>
              </a:r>
              <a:r>
                <a:rPr lang="en-US" altLang="zh-CN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5G</a:t>
              </a:r>
              <a:r>
                <a:rPr lang="zh-CN" altLang="en-US" sz="1300" spc="85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/>
                </a:rPr>
                <a:t>安全测评，从源头减少安全隐患，避免“带病入网”与“带病运行”问题。</a:t>
              </a: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D8AE30DA-600C-44E2-9C59-326ACB4F0BA2}"/>
              </a:ext>
            </a:extLst>
          </p:cNvPr>
          <p:cNvGrpSpPr/>
          <p:nvPr/>
        </p:nvGrpSpPr>
        <p:grpSpPr>
          <a:xfrm>
            <a:off x="8530546" y="1236861"/>
            <a:ext cx="3092494" cy="3100982"/>
            <a:chOff x="8307026" y="1236861"/>
            <a:chExt cx="3499268" cy="3100982"/>
          </a:xfrm>
        </p:grpSpPr>
        <p:sp>
          <p:nvSpPr>
            <p:cNvPr id="60" name="object 11">
              <a:extLst>
                <a:ext uri="{FF2B5EF4-FFF2-40B4-BE49-F238E27FC236}">
                  <a16:creationId xmlns:a16="http://schemas.microsoft.com/office/drawing/2014/main" id="{C99B069B-A520-4E91-AEBE-ECFA3694D291}"/>
                </a:ext>
              </a:extLst>
            </p:cNvPr>
            <p:cNvSpPr/>
            <p:nvPr/>
          </p:nvSpPr>
          <p:spPr>
            <a:xfrm>
              <a:off x="8307026" y="1236861"/>
              <a:ext cx="3499268" cy="3100982"/>
            </a:xfrm>
            <a:custGeom>
              <a:avLst/>
              <a:gdLst/>
              <a:ahLst/>
              <a:cxnLst/>
              <a:rect l="l" t="t" r="r" b="b"/>
              <a:pathLst>
                <a:path w="2668904" h="4345305">
                  <a:moveTo>
                    <a:pt x="0" y="4344924"/>
                  </a:moveTo>
                  <a:lnTo>
                    <a:pt x="2668523" y="4344924"/>
                  </a:lnTo>
                  <a:lnTo>
                    <a:pt x="2668523" y="0"/>
                  </a:lnTo>
                  <a:lnTo>
                    <a:pt x="0" y="0"/>
                  </a:lnTo>
                  <a:lnTo>
                    <a:pt x="0" y="4344924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  <a:alpha val="30000"/>
              </a:schemeClr>
            </a:solidFill>
            <a:ln w="19050">
              <a:noFill/>
            </a:ln>
          </p:spPr>
          <p:txBody>
            <a:bodyPr wrap="square" lIns="0" tIns="0" rIns="0" bIns="0" rtlCol="0">
              <a:noAutofit/>
            </a:bodyPr>
            <a:lstStyle/>
            <a:p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D5918521-50BB-48C0-8ACA-7296920D63E9}"/>
                </a:ext>
              </a:extLst>
            </p:cNvPr>
            <p:cNvSpPr/>
            <p:nvPr/>
          </p:nvSpPr>
          <p:spPr>
            <a:xfrm>
              <a:off x="8451843" y="1400358"/>
              <a:ext cx="3209634" cy="2501559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297815" marR="5080" indent="-285750" algn="just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p"/>
              </a:pPr>
              <a:r>
                <a:rPr lang="zh-CN" altLang="en-US" sz="1300" b="1" spc="1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强化</a:t>
              </a:r>
              <a:r>
                <a:rPr lang="en-US" altLang="zh-CN" sz="13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5</a:t>
              </a:r>
              <a:r>
                <a:rPr lang="en-US" altLang="zh-CN" sz="1300" b="1" spc="-5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G</a:t>
              </a:r>
              <a:r>
                <a:rPr lang="zh-CN" altLang="en-US" sz="1300" b="1" spc="5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安</a:t>
              </a:r>
              <a:r>
                <a:rPr lang="zh-CN" altLang="en-US" sz="1300" b="1" spc="-15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全</a:t>
              </a:r>
              <a:r>
                <a:rPr lang="zh-CN" altLang="en-US" sz="1300" b="1" spc="5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运</a:t>
              </a:r>
              <a:r>
                <a:rPr lang="zh-CN" altLang="en-US" sz="13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维</a:t>
              </a:r>
              <a:r>
                <a:rPr lang="zh-CN" altLang="en-US" sz="130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，</a:t>
              </a:r>
              <a:r>
                <a:rPr lang="zh-CN" altLang="en-US" sz="1300" spc="-1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转</a:t>
              </a:r>
              <a:r>
                <a:rPr lang="zh-CN" altLang="en-US" sz="1300" spc="5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换安</a:t>
              </a:r>
              <a:r>
                <a:rPr lang="zh-CN" altLang="en-US" sz="130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全运维的理念、模式、</a:t>
              </a:r>
              <a:r>
                <a:rPr lang="zh-CN" altLang="en-US" sz="1300" spc="-15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手</a:t>
              </a:r>
              <a:r>
                <a:rPr lang="zh-CN" altLang="en-US" sz="130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段，积极应对网络云化及</a:t>
              </a:r>
              <a:r>
                <a:rPr lang="en-US" altLang="zh-CN" sz="130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5</a:t>
              </a:r>
              <a:r>
                <a:rPr lang="en-US" altLang="zh-CN" sz="1300" spc="-5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G</a:t>
              </a:r>
              <a:r>
                <a:rPr lang="zh-CN" altLang="en-US" sz="1300" spc="-15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新</a:t>
              </a:r>
              <a:r>
                <a:rPr lang="zh-CN" altLang="en-US" sz="130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技术带来的风险。</a:t>
              </a:r>
            </a:p>
            <a:p>
              <a:pPr marL="297815" marR="5715" indent="-285750" algn="just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p"/>
              </a:pPr>
              <a:r>
                <a:rPr lang="zh-CN" altLang="en-US" sz="13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提升</a:t>
              </a:r>
              <a:r>
                <a:rPr lang="en-US" altLang="zh-CN" sz="13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5G</a:t>
              </a:r>
              <a:r>
                <a:rPr lang="zh-CN" altLang="en-US" sz="13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安全应急响应能力</a:t>
              </a:r>
              <a:r>
                <a:rPr lang="zh-CN" altLang="en-US" sz="130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，发</a:t>
              </a:r>
              <a:r>
                <a:rPr lang="zh-CN" altLang="en-US" sz="1300" spc="-1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现</a:t>
              </a:r>
              <a:r>
                <a:rPr lang="zh-CN" altLang="en-US" sz="130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问题并及时恢复，确保云化</a:t>
              </a:r>
              <a:r>
                <a:rPr lang="en-US" altLang="zh-CN" sz="1300" spc="-1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5</a:t>
              </a:r>
              <a:r>
                <a:rPr lang="en-US" altLang="zh-CN" sz="1300" spc="-5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G</a:t>
              </a:r>
              <a:r>
                <a:rPr lang="zh-CN" altLang="en-US" sz="1300" dirty="0">
                  <a:latin typeface="微软雅黑" panose="020B0503020204020204" pitchFamily="34" charset="-122"/>
                  <a:ea typeface="微软雅黑" panose="020B0503020204020204" pitchFamily="34" charset="-122"/>
                  <a:cs typeface="华文细黑"/>
                </a:rPr>
                <a:t>网络满足电信级要求。</a:t>
              </a:r>
            </a:p>
          </p:txBody>
        </p:sp>
      </p:grp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987E2514-E74B-499A-9D9F-8765644B7696}"/>
              </a:ext>
            </a:extLst>
          </p:cNvPr>
          <p:cNvCxnSpPr>
            <a:cxnSpLocks/>
          </p:cNvCxnSpPr>
          <p:nvPr/>
        </p:nvCxnSpPr>
        <p:spPr>
          <a:xfrm flipH="1">
            <a:off x="7732072" y="3990231"/>
            <a:ext cx="396000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69C856B7-5401-499F-8D42-D92FB90F41AB}"/>
              </a:ext>
            </a:extLst>
          </p:cNvPr>
          <p:cNvCxnSpPr>
            <a:cxnSpLocks/>
          </p:cNvCxnSpPr>
          <p:nvPr/>
        </p:nvCxnSpPr>
        <p:spPr>
          <a:xfrm flipH="1">
            <a:off x="4329165" y="4438118"/>
            <a:ext cx="720000" cy="0"/>
          </a:xfrm>
          <a:prstGeom prst="line">
            <a:avLst/>
          </a:prstGeom>
          <a:ln w="19050">
            <a:solidFill>
              <a:srgbClr val="ED7D31"/>
            </a:solidFill>
          </a:ln>
        </p:spPr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4F70507C-D35D-4A60-9EAD-C4FFB332C976}"/>
              </a:ext>
            </a:extLst>
          </p:cNvPr>
          <p:cNvCxnSpPr>
            <a:cxnSpLocks/>
          </p:cNvCxnSpPr>
          <p:nvPr/>
        </p:nvCxnSpPr>
        <p:spPr>
          <a:xfrm flipH="1">
            <a:off x="5009600" y="1417541"/>
            <a:ext cx="540000" cy="0"/>
          </a:xfrm>
          <a:prstGeom prst="line">
            <a:avLst/>
          </a:prstGeom>
          <a:ln w="19050">
            <a:solidFill>
              <a:srgbClr val="5B9BD5"/>
            </a:solidFill>
          </a:ln>
        </p:spPr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F559791F-BE6F-4CFD-AEE5-06FF261CF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面向</a:t>
            </a:r>
            <a:r>
              <a:rPr lang="en-US" altLang="zh-CN" dirty="0"/>
              <a:t>5G</a:t>
            </a:r>
            <a:r>
              <a:rPr lang="zh-CN" altLang="en-US" dirty="0"/>
              <a:t>网络全场景，构建全面的</a:t>
            </a:r>
            <a:r>
              <a:rPr lang="en-US" altLang="zh-CN" dirty="0"/>
              <a:t>5G</a:t>
            </a:r>
            <a:r>
              <a:rPr lang="zh-CN" altLang="en-US" dirty="0"/>
              <a:t>安全体系</a:t>
            </a: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8D2B4D04-8F55-4456-88D5-8DA5CDA8F7CF}"/>
              </a:ext>
            </a:extLst>
          </p:cNvPr>
          <p:cNvGrpSpPr/>
          <p:nvPr/>
        </p:nvGrpSpPr>
        <p:grpSpPr>
          <a:xfrm>
            <a:off x="4339640" y="1041943"/>
            <a:ext cx="3959761" cy="3708181"/>
            <a:chOff x="827088" y="1827174"/>
            <a:chExt cx="3959761" cy="3708181"/>
          </a:xfrm>
        </p:grpSpPr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3ACC17B3-B93D-416F-8806-74383E2399A1}"/>
                </a:ext>
              </a:extLst>
            </p:cNvPr>
            <p:cNvSpPr>
              <a:spLocks/>
            </p:cNvSpPr>
            <p:nvPr/>
          </p:nvSpPr>
          <p:spPr bwMode="gray">
            <a:xfrm rot="14432054">
              <a:off x="2648744" y="3707606"/>
              <a:ext cx="1365250" cy="2071688"/>
            </a:xfrm>
            <a:custGeom>
              <a:avLst/>
              <a:gdLst>
                <a:gd name="T0" fmla="*/ 1233 w 1233"/>
                <a:gd name="T1" fmla="*/ 343 h 1764"/>
                <a:gd name="T2" fmla="*/ 413 w 1233"/>
                <a:gd name="T3" fmla="*/ 1764 h 1764"/>
                <a:gd name="T4" fmla="*/ 0 w 1233"/>
                <a:gd name="T5" fmla="*/ 1226 h 1764"/>
                <a:gd name="T6" fmla="*/ 6 w 1233"/>
                <a:gd name="T7" fmla="*/ 1098 h 1764"/>
                <a:gd name="T8" fmla="*/ 638 w 1233"/>
                <a:gd name="T9" fmla="*/ 0 h 1764"/>
                <a:gd name="T10" fmla="*/ 1233 w 1233"/>
                <a:gd name="T11" fmla="*/ 343 h 1764"/>
                <a:gd name="T12" fmla="*/ 1233 w 1233"/>
                <a:gd name="T13" fmla="*/ 343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3" h="1764">
                  <a:moveTo>
                    <a:pt x="1233" y="343"/>
                  </a:moveTo>
                  <a:lnTo>
                    <a:pt x="413" y="1764"/>
                  </a:lnTo>
                  <a:lnTo>
                    <a:pt x="0" y="1226"/>
                  </a:lnTo>
                  <a:lnTo>
                    <a:pt x="6" y="1098"/>
                  </a:lnTo>
                  <a:lnTo>
                    <a:pt x="638" y="0"/>
                  </a:lnTo>
                  <a:lnTo>
                    <a:pt x="1233" y="343"/>
                  </a:lnTo>
                  <a:lnTo>
                    <a:pt x="1233" y="34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19E458D2-1951-4C7D-8CFF-D991D306779E}"/>
                </a:ext>
              </a:extLst>
            </p:cNvPr>
            <p:cNvGrpSpPr/>
            <p:nvPr/>
          </p:nvGrpSpPr>
          <p:grpSpPr>
            <a:xfrm>
              <a:off x="827088" y="1827174"/>
              <a:ext cx="3959761" cy="3708181"/>
              <a:chOff x="827088" y="1827174"/>
              <a:chExt cx="3959761" cy="3708181"/>
            </a:xfrm>
          </p:grpSpPr>
          <p:sp>
            <p:nvSpPr>
              <p:cNvPr id="20" name="Freeform 4">
                <a:extLst>
                  <a:ext uri="{FF2B5EF4-FFF2-40B4-BE49-F238E27FC236}">
                    <a16:creationId xmlns:a16="http://schemas.microsoft.com/office/drawing/2014/main" id="{3A4B1F07-C3DC-4165-8F97-5ED5FA5235A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827088" y="2963863"/>
                <a:ext cx="1447800" cy="1954212"/>
              </a:xfrm>
              <a:custGeom>
                <a:avLst/>
                <a:gdLst>
                  <a:gd name="T0" fmla="*/ 1233 w 1233"/>
                  <a:gd name="T1" fmla="*/ 343 h 1764"/>
                  <a:gd name="T2" fmla="*/ 413 w 1233"/>
                  <a:gd name="T3" fmla="*/ 1764 h 1764"/>
                  <a:gd name="T4" fmla="*/ 0 w 1233"/>
                  <a:gd name="T5" fmla="*/ 1226 h 1764"/>
                  <a:gd name="T6" fmla="*/ 6 w 1233"/>
                  <a:gd name="T7" fmla="*/ 1098 h 1764"/>
                  <a:gd name="T8" fmla="*/ 638 w 1233"/>
                  <a:gd name="T9" fmla="*/ 0 h 1764"/>
                  <a:gd name="T10" fmla="*/ 1233 w 1233"/>
                  <a:gd name="T11" fmla="*/ 343 h 1764"/>
                  <a:gd name="T12" fmla="*/ 1233 w 1233"/>
                  <a:gd name="T13" fmla="*/ 343 h 1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33" h="1764">
                    <a:moveTo>
                      <a:pt x="1233" y="343"/>
                    </a:moveTo>
                    <a:lnTo>
                      <a:pt x="413" y="1764"/>
                    </a:lnTo>
                    <a:lnTo>
                      <a:pt x="0" y="1226"/>
                    </a:lnTo>
                    <a:lnTo>
                      <a:pt x="6" y="1098"/>
                    </a:lnTo>
                    <a:lnTo>
                      <a:pt x="638" y="0"/>
                    </a:lnTo>
                    <a:lnTo>
                      <a:pt x="1233" y="343"/>
                    </a:lnTo>
                    <a:lnTo>
                      <a:pt x="1233" y="343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Freeform 5">
                <a:extLst>
                  <a:ext uri="{FF2B5EF4-FFF2-40B4-BE49-F238E27FC236}">
                    <a16:creationId xmlns:a16="http://schemas.microsoft.com/office/drawing/2014/main" id="{6F1629FA-3A0F-4429-B208-542E6B55DFFE}"/>
                  </a:ext>
                </a:extLst>
              </p:cNvPr>
              <p:cNvSpPr>
                <a:spLocks/>
              </p:cNvSpPr>
              <p:nvPr/>
            </p:nvSpPr>
            <p:spPr bwMode="gray">
              <a:xfrm rot="7200000">
                <a:off x="2534444" y="1839119"/>
                <a:ext cx="1365250" cy="2071688"/>
              </a:xfrm>
              <a:custGeom>
                <a:avLst/>
                <a:gdLst>
                  <a:gd name="T0" fmla="*/ 1233 w 1233"/>
                  <a:gd name="T1" fmla="*/ 343 h 1764"/>
                  <a:gd name="T2" fmla="*/ 413 w 1233"/>
                  <a:gd name="T3" fmla="*/ 1764 h 1764"/>
                  <a:gd name="T4" fmla="*/ 0 w 1233"/>
                  <a:gd name="T5" fmla="*/ 1226 h 1764"/>
                  <a:gd name="T6" fmla="*/ 6 w 1233"/>
                  <a:gd name="T7" fmla="*/ 1098 h 1764"/>
                  <a:gd name="T8" fmla="*/ 638 w 1233"/>
                  <a:gd name="T9" fmla="*/ 0 h 1764"/>
                  <a:gd name="T10" fmla="*/ 1233 w 1233"/>
                  <a:gd name="T11" fmla="*/ 343 h 1764"/>
                  <a:gd name="T12" fmla="*/ 1233 w 1233"/>
                  <a:gd name="T13" fmla="*/ 343 h 1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33" h="1764">
                    <a:moveTo>
                      <a:pt x="1233" y="343"/>
                    </a:moveTo>
                    <a:lnTo>
                      <a:pt x="413" y="1764"/>
                    </a:lnTo>
                    <a:lnTo>
                      <a:pt x="0" y="1226"/>
                    </a:lnTo>
                    <a:lnTo>
                      <a:pt x="6" y="1098"/>
                    </a:lnTo>
                    <a:lnTo>
                      <a:pt x="638" y="0"/>
                    </a:lnTo>
                    <a:lnTo>
                      <a:pt x="1233" y="343"/>
                    </a:lnTo>
                    <a:lnTo>
                      <a:pt x="1233" y="34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2" name="Group 6">
                <a:extLst>
                  <a:ext uri="{FF2B5EF4-FFF2-40B4-BE49-F238E27FC236}">
                    <a16:creationId xmlns:a16="http://schemas.microsoft.com/office/drawing/2014/main" id="{3CDBE340-5E07-4070-AE33-E5F14AA6DA7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24462" y="1827174"/>
                <a:ext cx="2349500" cy="2066925"/>
                <a:chOff x="1712" y="1389"/>
                <a:chExt cx="1480" cy="1302"/>
              </a:xfrm>
              <a:solidFill>
                <a:schemeClr val="accent1"/>
              </a:solidFill>
            </p:grpSpPr>
            <p:sp>
              <p:nvSpPr>
                <p:cNvPr id="23" name="AutoShape 7">
                  <a:extLst>
                    <a:ext uri="{FF2B5EF4-FFF2-40B4-BE49-F238E27FC236}">
                      <a16:creationId xmlns:a16="http://schemas.microsoft.com/office/drawing/2014/main" id="{DBBA196B-64EA-4A07-B1AC-3168CA11C0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12600000">
                  <a:off x="1712" y="2311"/>
                  <a:ext cx="908" cy="380"/>
                </a:xfrm>
                <a:prstGeom prst="triangle">
                  <a:avLst>
                    <a:gd name="adj" fmla="val 50000"/>
                  </a:avLst>
                </a:prstGeom>
                <a:grpFill/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4" name="Freeform 8">
                  <a:extLst>
                    <a:ext uri="{FF2B5EF4-FFF2-40B4-BE49-F238E27FC236}">
                      <a16:creationId xmlns:a16="http://schemas.microsoft.com/office/drawing/2014/main" id="{FCAAC14F-229A-4786-B36F-F5132A3A90BE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 rot="7200000">
                  <a:off x="1961" y="1810"/>
                  <a:ext cx="948" cy="508"/>
                </a:xfrm>
                <a:custGeom>
                  <a:avLst/>
                  <a:gdLst>
                    <a:gd name="T0" fmla="*/ 750 w 750"/>
                    <a:gd name="T1" fmla="*/ 0 h 378"/>
                    <a:gd name="T2" fmla="*/ 0 w 750"/>
                    <a:gd name="T3" fmla="*/ 0 h 378"/>
                    <a:gd name="T4" fmla="*/ 2 w 750"/>
                    <a:gd name="T5" fmla="*/ 194 h 378"/>
                    <a:gd name="T6" fmla="*/ 28 w 750"/>
                    <a:gd name="T7" fmla="*/ 378 h 378"/>
                    <a:gd name="T8" fmla="*/ 750 w 750"/>
                    <a:gd name="T9" fmla="*/ 378 h 378"/>
                    <a:gd name="T10" fmla="*/ 750 w 750"/>
                    <a:gd name="T11" fmla="*/ 0 h 378"/>
                    <a:gd name="T12" fmla="*/ 750 w 750"/>
                    <a:gd name="T13" fmla="*/ 0 h 3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50" h="378">
                      <a:moveTo>
                        <a:pt x="750" y="0"/>
                      </a:moveTo>
                      <a:lnTo>
                        <a:pt x="0" y="0"/>
                      </a:lnTo>
                      <a:lnTo>
                        <a:pt x="2" y="194"/>
                      </a:lnTo>
                      <a:lnTo>
                        <a:pt x="28" y="378"/>
                      </a:lnTo>
                      <a:lnTo>
                        <a:pt x="750" y="378"/>
                      </a:lnTo>
                      <a:lnTo>
                        <a:pt x="750" y="0"/>
                      </a:lnTo>
                      <a:lnTo>
                        <a:pt x="75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5" name="Freeform 9">
                  <a:extLst>
                    <a:ext uri="{FF2B5EF4-FFF2-40B4-BE49-F238E27FC236}">
                      <a16:creationId xmlns:a16="http://schemas.microsoft.com/office/drawing/2014/main" id="{4BAE64CE-0FC4-40D8-BC53-CBD842407C2C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 rot="7200000">
                  <a:off x="2637" y="1226"/>
                  <a:ext cx="392" cy="718"/>
                </a:xfrm>
                <a:custGeom>
                  <a:avLst/>
                  <a:gdLst>
                    <a:gd name="T0" fmla="*/ 495 w 495"/>
                    <a:gd name="T1" fmla="*/ 285 h 971"/>
                    <a:gd name="T2" fmla="*/ 495 w 495"/>
                    <a:gd name="T3" fmla="*/ 971 h 971"/>
                    <a:gd name="T4" fmla="*/ 462 w 495"/>
                    <a:gd name="T5" fmla="*/ 964 h 971"/>
                    <a:gd name="T6" fmla="*/ 430 w 495"/>
                    <a:gd name="T7" fmla="*/ 953 h 971"/>
                    <a:gd name="T8" fmla="*/ 401 w 495"/>
                    <a:gd name="T9" fmla="*/ 931 h 971"/>
                    <a:gd name="T10" fmla="*/ 372 w 495"/>
                    <a:gd name="T11" fmla="*/ 898 h 971"/>
                    <a:gd name="T12" fmla="*/ 339 w 495"/>
                    <a:gd name="T13" fmla="*/ 855 h 971"/>
                    <a:gd name="T14" fmla="*/ 306 w 495"/>
                    <a:gd name="T15" fmla="*/ 801 h 971"/>
                    <a:gd name="T16" fmla="*/ 270 w 495"/>
                    <a:gd name="T17" fmla="*/ 732 h 971"/>
                    <a:gd name="T18" fmla="*/ 227 w 495"/>
                    <a:gd name="T19" fmla="*/ 648 h 971"/>
                    <a:gd name="T20" fmla="*/ 183 w 495"/>
                    <a:gd name="T21" fmla="*/ 554 h 971"/>
                    <a:gd name="T22" fmla="*/ 129 w 495"/>
                    <a:gd name="T23" fmla="*/ 438 h 971"/>
                    <a:gd name="T24" fmla="*/ 96 w 495"/>
                    <a:gd name="T25" fmla="*/ 369 h 971"/>
                    <a:gd name="T26" fmla="*/ 29 w 495"/>
                    <a:gd name="T27" fmla="*/ 211 h 971"/>
                    <a:gd name="T28" fmla="*/ 2 w 495"/>
                    <a:gd name="T29" fmla="*/ 127 h 971"/>
                    <a:gd name="T30" fmla="*/ 0 w 495"/>
                    <a:gd name="T31" fmla="*/ 60 h 971"/>
                    <a:gd name="T32" fmla="*/ 15 w 495"/>
                    <a:gd name="T33" fmla="*/ 0 h 971"/>
                    <a:gd name="T34" fmla="*/ 15 w 495"/>
                    <a:gd name="T35" fmla="*/ 43 h 971"/>
                    <a:gd name="T36" fmla="*/ 15 w 495"/>
                    <a:gd name="T37" fmla="*/ 72 h 971"/>
                    <a:gd name="T38" fmla="*/ 15 w 495"/>
                    <a:gd name="T39" fmla="*/ 99 h 971"/>
                    <a:gd name="T40" fmla="*/ 18 w 495"/>
                    <a:gd name="T41" fmla="*/ 126 h 971"/>
                    <a:gd name="T42" fmla="*/ 29 w 495"/>
                    <a:gd name="T43" fmla="*/ 162 h 971"/>
                    <a:gd name="T44" fmla="*/ 53 w 495"/>
                    <a:gd name="T45" fmla="*/ 198 h 971"/>
                    <a:gd name="T46" fmla="*/ 85 w 495"/>
                    <a:gd name="T47" fmla="*/ 231 h 971"/>
                    <a:gd name="T48" fmla="*/ 125 w 495"/>
                    <a:gd name="T49" fmla="*/ 260 h 971"/>
                    <a:gd name="T50" fmla="*/ 180 w 495"/>
                    <a:gd name="T51" fmla="*/ 278 h 971"/>
                    <a:gd name="T52" fmla="*/ 245 w 495"/>
                    <a:gd name="T53" fmla="*/ 282 h 971"/>
                    <a:gd name="T54" fmla="*/ 495 w 495"/>
                    <a:gd name="T55" fmla="*/ 285 h 9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495" h="971">
                      <a:moveTo>
                        <a:pt x="495" y="285"/>
                      </a:moveTo>
                      <a:lnTo>
                        <a:pt x="495" y="971"/>
                      </a:lnTo>
                      <a:lnTo>
                        <a:pt x="462" y="964"/>
                      </a:lnTo>
                      <a:lnTo>
                        <a:pt x="430" y="953"/>
                      </a:lnTo>
                      <a:lnTo>
                        <a:pt x="401" y="931"/>
                      </a:lnTo>
                      <a:lnTo>
                        <a:pt x="372" y="898"/>
                      </a:lnTo>
                      <a:lnTo>
                        <a:pt x="339" y="855"/>
                      </a:lnTo>
                      <a:lnTo>
                        <a:pt x="306" y="801"/>
                      </a:lnTo>
                      <a:lnTo>
                        <a:pt x="270" y="732"/>
                      </a:lnTo>
                      <a:lnTo>
                        <a:pt x="227" y="648"/>
                      </a:lnTo>
                      <a:lnTo>
                        <a:pt x="183" y="554"/>
                      </a:lnTo>
                      <a:lnTo>
                        <a:pt x="129" y="438"/>
                      </a:lnTo>
                      <a:lnTo>
                        <a:pt x="96" y="369"/>
                      </a:lnTo>
                      <a:lnTo>
                        <a:pt x="29" y="211"/>
                      </a:lnTo>
                      <a:lnTo>
                        <a:pt x="2" y="127"/>
                      </a:lnTo>
                      <a:lnTo>
                        <a:pt x="0" y="60"/>
                      </a:lnTo>
                      <a:lnTo>
                        <a:pt x="15" y="0"/>
                      </a:lnTo>
                      <a:lnTo>
                        <a:pt x="15" y="43"/>
                      </a:lnTo>
                      <a:lnTo>
                        <a:pt x="15" y="72"/>
                      </a:lnTo>
                      <a:lnTo>
                        <a:pt x="15" y="99"/>
                      </a:lnTo>
                      <a:lnTo>
                        <a:pt x="18" y="126"/>
                      </a:lnTo>
                      <a:lnTo>
                        <a:pt x="29" y="162"/>
                      </a:lnTo>
                      <a:lnTo>
                        <a:pt x="53" y="198"/>
                      </a:lnTo>
                      <a:lnTo>
                        <a:pt x="85" y="231"/>
                      </a:lnTo>
                      <a:lnTo>
                        <a:pt x="125" y="260"/>
                      </a:lnTo>
                      <a:lnTo>
                        <a:pt x="180" y="278"/>
                      </a:lnTo>
                      <a:lnTo>
                        <a:pt x="245" y="282"/>
                      </a:lnTo>
                      <a:lnTo>
                        <a:pt x="495" y="28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27" name="Group 11">
                <a:extLst>
                  <a:ext uri="{FF2B5EF4-FFF2-40B4-BE49-F238E27FC236}">
                    <a16:creationId xmlns:a16="http://schemas.microsoft.com/office/drawing/2014/main" id="{62402866-BA54-42E7-90FD-0B3E17A0E1D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29449" y="2782849"/>
                <a:ext cx="2057400" cy="2192338"/>
                <a:chOff x="2854" y="1996"/>
                <a:chExt cx="1296" cy="1381"/>
              </a:xfrm>
              <a:solidFill>
                <a:schemeClr val="accent6">
                  <a:lumMod val="75000"/>
                </a:schemeClr>
              </a:solidFill>
            </p:grpSpPr>
            <p:sp>
              <p:nvSpPr>
                <p:cNvPr id="28" name="AutoShape 12">
                  <a:extLst>
                    <a:ext uri="{FF2B5EF4-FFF2-40B4-BE49-F238E27FC236}">
                      <a16:creationId xmlns:a16="http://schemas.microsoft.com/office/drawing/2014/main" id="{34BDA8C1-1C68-4406-842F-116F54713B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19800000">
                  <a:off x="2854" y="1996"/>
                  <a:ext cx="906" cy="380"/>
                </a:xfrm>
                <a:prstGeom prst="triangle">
                  <a:avLst>
                    <a:gd name="adj" fmla="val 50000"/>
                  </a:avLst>
                </a:prstGeom>
                <a:grpFill/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9" name="Freeform 13">
                  <a:extLst>
                    <a:ext uri="{FF2B5EF4-FFF2-40B4-BE49-F238E27FC236}">
                      <a16:creationId xmlns:a16="http://schemas.microsoft.com/office/drawing/2014/main" id="{EAB392FB-9A80-40C2-89E0-B0BB2F3B8225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 rot="14400000">
                  <a:off x="3102" y="2371"/>
                  <a:ext cx="948" cy="507"/>
                </a:xfrm>
                <a:custGeom>
                  <a:avLst/>
                  <a:gdLst>
                    <a:gd name="T0" fmla="*/ 750 w 750"/>
                    <a:gd name="T1" fmla="*/ 0 h 378"/>
                    <a:gd name="T2" fmla="*/ 0 w 750"/>
                    <a:gd name="T3" fmla="*/ 0 h 378"/>
                    <a:gd name="T4" fmla="*/ 2 w 750"/>
                    <a:gd name="T5" fmla="*/ 194 h 378"/>
                    <a:gd name="T6" fmla="*/ 28 w 750"/>
                    <a:gd name="T7" fmla="*/ 378 h 378"/>
                    <a:gd name="T8" fmla="*/ 750 w 750"/>
                    <a:gd name="T9" fmla="*/ 378 h 378"/>
                    <a:gd name="T10" fmla="*/ 750 w 750"/>
                    <a:gd name="T11" fmla="*/ 0 h 378"/>
                    <a:gd name="T12" fmla="*/ 750 w 750"/>
                    <a:gd name="T13" fmla="*/ 0 h 3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50" h="378">
                      <a:moveTo>
                        <a:pt x="750" y="0"/>
                      </a:moveTo>
                      <a:lnTo>
                        <a:pt x="0" y="0"/>
                      </a:lnTo>
                      <a:lnTo>
                        <a:pt x="2" y="194"/>
                      </a:lnTo>
                      <a:lnTo>
                        <a:pt x="28" y="378"/>
                      </a:lnTo>
                      <a:lnTo>
                        <a:pt x="750" y="378"/>
                      </a:lnTo>
                      <a:lnTo>
                        <a:pt x="750" y="0"/>
                      </a:lnTo>
                      <a:lnTo>
                        <a:pt x="75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0" name="Freeform 14">
                  <a:extLst>
                    <a:ext uri="{FF2B5EF4-FFF2-40B4-BE49-F238E27FC236}">
                      <a16:creationId xmlns:a16="http://schemas.microsoft.com/office/drawing/2014/main" id="{645CB813-8498-4707-BF4F-9579777C3ABC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 rot="14400000">
                  <a:off x="3618" y="2845"/>
                  <a:ext cx="346" cy="718"/>
                </a:xfrm>
                <a:custGeom>
                  <a:avLst/>
                  <a:gdLst>
                    <a:gd name="T0" fmla="*/ 495 w 495"/>
                    <a:gd name="T1" fmla="*/ 285 h 971"/>
                    <a:gd name="T2" fmla="*/ 495 w 495"/>
                    <a:gd name="T3" fmla="*/ 971 h 971"/>
                    <a:gd name="T4" fmla="*/ 462 w 495"/>
                    <a:gd name="T5" fmla="*/ 964 h 971"/>
                    <a:gd name="T6" fmla="*/ 430 w 495"/>
                    <a:gd name="T7" fmla="*/ 953 h 971"/>
                    <a:gd name="T8" fmla="*/ 401 w 495"/>
                    <a:gd name="T9" fmla="*/ 931 h 971"/>
                    <a:gd name="T10" fmla="*/ 372 w 495"/>
                    <a:gd name="T11" fmla="*/ 898 h 971"/>
                    <a:gd name="T12" fmla="*/ 339 w 495"/>
                    <a:gd name="T13" fmla="*/ 855 h 971"/>
                    <a:gd name="T14" fmla="*/ 306 w 495"/>
                    <a:gd name="T15" fmla="*/ 801 h 971"/>
                    <a:gd name="T16" fmla="*/ 270 w 495"/>
                    <a:gd name="T17" fmla="*/ 732 h 971"/>
                    <a:gd name="T18" fmla="*/ 227 w 495"/>
                    <a:gd name="T19" fmla="*/ 648 h 971"/>
                    <a:gd name="T20" fmla="*/ 183 w 495"/>
                    <a:gd name="T21" fmla="*/ 554 h 971"/>
                    <a:gd name="T22" fmla="*/ 129 w 495"/>
                    <a:gd name="T23" fmla="*/ 438 h 971"/>
                    <a:gd name="T24" fmla="*/ 96 w 495"/>
                    <a:gd name="T25" fmla="*/ 369 h 971"/>
                    <a:gd name="T26" fmla="*/ 29 w 495"/>
                    <a:gd name="T27" fmla="*/ 211 h 971"/>
                    <a:gd name="T28" fmla="*/ 2 w 495"/>
                    <a:gd name="T29" fmla="*/ 127 h 971"/>
                    <a:gd name="T30" fmla="*/ 0 w 495"/>
                    <a:gd name="T31" fmla="*/ 60 h 971"/>
                    <a:gd name="T32" fmla="*/ 15 w 495"/>
                    <a:gd name="T33" fmla="*/ 0 h 971"/>
                    <a:gd name="T34" fmla="*/ 15 w 495"/>
                    <a:gd name="T35" fmla="*/ 43 h 971"/>
                    <a:gd name="T36" fmla="*/ 15 w 495"/>
                    <a:gd name="T37" fmla="*/ 72 h 971"/>
                    <a:gd name="T38" fmla="*/ 15 w 495"/>
                    <a:gd name="T39" fmla="*/ 99 h 971"/>
                    <a:gd name="T40" fmla="*/ 18 w 495"/>
                    <a:gd name="T41" fmla="*/ 126 h 971"/>
                    <a:gd name="T42" fmla="*/ 29 w 495"/>
                    <a:gd name="T43" fmla="*/ 162 h 971"/>
                    <a:gd name="T44" fmla="*/ 53 w 495"/>
                    <a:gd name="T45" fmla="*/ 198 h 971"/>
                    <a:gd name="T46" fmla="*/ 85 w 495"/>
                    <a:gd name="T47" fmla="*/ 231 h 971"/>
                    <a:gd name="T48" fmla="*/ 125 w 495"/>
                    <a:gd name="T49" fmla="*/ 260 h 971"/>
                    <a:gd name="T50" fmla="*/ 180 w 495"/>
                    <a:gd name="T51" fmla="*/ 278 h 971"/>
                    <a:gd name="T52" fmla="*/ 245 w 495"/>
                    <a:gd name="T53" fmla="*/ 282 h 971"/>
                    <a:gd name="T54" fmla="*/ 495 w 495"/>
                    <a:gd name="T55" fmla="*/ 285 h 9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495" h="971">
                      <a:moveTo>
                        <a:pt x="495" y="285"/>
                      </a:moveTo>
                      <a:lnTo>
                        <a:pt x="495" y="971"/>
                      </a:lnTo>
                      <a:lnTo>
                        <a:pt x="462" y="964"/>
                      </a:lnTo>
                      <a:lnTo>
                        <a:pt x="430" y="953"/>
                      </a:lnTo>
                      <a:lnTo>
                        <a:pt x="401" y="931"/>
                      </a:lnTo>
                      <a:lnTo>
                        <a:pt x="372" y="898"/>
                      </a:lnTo>
                      <a:lnTo>
                        <a:pt x="339" y="855"/>
                      </a:lnTo>
                      <a:lnTo>
                        <a:pt x="306" y="801"/>
                      </a:lnTo>
                      <a:lnTo>
                        <a:pt x="270" y="732"/>
                      </a:lnTo>
                      <a:lnTo>
                        <a:pt x="227" y="648"/>
                      </a:lnTo>
                      <a:lnTo>
                        <a:pt x="183" y="554"/>
                      </a:lnTo>
                      <a:lnTo>
                        <a:pt x="129" y="438"/>
                      </a:lnTo>
                      <a:lnTo>
                        <a:pt x="96" y="369"/>
                      </a:lnTo>
                      <a:lnTo>
                        <a:pt x="29" y="211"/>
                      </a:lnTo>
                      <a:lnTo>
                        <a:pt x="2" y="127"/>
                      </a:lnTo>
                      <a:lnTo>
                        <a:pt x="0" y="60"/>
                      </a:lnTo>
                      <a:lnTo>
                        <a:pt x="15" y="0"/>
                      </a:lnTo>
                      <a:lnTo>
                        <a:pt x="15" y="43"/>
                      </a:lnTo>
                      <a:lnTo>
                        <a:pt x="15" y="72"/>
                      </a:lnTo>
                      <a:lnTo>
                        <a:pt x="15" y="99"/>
                      </a:lnTo>
                      <a:lnTo>
                        <a:pt x="18" y="126"/>
                      </a:lnTo>
                      <a:lnTo>
                        <a:pt x="29" y="162"/>
                      </a:lnTo>
                      <a:lnTo>
                        <a:pt x="53" y="198"/>
                      </a:lnTo>
                      <a:lnTo>
                        <a:pt x="85" y="231"/>
                      </a:lnTo>
                      <a:lnTo>
                        <a:pt x="125" y="260"/>
                      </a:lnTo>
                      <a:lnTo>
                        <a:pt x="180" y="278"/>
                      </a:lnTo>
                      <a:lnTo>
                        <a:pt x="245" y="282"/>
                      </a:lnTo>
                      <a:lnTo>
                        <a:pt x="495" y="28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31" name="Group 15">
                <a:extLst>
                  <a:ext uri="{FF2B5EF4-FFF2-40B4-BE49-F238E27FC236}">
                    <a16:creationId xmlns:a16="http://schemas.microsoft.com/office/drawing/2014/main" id="{DBBB4D33-4DA9-4880-AA62-CC43323DA3D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3974" y="4139942"/>
                <a:ext cx="2493963" cy="1395413"/>
                <a:chOff x="1655" y="2837"/>
                <a:chExt cx="1571" cy="879"/>
              </a:xfrm>
              <a:solidFill>
                <a:schemeClr val="accent2"/>
              </a:solidFill>
            </p:grpSpPr>
            <p:sp>
              <p:nvSpPr>
                <p:cNvPr id="32" name="Freeform 16">
                  <a:extLst>
                    <a:ext uri="{FF2B5EF4-FFF2-40B4-BE49-F238E27FC236}">
                      <a16:creationId xmlns:a16="http://schemas.microsoft.com/office/drawing/2014/main" id="{52FFC615-3834-4B4C-A40C-545D0AB4E02A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655" y="2837"/>
                  <a:ext cx="366" cy="692"/>
                </a:xfrm>
                <a:custGeom>
                  <a:avLst/>
                  <a:gdLst>
                    <a:gd name="T0" fmla="*/ 495 w 495"/>
                    <a:gd name="T1" fmla="*/ 285 h 971"/>
                    <a:gd name="T2" fmla="*/ 495 w 495"/>
                    <a:gd name="T3" fmla="*/ 971 h 971"/>
                    <a:gd name="T4" fmla="*/ 462 w 495"/>
                    <a:gd name="T5" fmla="*/ 964 h 971"/>
                    <a:gd name="T6" fmla="*/ 430 w 495"/>
                    <a:gd name="T7" fmla="*/ 953 h 971"/>
                    <a:gd name="T8" fmla="*/ 401 w 495"/>
                    <a:gd name="T9" fmla="*/ 931 h 971"/>
                    <a:gd name="T10" fmla="*/ 372 w 495"/>
                    <a:gd name="T11" fmla="*/ 898 h 971"/>
                    <a:gd name="T12" fmla="*/ 339 w 495"/>
                    <a:gd name="T13" fmla="*/ 855 h 971"/>
                    <a:gd name="T14" fmla="*/ 306 w 495"/>
                    <a:gd name="T15" fmla="*/ 801 h 971"/>
                    <a:gd name="T16" fmla="*/ 270 w 495"/>
                    <a:gd name="T17" fmla="*/ 732 h 971"/>
                    <a:gd name="T18" fmla="*/ 227 w 495"/>
                    <a:gd name="T19" fmla="*/ 648 h 971"/>
                    <a:gd name="T20" fmla="*/ 183 w 495"/>
                    <a:gd name="T21" fmla="*/ 554 h 971"/>
                    <a:gd name="T22" fmla="*/ 129 w 495"/>
                    <a:gd name="T23" fmla="*/ 438 h 971"/>
                    <a:gd name="T24" fmla="*/ 96 w 495"/>
                    <a:gd name="T25" fmla="*/ 369 h 971"/>
                    <a:gd name="T26" fmla="*/ 29 w 495"/>
                    <a:gd name="T27" fmla="*/ 211 h 971"/>
                    <a:gd name="T28" fmla="*/ 2 w 495"/>
                    <a:gd name="T29" fmla="*/ 127 h 971"/>
                    <a:gd name="T30" fmla="*/ 0 w 495"/>
                    <a:gd name="T31" fmla="*/ 60 h 971"/>
                    <a:gd name="T32" fmla="*/ 15 w 495"/>
                    <a:gd name="T33" fmla="*/ 0 h 971"/>
                    <a:gd name="T34" fmla="*/ 15 w 495"/>
                    <a:gd name="T35" fmla="*/ 43 h 971"/>
                    <a:gd name="T36" fmla="*/ 15 w 495"/>
                    <a:gd name="T37" fmla="*/ 72 h 971"/>
                    <a:gd name="T38" fmla="*/ 15 w 495"/>
                    <a:gd name="T39" fmla="*/ 99 h 971"/>
                    <a:gd name="T40" fmla="*/ 18 w 495"/>
                    <a:gd name="T41" fmla="*/ 126 h 971"/>
                    <a:gd name="T42" fmla="*/ 29 w 495"/>
                    <a:gd name="T43" fmla="*/ 162 h 971"/>
                    <a:gd name="T44" fmla="*/ 53 w 495"/>
                    <a:gd name="T45" fmla="*/ 198 h 971"/>
                    <a:gd name="T46" fmla="*/ 85 w 495"/>
                    <a:gd name="T47" fmla="*/ 231 h 971"/>
                    <a:gd name="T48" fmla="*/ 125 w 495"/>
                    <a:gd name="T49" fmla="*/ 260 h 971"/>
                    <a:gd name="T50" fmla="*/ 180 w 495"/>
                    <a:gd name="T51" fmla="*/ 278 h 971"/>
                    <a:gd name="T52" fmla="*/ 245 w 495"/>
                    <a:gd name="T53" fmla="*/ 282 h 971"/>
                    <a:gd name="T54" fmla="*/ 495 w 495"/>
                    <a:gd name="T55" fmla="*/ 285 h 9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495" h="971">
                      <a:moveTo>
                        <a:pt x="495" y="285"/>
                      </a:moveTo>
                      <a:lnTo>
                        <a:pt x="495" y="971"/>
                      </a:lnTo>
                      <a:lnTo>
                        <a:pt x="462" y="964"/>
                      </a:lnTo>
                      <a:lnTo>
                        <a:pt x="430" y="953"/>
                      </a:lnTo>
                      <a:lnTo>
                        <a:pt x="401" y="931"/>
                      </a:lnTo>
                      <a:lnTo>
                        <a:pt x="372" y="898"/>
                      </a:lnTo>
                      <a:lnTo>
                        <a:pt x="339" y="855"/>
                      </a:lnTo>
                      <a:lnTo>
                        <a:pt x="306" y="801"/>
                      </a:lnTo>
                      <a:lnTo>
                        <a:pt x="270" y="732"/>
                      </a:lnTo>
                      <a:lnTo>
                        <a:pt x="227" y="648"/>
                      </a:lnTo>
                      <a:lnTo>
                        <a:pt x="183" y="554"/>
                      </a:lnTo>
                      <a:lnTo>
                        <a:pt x="129" y="438"/>
                      </a:lnTo>
                      <a:lnTo>
                        <a:pt x="96" y="369"/>
                      </a:lnTo>
                      <a:lnTo>
                        <a:pt x="29" y="211"/>
                      </a:lnTo>
                      <a:lnTo>
                        <a:pt x="2" y="127"/>
                      </a:lnTo>
                      <a:lnTo>
                        <a:pt x="0" y="60"/>
                      </a:lnTo>
                      <a:lnTo>
                        <a:pt x="15" y="0"/>
                      </a:lnTo>
                      <a:lnTo>
                        <a:pt x="15" y="43"/>
                      </a:lnTo>
                      <a:lnTo>
                        <a:pt x="15" y="72"/>
                      </a:lnTo>
                      <a:lnTo>
                        <a:pt x="15" y="99"/>
                      </a:lnTo>
                      <a:lnTo>
                        <a:pt x="18" y="126"/>
                      </a:lnTo>
                      <a:lnTo>
                        <a:pt x="29" y="162"/>
                      </a:lnTo>
                      <a:lnTo>
                        <a:pt x="53" y="198"/>
                      </a:lnTo>
                      <a:lnTo>
                        <a:pt x="85" y="231"/>
                      </a:lnTo>
                      <a:lnTo>
                        <a:pt x="125" y="260"/>
                      </a:lnTo>
                      <a:lnTo>
                        <a:pt x="180" y="278"/>
                      </a:lnTo>
                      <a:lnTo>
                        <a:pt x="245" y="282"/>
                      </a:lnTo>
                      <a:lnTo>
                        <a:pt x="495" y="28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3" name="AutoShape 17">
                  <a:extLst>
                    <a:ext uri="{FF2B5EF4-FFF2-40B4-BE49-F238E27FC236}">
                      <a16:creationId xmlns:a16="http://schemas.microsoft.com/office/drawing/2014/main" id="{3F8190B0-AD25-4D2B-8577-33D8A6BEBAC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5400000">
                  <a:off x="2589" y="3078"/>
                  <a:ext cx="872" cy="403"/>
                </a:xfrm>
                <a:prstGeom prst="triangle">
                  <a:avLst>
                    <a:gd name="adj" fmla="val 50000"/>
                  </a:avLst>
                </a:prstGeom>
                <a:grpFill/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4" name="Freeform 18">
                  <a:extLst>
                    <a:ext uri="{FF2B5EF4-FFF2-40B4-BE49-F238E27FC236}">
                      <a16:creationId xmlns:a16="http://schemas.microsoft.com/office/drawing/2014/main" id="{06245511-B630-4E64-8A67-C491A92766DA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985" y="3040"/>
                  <a:ext cx="1005" cy="489"/>
                </a:xfrm>
                <a:custGeom>
                  <a:avLst/>
                  <a:gdLst>
                    <a:gd name="T0" fmla="*/ 750 w 750"/>
                    <a:gd name="T1" fmla="*/ 0 h 378"/>
                    <a:gd name="T2" fmla="*/ 0 w 750"/>
                    <a:gd name="T3" fmla="*/ 0 h 378"/>
                    <a:gd name="T4" fmla="*/ 2 w 750"/>
                    <a:gd name="T5" fmla="*/ 194 h 378"/>
                    <a:gd name="T6" fmla="*/ 28 w 750"/>
                    <a:gd name="T7" fmla="*/ 378 h 378"/>
                    <a:gd name="T8" fmla="*/ 750 w 750"/>
                    <a:gd name="T9" fmla="*/ 378 h 378"/>
                    <a:gd name="T10" fmla="*/ 750 w 750"/>
                    <a:gd name="T11" fmla="*/ 0 h 378"/>
                    <a:gd name="T12" fmla="*/ 750 w 750"/>
                    <a:gd name="T13" fmla="*/ 0 h 3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50" h="378">
                      <a:moveTo>
                        <a:pt x="750" y="0"/>
                      </a:moveTo>
                      <a:lnTo>
                        <a:pt x="0" y="0"/>
                      </a:lnTo>
                      <a:lnTo>
                        <a:pt x="2" y="194"/>
                      </a:lnTo>
                      <a:lnTo>
                        <a:pt x="28" y="378"/>
                      </a:lnTo>
                      <a:lnTo>
                        <a:pt x="750" y="378"/>
                      </a:lnTo>
                      <a:lnTo>
                        <a:pt x="750" y="0"/>
                      </a:lnTo>
                      <a:lnTo>
                        <a:pt x="75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9" name="Title 1">
                <a:extLst>
                  <a:ext uri="{FF2B5EF4-FFF2-40B4-BE49-F238E27FC236}">
                    <a16:creationId xmlns:a16="http://schemas.microsoft.com/office/drawing/2014/main" id="{21E5F4DA-9D07-4B4D-8831-E00781F4F6B6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414463" y="4641850"/>
                <a:ext cx="1509712" cy="3635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 hangingPunct="1"/>
                <a:r>
                  <a:rPr lang="en-US" altLang="zh-CN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Roboto" pitchFamily="2" charset="0"/>
                  </a:rPr>
                  <a:t>5G</a:t>
                </a: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Roboto" pitchFamily="2" charset="0"/>
                  </a:rPr>
                  <a:t>安全测评</a:t>
                </a:r>
                <a:endPara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Title 1">
                <a:extLst>
                  <a:ext uri="{FF2B5EF4-FFF2-40B4-BE49-F238E27FC236}">
                    <a16:creationId xmlns:a16="http://schemas.microsoft.com/office/drawing/2014/main" id="{6B525B63-3853-4F61-8E1D-96E754FD40E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 rot="-3600000">
                <a:off x="1304926" y="2657475"/>
                <a:ext cx="1509712" cy="3635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just" eaLnBrk="1" hangingPunct="1"/>
                <a:r>
                  <a:rPr lang="en-US" altLang="zh-CN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Roboto" pitchFamily="2" charset="0"/>
                  </a:rPr>
                  <a:t>5G</a:t>
                </a: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Roboto" pitchFamily="2" charset="0"/>
                  </a:rPr>
                  <a:t>安全技术</a:t>
                </a:r>
                <a:endPara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Title 1">
                <a:extLst>
                  <a:ext uri="{FF2B5EF4-FFF2-40B4-BE49-F238E27FC236}">
                    <a16:creationId xmlns:a16="http://schemas.microsoft.com/office/drawing/2014/main" id="{2322CB8D-6B25-4A68-B0B1-58C94EC6A8C7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 rot="3600000">
                <a:off x="3184525" y="3681413"/>
                <a:ext cx="1509713" cy="3635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 hangingPunct="1"/>
                <a:r>
                  <a:rPr lang="en-US" altLang="zh-CN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Roboto" pitchFamily="2" charset="0"/>
                  </a:rPr>
                  <a:t>5G</a:t>
                </a: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Roboto" pitchFamily="2" charset="0"/>
                  </a:rPr>
                  <a:t>安全运维</a:t>
                </a:r>
                <a:endPara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6" name="矩形 45">
            <a:extLst>
              <a:ext uri="{FF2B5EF4-FFF2-40B4-BE49-F238E27FC236}">
                <a16:creationId xmlns:a16="http://schemas.microsoft.com/office/drawing/2014/main" id="{FDC35937-1BD5-45EA-98E1-1B06708B6430}"/>
              </a:ext>
            </a:extLst>
          </p:cNvPr>
          <p:cNvSpPr/>
          <p:nvPr/>
        </p:nvSpPr>
        <p:spPr>
          <a:xfrm>
            <a:off x="5747788" y="2684899"/>
            <a:ext cx="88537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5 G</a:t>
            </a:r>
          </a:p>
          <a:p>
            <a:pPr marL="12700" algn="ctr">
              <a:lnSpc>
                <a:spcPct val="10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安全</a:t>
            </a:r>
          </a:p>
        </p:txBody>
      </p:sp>
      <p:sp>
        <p:nvSpPr>
          <p:cNvPr id="48" name="object 23">
            <a:extLst>
              <a:ext uri="{FF2B5EF4-FFF2-40B4-BE49-F238E27FC236}">
                <a16:creationId xmlns:a16="http://schemas.microsoft.com/office/drawing/2014/main" id="{626D46D4-AA52-42AF-887C-4E44FC81863D}"/>
              </a:ext>
            </a:extLst>
          </p:cNvPr>
          <p:cNvSpPr/>
          <p:nvPr/>
        </p:nvSpPr>
        <p:spPr>
          <a:xfrm>
            <a:off x="2423663" y="1088536"/>
            <a:ext cx="2587610" cy="720000"/>
          </a:xfrm>
          <a:custGeom>
            <a:avLst/>
            <a:gdLst/>
            <a:ahLst/>
            <a:cxnLst/>
            <a:rect l="l" t="t" r="r" b="b"/>
            <a:pathLst>
              <a:path w="1973580" h="684530">
                <a:moveTo>
                  <a:pt x="0" y="684276"/>
                </a:moveTo>
                <a:lnTo>
                  <a:pt x="1973580" y="684276"/>
                </a:lnTo>
                <a:lnTo>
                  <a:pt x="1973580" y="0"/>
                </a:lnTo>
                <a:lnTo>
                  <a:pt x="0" y="0"/>
                </a:lnTo>
                <a:lnTo>
                  <a:pt x="0" y="684276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rgbClr val="5B9BD5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marL="12700" algn="ctr">
              <a:lnSpc>
                <a:spcPct val="130000"/>
              </a:lnSpc>
            </a:pPr>
            <a:r>
              <a:rPr lang="zh-CN" altLang="en-US" sz="1600" b="1" spc="-5" dirty="0">
                <a:solidFill>
                  <a:srgbClr val="1F487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健全</a:t>
            </a:r>
            <a:r>
              <a:rPr lang="en-US" altLang="zh-CN" sz="1600" b="1" spc="-5" dirty="0">
                <a:solidFill>
                  <a:srgbClr val="1F487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5</a:t>
            </a:r>
            <a:r>
              <a:rPr lang="en-US" altLang="zh-CN" sz="1600" b="1" spc="5" dirty="0">
                <a:solidFill>
                  <a:srgbClr val="1F487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G</a:t>
            </a:r>
            <a:r>
              <a:rPr lang="zh-CN" altLang="en-US" sz="1600" b="1" dirty="0">
                <a:solidFill>
                  <a:srgbClr val="1F487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安全</a:t>
            </a:r>
            <a:r>
              <a:rPr lang="zh-CN" altLang="en-US" sz="1600" b="1" spc="-5" dirty="0">
                <a:solidFill>
                  <a:srgbClr val="1F487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技术体</a:t>
            </a:r>
            <a:r>
              <a:rPr lang="zh-CN" altLang="en-US" sz="1600" b="1" dirty="0">
                <a:solidFill>
                  <a:srgbClr val="1F487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系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12700" algn="ctr">
              <a:lnSpc>
                <a:spcPct val="130000"/>
              </a:lnSpc>
            </a:pPr>
            <a:r>
              <a:rPr lang="zh-CN" altLang="en-US" sz="1600" b="1" dirty="0">
                <a:solidFill>
                  <a:srgbClr val="1F487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确保业务安全发展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54" name="object 9">
            <a:extLst>
              <a:ext uri="{FF2B5EF4-FFF2-40B4-BE49-F238E27FC236}">
                <a16:creationId xmlns:a16="http://schemas.microsoft.com/office/drawing/2014/main" id="{5956AB01-4403-411E-9593-7928593A647D}"/>
              </a:ext>
            </a:extLst>
          </p:cNvPr>
          <p:cNvSpPr/>
          <p:nvPr/>
        </p:nvSpPr>
        <p:spPr>
          <a:xfrm>
            <a:off x="1741555" y="4337894"/>
            <a:ext cx="2587610" cy="720000"/>
          </a:xfrm>
          <a:custGeom>
            <a:avLst/>
            <a:gdLst/>
            <a:ahLst/>
            <a:cxnLst/>
            <a:rect l="l" t="t" r="r" b="b"/>
            <a:pathLst>
              <a:path w="1973579" h="683260">
                <a:moveTo>
                  <a:pt x="0" y="682751"/>
                </a:moveTo>
                <a:lnTo>
                  <a:pt x="1973580" y="682751"/>
                </a:lnTo>
                <a:lnTo>
                  <a:pt x="1973580" y="0"/>
                </a:lnTo>
                <a:lnTo>
                  <a:pt x="0" y="0"/>
                </a:lnTo>
                <a:lnTo>
                  <a:pt x="0" y="682751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rgbClr val="ED7D3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marL="12700"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健全</a:t>
            </a:r>
            <a:r>
              <a:rPr lang="en-US" altLang="zh-CN" sz="1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安全测评体系</a:t>
            </a:r>
            <a:endParaRPr lang="en-US" altLang="zh-CN" sz="1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2700"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开展常态化安全测评</a:t>
            </a:r>
          </a:p>
        </p:txBody>
      </p:sp>
      <p:sp>
        <p:nvSpPr>
          <p:cNvPr id="61" name="object 15">
            <a:extLst>
              <a:ext uri="{FF2B5EF4-FFF2-40B4-BE49-F238E27FC236}">
                <a16:creationId xmlns:a16="http://schemas.microsoft.com/office/drawing/2014/main" id="{023D83D1-FF6A-451D-96DC-272E54ACCE88}"/>
              </a:ext>
            </a:extLst>
          </p:cNvPr>
          <p:cNvSpPr/>
          <p:nvPr/>
        </p:nvSpPr>
        <p:spPr>
          <a:xfrm>
            <a:off x="8137112" y="3829470"/>
            <a:ext cx="2587610" cy="720000"/>
          </a:xfrm>
          <a:custGeom>
            <a:avLst/>
            <a:gdLst/>
            <a:ahLst/>
            <a:cxnLst/>
            <a:rect l="l" t="t" r="r" b="b"/>
            <a:pathLst>
              <a:path w="1973579" h="683260">
                <a:moveTo>
                  <a:pt x="0" y="682751"/>
                </a:moveTo>
                <a:lnTo>
                  <a:pt x="1973579" y="682751"/>
                </a:lnTo>
                <a:lnTo>
                  <a:pt x="1973579" y="0"/>
                </a:lnTo>
                <a:lnTo>
                  <a:pt x="0" y="0"/>
                </a:lnTo>
                <a:lnTo>
                  <a:pt x="0" y="682751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6">
                <a:lumMod val="75000"/>
              </a:schemeClr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marL="12700"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健全</a:t>
            </a:r>
            <a:r>
              <a:rPr lang="en-US" altLang="zh-CN" sz="16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6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安全运维体系</a:t>
            </a:r>
          </a:p>
          <a:p>
            <a:pPr marL="12700"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提升应急响应能力</a:t>
            </a:r>
          </a:p>
        </p:txBody>
      </p:sp>
      <p:sp>
        <p:nvSpPr>
          <p:cNvPr id="77" name="Freeform 24">
            <a:extLst>
              <a:ext uri="{FF2B5EF4-FFF2-40B4-BE49-F238E27FC236}">
                <a16:creationId xmlns:a16="http://schemas.microsoft.com/office/drawing/2014/main" id="{41897C90-FBB3-42EE-91EC-2F7B10B5A624}"/>
              </a:ext>
            </a:extLst>
          </p:cNvPr>
          <p:cNvSpPr>
            <a:spLocks noEditPoints="1"/>
          </p:cNvSpPr>
          <p:nvPr/>
        </p:nvSpPr>
        <p:spPr bwMode="auto">
          <a:xfrm>
            <a:off x="11007498" y="5470442"/>
            <a:ext cx="521353" cy="382955"/>
          </a:xfrm>
          <a:custGeom>
            <a:avLst/>
            <a:gdLst>
              <a:gd name="T0" fmla="*/ 259 w 597"/>
              <a:gd name="T1" fmla="*/ 136 h 438"/>
              <a:gd name="T2" fmla="*/ 284 w 597"/>
              <a:gd name="T3" fmla="*/ 199 h 438"/>
              <a:gd name="T4" fmla="*/ 326 w 597"/>
              <a:gd name="T5" fmla="*/ 239 h 438"/>
              <a:gd name="T6" fmla="*/ 300 w 597"/>
              <a:gd name="T7" fmla="*/ 302 h 438"/>
              <a:gd name="T8" fmla="*/ 301 w 597"/>
              <a:gd name="T9" fmla="*/ 359 h 438"/>
              <a:gd name="T10" fmla="*/ 238 w 597"/>
              <a:gd name="T11" fmla="*/ 385 h 438"/>
              <a:gd name="T12" fmla="*/ 198 w 597"/>
              <a:gd name="T13" fmla="*/ 427 h 438"/>
              <a:gd name="T14" fmla="*/ 136 w 597"/>
              <a:gd name="T15" fmla="*/ 400 h 438"/>
              <a:gd name="T16" fmla="*/ 78 w 597"/>
              <a:gd name="T17" fmla="*/ 402 h 438"/>
              <a:gd name="T18" fmla="*/ 53 w 597"/>
              <a:gd name="T19" fmla="*/ 338 h 438"/>
              <a:gd name="T20" fmla="*/ 11 w 597"/>
              <a:gd name="T21" fmla="*/ 299 h 438"/>
              <a:gd name="T22" fmla="*/ 38 w 597"/>
              <a:gd name="T23" fmla="*/ 236 h 438"/>
              <a:gd name="T24" fmla="*/ 36 w 597"/>
              <a:gd name="T25" fmla="*/ 178 h 438"/>
              <a:gd name="T26" fmla="*/ 99 w 597"/>
              <a:gd name="T27" fmla="*/ 153 h 438"/>
              <a:gd name="T28" fmla="*/ 139 w 597"/>
              <a:gd name="T29" fmla="*/ 111 h 438"/>
              <a:gd name="T30" fmla="*/ 201 w 597"/>
              <a:gd name="T31" fmla="*/ 138 h 438"/>
              <a:gd name="T32" fmla="*/ 169 w 597"/>
              <a:gd name="T33" fmla="*/ 325 h 438"/>
              <a:gd name="T34" fmla="*/ 531 w 597"/>
              <a:gd name="T35" fmla="*/ 300 h 438"/>
              <a:gd name="T36" fmla="*/ 409 w 597"/>
              <a:gd name="T37" fmla="*/ 84 h 438"/>
              <a:gd name="T38" fmla="*/ 409 w 597"/>
              <a:gd name="T39" fmla="*/ 84 h 438"/>
              <a:gd name="T40" fmla="*/ 474 w 597"/>
              <a:gd name="T41" fmla="*/ 25 h 438"/>
              <a:gd name="T42" fmla="*/ 492 w 597"/>
              <a:gd name="T43" fmla="*/ 70 h 438"/>
              <a:gd name="T44" fmla="*/ 522 w 597"/>
              <a:gd name="T45" fmla="*/ 99 h 438"/>
              <a:gd name="T46" fmla="*/ 503 w 597"/>
              <a:gd name="T47" fmla="*/ 143 h 438"/>
              <a:gd name="T48" fmla="*/ 504 w 597"/>
              <a:gd name="T49" fmla="*/ 184 h 438"/>
              <a:gd name="T50" fmla="*/ 459 w 597"/>
              <a:gd name="T51" fmla="*/ 202 h 438"/>
              <a:gd name="T52" fmla="*/ 431 w 597"/>
              <a:gd name="T53" fmla="*/ 232 h 438"/>
              <a:gd name="T54" fmla="*/ 386 w 597"/>
              <a:gd name="T55" fmla="*/ 213 h 438"/>
              <a:gd name="T56" fmla="*/ 345 w 597"/>
              <a:gd name="T57" fmla="*/ 214 h 438"/>
              <a:gd name="T58" fmla="*/ 327 w 597"/>
              <a:gd name="T59" fmla="*/ 170 h 438"/>
              <a:gd name="T60" fmla="*/ 297 w 597"/>
              <a:gd name="T61" fmla="*/ 141 h 438"/>
              <a:gd name="T62" fmla="*/ 316 w 597"/>
              <a:gd name="T63" fmla="*/ 96 h 438"/>
              <a:gd name="T64" fmla="*/ 315 w 597"/>
              <a:gd name="T65" fmla="*/ 55 h 438"/>
              <a:gd name="T66" fmla="*/ 360 w 597"/>
              <a:gd name="T67" fmla="*/ 37 h 438"/>
              <a:gd name="T68" fmla="*/ 388 w 597"/>
              <a:gd name="T69" fmla="*/ 7 h 438"/>
              <a:gd name="T70" fmla="*/ 433 w 597"/>
              <a:gd name="T71" fmla="*/ 26 h 438"/>
              <a:gd name="T72" fmla="*/ 410 w 597"/>
              <a:gd name="T73" fmla="*/ 178 h 438"/>
              <a:gd name="T74" fmla="*/ 551 w 597"/>
              <a:gd name="T75" fmla="*/ 246 h 438"/>
              <a:gd name="T76" fmla="*/ 585 w 597"/>
              <a:gd name="T77" fmla="*/ 257 h 438"/>
              <a:gd name="T78" fmla="*/ 576 w 597"/>
              <a:gd name="T79" fmla="*/ 293 h 438"/>
              <a:gd name="T80" fmla="*/ 593 w 597"/>
              <a:gd name="T81" fmla="*/ 324 h 438"/>
              <a:gd name="T82" fmla="*/ 561 w 597"/>
              <a:gd name="T83" fmla="*/ 344 h 438"/>
              <a:gd name="T84" fmla="*/ 550 w 597"/>
              <a:gd name="T85" fmla="*/ 378 h 438"/>
              <a:gd name="T86" fmla="*/ 514 w 597"/>
              <a:gd name="T87" fmla="*/ 369 h 438"/>
              <a:gd name="T88" fmla="*/ 482 w 597"/>
              <a:gd name="T89" fmla="*/ 386 h 438"/>
              <a:gd name="T90" fmla="*/ 463 w 597"/>
              <a:gd name="T91" fmla="*/ 354 h 438"/>
              <a:gd name="T92" fmla="*/ 429 w 597"/>
              <a:gd name="T93" fmla="*/ 343 h 438"/>
              <a:gd name="T94" fmla="*/ 438 w 597"/>
              <a:gd name="T95" fmla="*/ 307 h 438"/>
              <a:gd name="T96" fmla="*/ 421 w 597"/>
              <a:gd name="T97" fmla="*/ 275 h 438"/>
              <a:gd name="T98" fmla="*/ 453 w 597"/>
              <a:gd name="T99" fmla="*/ 256 h 438"/>
              <a:gd name="T100" fmla="*/ 464 w 597"/>
              <a:gd name="T101" fmla="*/ 222 h 438"/>
              <a:gd name="T102" fmla="*/ 500 w 597"/>
              <a:gd name="T103" fmla="*/ 231 h 438"/>
              <a:gd name="T104" fmla="*/ 532 w 597"/>
              <a:gd name="T105" fmla="*/ 214 h 438"/>
              <a:gd name="T106" fmla="*/ 514 w 597"/>
              <a:gd name="T107" fmla="*/ 258 h 438"/>
              <a:gd name="T108" fmla="*/ 514 w 597"/>
              <a:gd name="T109" fmla="*/ 258 h 438"/>
              <a:gd name="T110" fmla="*/ 87 w 597"/>
              <a:gd name="T111" fmla="*/ 269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97" h="438">
                <a:moveTo>
                  <a:pt x="204" y="141"/>
                </a:moveTo>
                <a:cubicBezTo>
                  <a:pt x="215" y="144"/>
                  <a:pt x="225" y="148"/>
                  <a:pt x="234" y="153"/>
                </a:cubicBezTo>
                <a:cubicBezTo>
                  <a:pt x="236" y="154"/>
                  <a:pt x="237" y="154"/>
                  <a:pt x="238" y="153"/>
                </a:cubicBezTo>
                <a:cubicBezTo>
                  <a:pt x="245" y="147"/>
                  <a:pt x="252" y="142"/>
                  <a:pt x="259" y="136"/>
                </a:cubicBezTo>
                <a:cubicBezTo>
                  <a:pt x="264" y="133"/>
                  <a:pt x="270" y="132"/>
                  <a:pt x="274" y="136"/>
                </a:cubicBezTo>
                <a:cubicBezTo>
                  <a:pt x="284" y="145"/>
                  <a:pt x="293" y="154"/>
                  <a:pt x="302" y="163"/>
                </a:cubicBezTo>
                <a:cubicBezTo>
                  <a:pt x="306" y="167"/>
                  <a:pt x="305" y="173"/>
                  <a:pt x="301" y="178"/>
                </a:cubicBezTo>
                <a:cubicBezTo>
                  <a:pt x="296" y="185"/>
                  <a:pt x="290" y="192"/>
                  <a:pt x="284" y="199"/>
                </a:cubicBezTo>
                <a:cubicBezTo>
                  <a:pt x="284" y="200"/>
                  <a:pt x="283" y="202"/>
                  <a:pt x="284" y="203"/>
                </a:cubicBezTo>
                <a:cubicBezTo>
                  <a:pt x="289" y="213"/>
                  <a:pt x="294" y="223"/>
                  <a:pt x="297" y="234"/>
                </a:cubicBezTo>
                <a:cubicBezTo>
                  <a:pt x="297" y="235"/>
                  <a:pt x="298" y="236"/>
                  <a:pt x="300" y="236"/>
                </a:cubicBezTo>
                <a:cubicBezTo>
                  <a:pt x="309" y="237"/>
                  <a:pt x="318" y="238"/>
                  <a:pt x="326" y="239"/>
                </a:cubicBezTo>
                <a:cubicBezTo>
                  <a:pt x="333" y="240"/>
                  <a:pt x="338" y="244"/>
                  <a:pt x="338" y="250"/>
                </a:cubicBezTo>
                <a:cubicBezTo>
                  <a:pt x="338" y="262"/>
                  <a:pt x="338" y="275"/>
                  <a:pt x="338" y="288"/>
                </a:cubicBezTo>
                <a:cubicBezTo>
                  <a:pt x="338" y="294"/>
                  <a:pt x="333" y="298"/>
                  <a:pt x="326" y="299"/>
                </a:cubicBezTo>
                <a:cubicBezTo>
                  <a:pt x="318" y="299"/>
                  <a:pt x="309" y="301"/>
                  <a:pt x="300" y="302"/>
                </a:cubicBezTo>
                <a:cubicBezTo>
                  <a:pt x="298" y="302"/>
                  <a:pt x="297" y="303"/>
                  <a:pt x="297" y="304"/>
                </a:cubicBezTo>
                <a:cubicBezTo>
                  <a:pt x="294" y="315"/>
                  <a:pt x="289" y="325"/>
                  <a:pt x="284" y="335"/>
                </a:cubicBezTo>
                <a:cubicBezTo>
                  <a:pt x="283" y="336"/>
                  <a:pt x="284" y="337"/>
                  <a:pt x="284" y="338"/>
                </a:cubicBezTo>
                <a:cubicBezTo>
                  <a:pt x="290" y="345"/>
                  <a:pt x="296" y="352"/>
                  <a:pt x="301" y="359"/>
                </a:cubicBezTo>
                <a:cubicBezTo>
                  <a:pt x="305" y="364"/>
                  <a:pt x="306" y="371"/>
                  <a:pt x="302" y="375"/>
                </a:cubicBezTo>
                <a:cubicBezTo>
                  <a:pt x="293" y="384"/>
                  <a:pt x="284" y="393"/>
                  <a:pt x="274" y="402"/>
                </a:cubicBezTo>
                <a:cubicBezTo>
                  <a:pt x="270" y="406"/>
                  <a:pt x="264" y="405"/>
                  <a:pt x="259" y="402"/>
                </a:cubicBezTo>
                <a:cubicBezTo>
                  <a:pt x="252" y="396"/>
                  <a:pt x="245" y="390"/>
                  <a:pt x="238" y="385"/>
                </a:cubicBezTo>
                <a:cubicBezTo>
                  <a:pt x="237" y="384"/>
                  <a:pt x="236" y="384"/>
                  <a:pt x="234" y="384"/>
                </a:cubicBezTo>
                <a:cubicBezTo>
                  <a:pt x="225" y="390"/>
                  <a:pt x="215" y="394"/>
                  <a:pt x="204" y="397"/>
                </a:cubicBezTo>
                <a:cubicBezTo>
                  <a:pt x="203" y="397"/>
                  <a:pt x="201" y="399"/>
                  <a:pt x="201" y="400"/>
                </a:cubicBezTo>
                <a:cubicBezTo>
                  <a:pt x="200" y="409"/>
                  <a:pt x="199" y="418"/>
                  <a:pt x="198" y="427"/>
                </a:cubicBezTo>
                <a:cubicBezTo>
                  <a:pt x="198" y="433"/>
                  <a:pt x="194" y="438"/>
                  <a:pt x="188" y="438"/>
                </a:cubicBezTo>
                <a:cubicBezTo>
                  <a:pt x="175" y="438"/>
                  <a:pt x="162" y="438"/>
                  <a:pt x="149" y="438"/>
                </a:cubicBezTo>
                <a:cubicBezTo>
                  <a:pt x="144" y="438"/>
                  <a:pt x="140" y="433"/>
                  <a:pt x="139" y="427"/>
                </a:cubicBezTo>
                <a:cubicBezTo>
                  <a:pt x="138" y="418"/>
                  <a:pt x="137" y="409"/>
                  <a:pt x="136" y="400"/>
                </a:cubicBezTo>
                <a:cubicBezTo>
                  <a:pt x="136" y="399"/>
                  <a:pt x="135" y="397"/>
                  <a:pt x="133" y="397"/>
                </a:cubicBezTo>
                <a:cubicBezTo>
                  <a:pt x="123" y="394"/>
                  <a:pt x="112" y="390"/>
                  <a:pt x="103" y="384"/>
                </a:cubicBezTo>
                <a:cubicBezTo>
                  <a:pt x="102" y="384"/>
                  <a:pt x="100" y="384"/>
                  <a:pt x="99" y="385"/>
                </a:cubicBezTo>
                <a:cubicBezTo>
                  <a:pt x="92" y="390"/>
                  <a:pt x="85" y="396"/>
                  <a:pt x="78" y="402"/>
                </a:cubicBezTo>
                <a:cubicBezTo>
                  <a:pt x="73" y="405"/>
                  <a:pt x="67" y="406"/>
                  <a:pt x="63" y="402"/>
                </a:cubicBezTo>
                <a:cubicBezTo>
                  <a:pt x="54" y="393"/>
                  <a:pt x="45" y="384"/>
                  <a:pt x="36" y="375"/>
                </a:cubicBezTo>
                <a:cubicBezTo>
                  <a:pt x="31" y="371"/>
                  <a:pt x="32" y="364"/>
                  <a:pt x="36" y="359"/>
                </a:cubicBezTo>
                <a:cubicBezTo>
                  <a:pt x="42" y="352"/>
                  <a:pt x="47" y="345"/>
                  <a:pt x="53" y="338"/>
                </a:cubicBezTo>
                <a:cubicBezTo>
                  <a:pt x="54" y="337"/>
                  <a:pt x="54" y="336"/>
                  <a:pt x="53" y="335"/>
                </a:cubicBezTo>
                <a:cubicBezTo>
                  <a:pt x="48" y="325"/>
                  <a:pt x="44" y="315"/>
                  <a:pt x="40" y="304"/>
                </a:cubicBezTo>
                <a:cubicBezTo>
                  <a:pt x="40" y="303"/>
                  <a:pt x="39" y="302"/>
                  <a:pt x="38" y="302"/>
                </a:cubicBezTo>
                <a:cubicBezTo>
                  <a:pt x="29" y="301"/>
                  <a:pt x="20" y="299"/>
                  <a:pt x="11" y="299"/>
                </a:cubicBezTo>
                <a:cubicBezTo>
                  <a:pt x="5" y="298"/>
                  <a:pt x="0" y="294"/>
                  <a:pt x="0" y="288"/>
                </a:cubicBezTo>
                <a:cubicBezTo>
                  <a:pt x="0" y="275"/>
                  <a:pt x="0" y="262"/>
                  <a:pt x="0" y="250"/>
                </a:cubicBezTo>
                <a:cubicBezTo>
                  <a:pt x="0" y="244"/>
                  <a:pt x="5" y="240"/>
                  <a:pt x="11" y="239"/>
                </a:cubicBezTo>
                <a:cubicBezTo>
                  <a:pt x="20" y="238"/>
                  <a:pt x="29" y="237"/>
                  <a:pt x="38" y="236"/>
                </a:cubicBezTo>
                <a:cubicBezTo>
                  <a:pt x="39" y="236"/>
                  <a:pt x="40" y="235"/>
                  <a:pt x="40" y="234"/>
                </a:cubicBezTo>
                <a:cubicBezTo>
                  <a:pt x="44" y="223"/>
                  <a:pt x="48" y="213"/>
                  <a:pt x="53" y="203"/>
                </a:cubicBezTo>
                <a:cubicBezTo>
                  <a:pt x="54" y="202"/>
                  <a:pt x="54" y="200"/>
                  <a:pt x="53" y="199"/>
                </a:cubicBezTo>
                <a:cubicBezTo>
                  <a:pt x="47" y="192"/>
                  <a:pt x="42" y="185"/>
                  <a:pt x="36" y="178"/>
                </a:cubicBezTo>
                <a:cubicBezTo>
                  <a:pt x="32" y="173"/>
                  <a:pt x="31" y="167"/>
                  <a:pt x="36" y="163"/>
                </a:cubicBezTo>
                <a:cubicBezTo>
                  <a:pt x="45" y="154"/>
                  <a:pt x="54" y="145"/>
                  <a:pt x="63" y="136"/>
                </a:cubicBezTo>
                <a:cubicBezTo>
                  <a:pt x="67" y="132"/>
                  <a:pt x="73" y="133"/>
                  <a:pt x="78" y="136"/>
                </a:cubicBezTo>
                <a:cubicBezTo>
                  <a:pt x="85" y="142"/>
                  <a:pt x="92" y="147"/>
                  <a:pt x="99" y="153"/>
                </a:cubicBezTo>
                <a:cubicBezTo>
                  <a:pt x="100" y="154"/>
                  <a:pt x="102" y="154"/>
                  <a:pt x="103" y="153"/>
                </a:cubicBezTo>
                <a:cubicBezTo>
                  <a:pt x="112" y="148"/>
                  <a:pt x="123" y="144"/>
                  <a:pt x="133" y="141"/>
                </a:cubicBezTo>
                <a:cubicBezTo>
                  <a:pt x="135" y="140"/>
                  <a:pt x="136" y="139"/>
                  <a:pt x="136" y="138"/>
                </a:cubicBezTo>
                <a:cubicBezTo>
                  <a:pt x="137" y="129"/>
                  <a:pt x="138" y="120"/>
                  <a:pt x="139" y="111"/>
                </a:cubicBezTo>
                <a:cubicBezTo>
                  <a:pt x="140" y="105"/>
                  <a:pt x="144" y="100"/>
                  <a:pt x="149" y="100"/>
                </a:cubicBezTo>
                <a:cubicBezTo>
                  <a:pt x="162" y="100"/>
                  <a:pt x="175" y="100"/>
                  <a:pt x="188" y="100"/>
                </a:cubicBezTo>
                <a:cubicBezTo>
                  <a:pt x="194" y="100"/>
                  <a:pt x="198" y="105"/>
                  <a:pt x="198" y="111"/>
                </a:cubicBezTo>
                <a:cubicBezTo>
                  <a:pt x="199" y="120"/>
                  <a:pt x="200" y="129"/>
                  <a:pt x="201" y="138"/>
                </a:cubicBezTo>
                <a:cubicBezTo>
                  <a:pt x="201" y="139"/>
                  <a:pt x="203" y="140"/>
                  <a:pt x="204" y="141"/>
                </a:cubicBezTo>
                <a:close/>
                <a:moveTo>
                  <a:pt x="169" y="211"/>
                </a:moveTo>
                <a:cubicBezTo>
                  <a:pt x="201" y="211"/>
                  <a:pt x="227" y="237"/>
                  <a:pt x="227" y="268"/>
                </a:cubicBezTo>
                <a:cubicBezTo>
                  <a:pt x="227" y="300"/>
                  <a:pt x="201" y="325"/>
                  <a:pt x="169" y="325"/>
                </a:cubicBezTo>
                <a:cubicBezTo>
                  <a:pt x="137" y="325"/>
                  <a:pt x="111" y="300"/>
                  <a:pt x="111" y="268"/>
                </a:cubicBezTo>
                <a:cubicBezTo>
                  <a:pt x="111" y="237"/>
                  <a:pt x="137" y="211"/>
                  <a:pt x="169" y="211"/>
                </a:cubicBezTo>
                <a:close/>
                <a:moveTo>
                  <a:pt x="507" y="277"/>
                </a:moveTo>
                <a:cubicBezTo>
                  <a:pt x="520" y="277"/>
                  <a:pt x="531" y="287"/>
                  <a:pt x="531" y="300"/>
                </a:cubicBezTo>
                <a:cubicBezTo>
                  <a:pt x="531" y="314"/>
                  <a:pt x="520" y="324"/>
                  <a:pt x="507" y="324"/>
                </a:cubicBezTo>
                <a:cubicBezTo>
                  <a:pt x="493" y="324"/>
                  <a:pt x="483" y="314"/>
                  <a:pt x="483" y="300"/>
                </a:cubicBezTo>
                <a:cubicBezTo>
                  <a:pt x="483" y="287"/>
                  <a:pt x="493" y="277"/>
                  <a:pt x="507" y="277"/>
                </a:cubicBezTo>
                <a:close/>
                <a:moveTo>
                  <a:pt x="409" y="84"/>
                </a:moveTo>
                <a:cubicBezTo>
                  <a:pt x="429" y="84"/>
                  <a:pt x="446" y="100"/>
                  <a:pt x="446" y="120"/>
                </a:cubicBezTo>
                <a:cubicBezTo>
                  <a:pt x="446" y="140"/>
                  <a:pt x="429" y="157"/>
                  <a:pt x="409" y="157"/>
                </a:cubicBezTo>
                <a:cubicBezTo>
                  <a:pt x="388" y="157"/>
                  <a:pt x="372" y="140"/>
                  <a:pt x="372" y="120"/>
                </a:cubicBezTo>
                <a:cubicBezTo>
                  <a:pt x="372" y="100"/>
                  <a:pt x="388" y="84"/>
                  <a:pt x="409" y="84"/>
                </a:cubicBezTo>
                <a:close/>
                <a:moveTo>
                  <a:pt x="435" y="29"/>
                </a:moveTo>
                <a:cubicBezTo>
                  <a:pt x="442" y="31"/>
                  <a:pt x="450" y="34"/>
                  <a:pt x="456" y="38"/>
                </a:cubicBezTo>
                <a:cubicBezTo>
                  <a:pt x="457" y="38"/>
                  <a:pt x="458" y="38"/>
                  <a:pt x="459" y="37"/>
                </a:cubicBezTo>
                <a:cubicBezTo>
                  <a:pt x="464" y="33"/>
                  <a:pt x="469" y="29"/>
                  <a:pt x="474" y="25"/>
                </a:cubicBezTo>
                <a:cubicBezTo>
                  <a:pt x="478" y="23"/>
                  <a:pt x="482" y="22"/>
                  <a:pt x="485" y="25"/>
                </a:cubicBezTo>
                <a:cubicBezTo>
                  <a:pt x="492" y="31"/>
                  <a:pt x="498" y="38"/>
                  <a:pt x="505" y="44"/>
                </a:cubicBezTo>
                <a:cubicBezTo>
                  <a:pt x="507" y="47"/>
                  <a:pt x="507" y="52"/>
                  <a:pt x="504" y="55"/>
                </a:cubicBezTo>
                <a:cubicBezTo>
                  <a:pt x="500" y="60"/>
                  <a:pt x="496" y="65"/>
                  <a:pt x="492" y="70"/>
                </a:cubicBezTo>
                <a:cubicBezTo>
                  <a:pt x="492" y="71"/>
                  <a:pt x="492" y="72"/>
                  <a:pt x="492" y="73"/>
                </a:cubicBezTo>
                <a:cubicBezTo>
                  <a:pt x="496" y="80"/>
                  <a:pt x="499" y="87"/>
                  <a:pt x="501" y="95"/>
                </a:cubicBezTo>
                <a:cubicBezTo>
                  <a:pt x="501" y="96"/>
                  <a:pt x="502" y="96"/>
                  <a:pt x="503" y="96"/>
                </a:cubicBezTo>
                <a:cubicBezTo>
                  <a:pt x="509" y="97"/>
                  <a:pt x="516" y="98"/>
                  <a:pt x="522" y="99"/>
                </a:cubicBezTo>
                <a:cubicBezTo>
                  <a:pt x="526" y="99"/>
                  <a:pt x="530" y="102"/>
                  <a:pt x="530" y="106"/>
                </a:cubicBezTo>
                <a:cubicBezTo>
                  <a:pt x="530" y="115"/>
                  <a:pt x="530" y="124"/>
                  <a:pt x="530" y="134"/>
                </a:cubicBezTo>
                <a:cubicBezTo>
                  <a:pt x="530" y="138"/>
                  <a:pt x="526" y="140"/>
                  <a:pt x="522" y="141"/>
                </a:cubicBezTo>
                <a:cubicBezTo>
                  <a:pt x="516" y="142"/>
                  <a:pt x="509" y="142"/>
                  <a:pt x="503" y="143"/>
                </a:cubicBezTo>
                <a:cubicBezTo>
                  <a:pt x="502" y="143"/>
                  <a:pt x="501" y="144"/>
                  <a:pt x="501" y="145"/>
                </a:cubicBezTo>
                <a:cubicBezTo>
                  <a:pt x="499" y="153"/>
                  <a:pt x="496" y="160"/>
                  <a:pt x="492" y="167"/>
                </a:cubicBezTo>
                <a:cubicBezTo>
                  <a:pt x="492" y="168"/>
                  <a:pt x="492" y="169"/>
                  <a:pt x="492" y="170"/>
                </a:cubicBezTo>
                <a:cubicBezTo>
                  <a:pt x="496" y="174"/>
                  <a:pt x="500" y="179"/>
                  <a:pt x="504" y="184"/>
                </a:cubicBezTo>
                <a:cubicBezTo>
                  <a:pt x="507" y="188"/>
                  <a:pt x="507" y="192"/>
                  <a:pt x="505" y="195"/>
                </a:cubicBezTo>
                <a:cubicBezTo>
                  <a:pt x="498" y="202"/>
                  <a:pt x="492" y="208"/>
                  <a:pt x="485" y="215"/>
                </a:cubicBezTo>
                <a:cubicBezTo>
                  <a:pt x="482" y="217"/>
                  <a:pt x="478" y="217"/>
                  <a:pt x="474" y="214"/>
                </a:cubicBezTo>
                <a:cubicBezTo>
                  <a:pt x="469" y="210"/>
                  <a:pt x="464" y="206"/>
                  <a:pt x="459" y="202"/>
                </a:cubicBezTo>
                <a:cubicBezTo>
                  <a:pt x="458" y="202"/>
                  <a:pt x="457" y="202"/>
                  <a:pt x="456" y="202"/>
                </a:cubicBezTo>
                <a:cubicBezTo>
                  <a:pt x="450" y="206"/>
                  <a:pt x="442" y="209"/>
                  <a:pt x="435" y="211"/>
                </a:cubicBezTo>
                <a:cubicBezTo>
                  <a:pt x="434" y="211"/>
                  <a:pt x="433" y="212"/>
                  <a:pt x="433" y="213"/>
                </a:cubicBezTo>
                <a:cubicBezTo>
                  <a:pt x="432" y="220"/>
                  <a:pt x="432" y="226"/>
                  <a:pt x="431" y="232"/>
                </a:cubicBezTo>
                <a:cubicBezTo>
                  <a:pt x="430" y="237"/>
                  <a:pt x="428" y="240"/>
                  <a:pt x="423" y="240"/>
                </a:cubicBezTo>
                <a:cubicBezTo>
                  <a:pt x="414" y="240"/>
                  <a:pt x="405" y="240"/>
                  <a:pt x="396" y="240"/>
                </a:cubicBezTo>
                <a:cubicBezTo>
                  <a:pt x="392" y="240"/>
                  <a:pt x="389" y="237"/>
                  <a:pt x="388" y="232"/>
                </a:cubicBezTo>
                <a:cubicBezTo>
                  <a:pt x="388" y="226"/>
                  <a:pt x="387" y="220"/>
                  <a:pt x="386" y="213"/>
                </a:cubicBezTo>
                <a:cubicBezTo>
                  <a:pt x="386" y="212"/>
                  <a:pt x="386" y="211"/>
                  <a:pt x="384" y="211"/>
                </a:cubicBezTo>
                <a:cubicBezTo>
                  <a:pt x="377" y="209"/>
                  <a:pt x="370" y="206"/>
                  <a:pt x="363" y="202"/>
                </a:cubicBezTo>
                <a:cubicBezTo>
                  <a:pt x="362" y="202"/>
                  <a:pt x="361" y="202"/>
                  <a:pt x="360" y="202"/>
                </a:cubicBezTo>
                <a:cubicBezTo>
                  <a:pt x="355" y="206"/>
                  <a:pt x="350" y="210"/>
                  <a:pt x="345" y="214"/>
                </a:cubicBezTo>
                <a:cubicBezTo>
                  <a:pt x="342" y="217"/>
                  <a:pt x="337" y="217"/>
                  <a:pt x="334" y="215"/>
                </a:cubicBezTo>
                <a:cubicBezTo>
                  <a:pt x="328" y="208"/>
                  <a:pt x="321" y="202"/>
                  <a:pt x="315" y="195"/>
                </a:cubicBezTo>
                <a:cubicBezTo>
                  <a:pt x="312" y="192"/>
                  <a:pt x="312" y="188"/>
                  <a:pt x="315" y="184"/>
                </a:cubicBezTo>
                <a:cubicBezTo>
                  <a:pt x="319" y="179"/>
                  <a:pt x="323" y="174"/>
                  <a:pt x="327" y="170"/>
                </a:cubicBezTo>
                <a:cubicBezTo>
                  <a:pt x="328" y="169"/>
                  <a:pt x="328" y="168"/>
                  <a:pt x="327" y="167"/>
                </a:cubicBezTo>
                <a:cubicBezTo>
                  <a:pt x="324" y="160"/>
                  <a:pt x="321" y="153"/>
                  <a:pt x="318" y="145"/>
                </a:cubicBezTo>
                <a:cubicBezTo>
                  <a:pt x="318" y="144"/>
                  <a:pt x="317" y="143"/>
                  <a:pt x="316" y="143"/>
                </a:cubicBezTo>
                <a:cubicBezTo>
                  <a:pt x="310" y="142"/>
                  <a:pt x="303" y="142"/>
                  <a:pt x="297" y="141"/>
                </a:cubicBezTo>
                <a:cubicBezTo>
                  <a:pt x="293" y="140"/>
                  <a:pt x="289" y="138"/>
                  <a:pt x="289" y="134"/>
                </a:cubicBezTo>
                <a:cubicBezTo>
                  <a:pt x="289" y="124"/>
                  <a:pt x="289" y="115"/>
                  <a:pt x="289" y="106"/>
                </a:cubicBezTo>
                <a:cubicBezTo>
                  <a:pt x="289" y="102"/>
                  <a:pt x="293" y="99"/>
                  <a:pt x="297" y="99"/>
                </a:cubicBezTo>
                <a:cubicBezTo>
                  <a:pt x="303" y="98"/>
                  <a:pt x="310" y="97"/>
                  <a:pt x="316" y="96"/>
                </a:cubicBezTo>
                <a:cubicBezTo>
                  <a:pt x="317" y="96"/>
                  <a:pt x="318" y="96"/>
                  <a:pt x="318" y="95"/>
                </a:cubicBezTo>
                <a:cubicBezTo>
                  <a:pt x="321" y="87"/>
                  <a:pt x="324" y="80"/>
                  <a:pt x="327" y="73"/>
                </a:cubicBezTo>
                <a:cubicBezTo>
                  <a:pt x="328" y="72"/>
                  <a:pt x="328" y="71"/>
                  <a:pt x="327" y="70"/>
                </a:cubicBezTo>
                <a:cubicBezTo>
                  <a:pt x="323" y="65"/>
                  <a:pt x="319" y="60"/>
                  <a:pt x="315" y="55"/>
                </a:cubicBezTo>
                <a:cubicBezTo>
                  <a:pt x="312" y="52"/>
                  <a:pt x="312" y="47"/>
                  <a:pt x="315" y="44"/>
                </a:cubicBezTo>
                <a:cubicBezTo>
                  <a:pt x="321" y="38"/>
                  <a:pt x="328" y="31"/>
                  <a:pt x="334" y="25"/>
                </a:cubicBezTo>
                <a:cubicBezTo>
                  <a:pt x="337" y="22"/>
                  <a:pt x="342" y="23"/>
                  <a:pt x="345" y="25"/>
                </a:cubicBezTo>
                <a:cubicBezTo>
                  <a:pt x="350" y="29"/>
                  <a:pt x="355" y="33"/>
                  <a:pt x="360" y="37"/>
                </a:cubicBezTo>
                <a:cubicBezTo>
                  <a:pt x="361" y="38"/>
                  <a:pt x="362" y="38"/>
                  <a:pt x="363" y="38"/>
                </a:cubicBezTo>
                <a:cubicBezTo>
                  <a:pt x="370" y="34"/>
                  <a:pt x="377" y="31"/>
                  <a:pt x="384" y="29"/>
                </a:cubicBezTo>
                <a:cubicBezTo>
                  <a:pt x="386" y="28"/>
                  <a:pt x="386" y="27"/>
                  <a:pt x="386" y="26"/>
                </a:cubicBezTo>
                <a:cubicBezTo>
                  <a:pt x="387" y="20"/>
                  <a:pt x="388" y="14"/>
                  <a:pt x="388" y="7"/>
                </a:cubicBezTo>
                <a:cubicBezTo>
                  <a:pt x="389" y="3"/>
                  <a:pt x="392" y="0"/>
                  <a:pt x="396" y="0"/>
                </a:cubicBezTo>
                <a:cubicBezTo>
                  <a:pt x="405" y="0"/>
                  <a:pt x="414" y="0"/>
                  <a:pt x="423" y="0"/>
                </a:cubicBezTo>
                <a:cubicBezTo>
                  <a:pt x="428" y="0"/>
                  <a:pt x="430" y="3"/>
                  <a:pt x="431" y="7"/>
                </a:cubicBezTo>
                <a:cubicBezTo>
                  <a:pt x="432" y="14"/>
                  <a:pt x="432" y="20"/>
                  <a:pt x="433" y="26"/>
                </a:cubicBezTo>
                <a:cubicBezTo>
                  <a:pt x="433" y="27"/>
                  <a:pt x="434" y="28"/>
                  <a:pt x="435" y="29"/>
                </a:cubicBezTo>
                <a:close/>
                <a:moveTo>
                  <a:pt x="410" y="62"/>
                </a:moveTo>
                <a:cubicBezTo>
                  <a:pt x="442" y="62"/>
                  <a:pt x="468" y="88"/>
                  <a:pt x="468" y="120"/>
                </a:cubicBezTo>
                <a:cubicBezTo>
                  <a:pt x="468" y="152"/>
                  <a:pt x="442" y="178"/>
                  <a:pt x="410" y="178"/>
                </a:cubicBezTo>
                <a:cubicBezTo>
                  <a:pt x="377" y="178"/>
                  <a:pt x="351" y="152"/>
                  <a:pt x="351" y="120"/>
                </a:cubicBezTo>
                <a:cubicBezTo>
                  <a:pt x="351" y="88"/>
                  <a:pt x="377" y="62"/>
                  <a:pt x="410" y="62"/>
                </a:cubicBezTo>
                <a:close/>
                <a:moveTo>
                  <a:pt x="536" y="237"/>
                </a:moveTo>
                <a:cubicBezTo>
                  <a:pt x="542" y="239"/>
                  <a:pt x="546" y="242"/>
                  <a:pt x="551" y="246"/>
                </a:cubicBezTo>
                <a:cubicBezTo>
                  <a:pt x="551" y="246"/>
                  <a:pt x="552" y="246"/>
                  <a:pt x="553" y="246"/>
                </a:cubicBezTo>
                <a:cubicBezTo>
                  <a:pt x="557" y="244"/>
                  <a:pt x="561" y="241"/>
                  <a:pt x="565" y="239"/>
                </a:cubicBezTo>
                <a:cubicBezTo>
                  <a:pt x="568" y="237"/>
                  <a:pt x="572" y="238"/>
                  <a:pt x="573" y="240"/>
                </a:cubicBezTo>
                <a:cubicBezTo>
                  <a:pt x="577" y="246"/>
                  <a:pt x="581" y="251"/>
                  <a:pt x="585" y="257"/>
                </a:cubicBezTo>
                <a:cubicBezTo>
                  <a:pt x="587" y="259"/>
                  <a:pt x="586" y="262"/>
                  <a:pt x="583" y="265"/>
                </a:cubicBezTo>
                <a:cubicBezTo>
                  <a:pt x="580" y="268"/>
                  <a:pt x="577" y="271"/>
                  <a:pt x="573" y="274"/>
                </a:cubicBezTo>
                <a:cubicBezTo>
                  <a:pt x="572" y="274"/>
                  <a:pt x="572" y="275"/>
                  <a:pt x="573" y="276"/>
                </a:cubicBezTo>
                <a:cubicBezTo>
                  <a:pt x="574" y="281"/>
                  <a:pt x="576" y="287"/>
                  <a:pt x="576" y="293"/>
                </a:cubicBezTo>
                <a:cubicBezTo>
                  <a:pt x="577" y="294"/>
                  <a:pt x="577" y="294"/>
                  <a:pt x="578" y="294"/>
                </a:cubicBezTo>
                <a:cubicBezTo>
                  <a:pt x="582" y="296"/>
                  <a:pt x="587" y="297"/>
                  <a:pt x="591" y="298"/>
                </a:cubicBezTo>
                <a:cubicBezTo>
                  <a:pt x="594" y="299"/>
                  <a:pt x="597" y="302"/>
                  <a:pt x="596" y="305"/>
                </a:cubicBezTo>
                <a:cubicBezTo>
                  <a:pt x="595" y="311"/>
                  <a:pt x="594" y="318"/>
                  <a:pt x="593" y="324"/>
                </a:cubicBezTo>
                <a:cubicBezTo>
                  <a:pt x="592" y="328"/>
                  <a:pt x="589" y="329"/>
                  <a:pt x="586" y="329"/>
                </a:cubicBezTo>
                <a:cubicBezTo>
                  <a:pt x="581" y="329"/>
                  <a:pt x="577" y="328"/>
                  <a:pt x="572" y="328"/>
                </a:cubicBezTo>
                <a:cubicBezTo>
                  <a:pt x="571" y="328"/>
                  <a:pt x="571" y="328"/>
                  <a:pt x="570" y="329"/>
                </a:cubicBezTo>
                <a:cubicBezTo>
                  <a:pt x="568" y="335"/>
                  <a:pt x="565" y="339"/>
                  <a:pt x="561" y="344"/>
                </a:cubicBezTo>
                <a:cubicBezTo>
                  <a:pt x="561" y="345"/>
                  <a:pt x="561" y="345"/>
                  <a:pt x="561" y="346"/>
                </a:cubicBezTo>
                <a:cubicBezTo>
                  <a:pt x="563" y="350"/>
                  <a:pt x="565" y="354"/>
                  <a:pt x="568" y="358"/>
                </a:cubicBezTo>
                <a:cubicBezTo>
                  <a:pt x="569" y="361"/>
                  <a:pt x="569" y="365"/>
                  <a:pt x="567" y="366"/>
                </a:cubicBezTo>
                <a:cubicBezTo>
                  <a:pt x="561" y="370"/>
                  <a:pt x="556" y="374"/>
                  <a:pt x="550" y="378"/>
                </a:cubicBezTo>
                <a:cubicBezTo>
                  <a:pt x="548" y="380"/>
                  <a:pt x="545" y="379"/>
                  <a:pt x="542" y="377"/>
                </a:cubicBezTo>
                <a:cubicBezTo>
                  <a:pt x="539" y="373"/>
                  <a:pt x="536" y="369"/>
                  <a:pt x="533" y="366"/>
                </a:cubicBezTo>
                <a:cubicBezTo>
                  <a:pt x="532" y="365"/>
                  <a:pt x="532" y="365"/>
                  <a:pt x="531" y="365"/>
                </a:cubicBezTo>
                <a:cubicBezTo>
                  <a:pt x="526" y="367"/>
                  <a:pt x="520" y="369"/>
                  <a:pt x="514" y="369"/>
                </a:cubicBezTo>
                <a:cubicBezTo>
                  <a:pt x="513" y="369"/>
                  <a:pt x="513" y="370"/>
                  <a:pt x="513" y="371"/>
                </a:cubicBezTo>
                <a:cubicBezTo>
                  <a:pt x="511" y="375"/>
                  <a:pt x="510" y="380"/>
                  <a:pt x="509" y="384"/>
                </a:cubicBezTo>
                <a:cubicBezTo>
                  <a:pt x="508" y="388"/>
                  <a:pt x="505" y="390"/>
                  <a:pt x="502" y="389"/>
                </a:cubicBezTo>
                <a:cubicBezTo>
                  <a:pt x="496" y="388"/>
                  <a:pt x="489" y="387"/>
                  <a:pt x="482" y="386"/>
                </a:cubicBezTo>
                <a:cubicBezTo>
                  <a:pt x="479" y="385"/>
                  <a:pt x="478" y="382"/>
                  <a:pt x="478" y="379"/>
                </a:cubicBezTo>
                <a:cubicBezTo>
                  <a:pt x="478" y="374"/>
                  <a:pt x="478" y="370"/>
                  <a:pt x="479" y="365"/>
                </a:cubicBezTo>
                <a:cubicBezTo>
                  <a:pt x="479" y="364"/>
                  <a:pt x="478" y="364"/>
                  <a:pt x="478" y="363"/>
                </a:cubicBezTo>
                <a:cubicBezTo>
                  <a:pt x="472" y="361"/>
                  <a:pt x="467" y="358"/>
                  <a:pt x="463" y="354"/>
                </a:cubicBezTo>
                <a:cubicBezTo>
                  <a:pt x="462" y="354"/>
                  <a:pt x="462" y="354"/>
                  <a:pt x="461" y="354"/>
                </a:cubicBezTo>
                <a:cubicBezTo>
                  <a:pt x="457" y="356"/>
                  <a:pt x="453" y="358"/>
                  <a:pt x="448" y="361"/>
                </a:cubicBezTo>
                <a:cubicBezTo>
                  <a:pt x="446" y="362"/>
                  <a:pt x="442" y="362"/>
                  <a:pt x="441" y="360"/>
                </a:cubicBezTo>
                <a:cubicBezTo>
                  <a:pt x="437" y="354"/>
                  <a:pt x="433" y="349"/>
                  <a:pt x="429" y="343"/>
                </a:cubicBezTo>
                <a:cubicBezTo>
                  <a:pt x="427" y="341"/>
                  <a:pt x="428" y="338"/>
                  <a:pt x="430" y="336"/>
                </a:cubicBezTo>
                <a:cubicBezTo>
                  <a:pt x="434" y="332"/>
                  <a:pt x="437" y="329"/>
                  <a:pt x="441" y="326"/>
                </a:cubicBezTo>
                <a:cubicBezTo>
                  <a:pt x="442" y="325"/>
                  <a:pt x="442" y="325"/>
                  <a:pt x="441" y="324"/>
                </a:cubicBezTo>
                <a:cubicBezTo>
                  <a:pt x="439" y="319"/>
                  <a:pt x="438" y="313"/>
                  <a:pt x="438" y="307"/>
                </a:cubicBezTo>
                <a:cubicBezTo>
                  <a:pt x="437" y="306"/>
                  <a:pt x="437" y="306"/>
                  <a:pt x="436" y="306"/>
                </a:cubicBezTo>
                <a:cubicBezTo>
                  <a:pt x="432" y="304"/>
                  <a:pt x="427" y="303"/>
                  <a:pt x="423" y="302"/>
                </a:cubicBezTo>
                <a:cubicBezTo>
                  <a:pt x="419" y="301"/>
                  <a:pt x="417" y="298"/>
                  <a:pt x="418" y="295"/>
                </a:cubicBezTo>
                <a:cubicBezTo>
                  <a:pt x="419" y="289"/>
                  <a:pt x="420" y="282"/>
                  <a:pt x="421" y="275"/>
                </a:cubicBezTo>
                <a:cubicBezTo>
                  <a:pt x="421" y="272"/>
                  <a:pt x="424" y="271"/>
                  <a:pt x="428" y="271"/>
                </a:cubicBezTo>
                <a:cubicBezTo>
                  <a:pt x="432" y="271"/>
                  <a:pt x="437" y="271"/>
                  <a:pt x="442" y="272"/>
                </a:cubicBezTo>
                <a:cubicBezTo>
                  <a:pt x="443" y="272"/>
                  <a:pt x="443" y="271"/>
                  <a:pt x="443" y="271"/>
                </a:cubicBezTo>
                <a:cubicBezTo>
                  <a:pt x="446" y="265"/>
                  <a:pt x="449" y="260"/>
                  <a:pt x="453" y="256"/>
                </a:cubicBezTo>
                <a:cubicBezTo>
                  <a:pt x="453" y="255"/>
                  <a:pt x="453" y="255"/>
                  <a:pt x="453" y="254"/>
                </a:cubicBezTo>
                <a:cubicBezTo>
                  <a:pt x="451" y="250"/>
                  <a:pt x="448" y="246"/>
                  <a:pt x="446" y="242"/>
                </a:cubicBezTo>
                <a:cubicBezTo>
                  <a:pt x="444" y="239"/>
                  <a:pt x="445" y="235"/>
                  <a:pt x="447" y="234"/>
                </a:cubicBezTo>
                <a:cubicBezTo>
                  <a:pt x="453" y="230"/>
                  <a:pt x="458" y="226"/>
                  <a:pt x="464" y="222"/>
                </a:cubicBezTo>
                <a:cubicBezTo>
                  <a:pt x="466" y="220"/>
                  <a:pt x="469" y="221"/>
                  <a:pt x="471" y="223"/>
                </a:cubicBezTo>
                <a:cubicBezTo>
                  <a:pt x="475" y="227"/>
                  <a:pt x="478" y="230"/>
                  <a:pt x="481" y="234"/>
                </a:cubicBezTo>
                <a:cubicBezTo>
                  <a:pt x="481" y="235"/>
                  <a:pt x="482" y="235"/>
                  <a:pt x="483" y="234"/>
                </a:cubicBezTo>
                <a:cubicBezTo>
                  <a:pt x="488" y="232"/>
                  <a:pt x="494" y="231"/>
                  <a:pt x="500" y="231"/>
                </a:cubicBezTo>
                <a:cubicBezTo>
                  <a:pt x="501" y="230"/>
                  <a:pt x="501" y="230"/>
                  <a:pt x="501" y="229"/>
                </a:cubicBezTo>
                <a:cubicBezTo>
                  <a:pt x="503" y="225"/>
                  <a:pt x="504" y="220"/>
                  <a:pt x="505" y="216"/>
                </a:cubicBezTo>
                <a:cubicBezTo>
                  <a:pt x="506" y="213"/>
                  <a:pt x="509" y="210"/>
                  <a:pt x="512" y="211"/>
                </a:cubicBezTo>
                <a:cubicBezTo>
                  <a:pt x="518" y="212"/>
                  <a:pt x="525" y="213"/>
                  <a:pt x="532" y="214"/>
                </a:cubicBezTo>
                <a:cubicBezTo>
                  <a:pt x="535" y="214"/>
                  <a:pt x="536" y="217"/>
                  <a:pt x="536" y="221"/>
                </a:cubicBezTo>
                <a:cubicBezTo>
                  <a:pt x="536" y="225"/>
                  <a:pt x="536" y="230"/>
                  <a:pt x="535" y="235"/>
                </a:cubicBezTo>
                <a:cubicBezTo>
                  <a:pt x="535" y="236"/>
                  <a:pt x="536" y="236"/>
                  <a:pt x="536" y="237"/>
                </a:cubicBezTo>
                <a:close/>
                <a:moveTo>
                  <a:pt x="514" y="258"/>
                </a:moveTo>
                <a:cubicBezTo>
                  <a:pt x="537" y="262"/>
                  <a:pt x="553" y="284"/>
                  <a:pt x="549" y="307"/>
                </a:cubicBezTo>
                <a:cubicBezTo>
                  <a:pt x="545" y="330"/>
                  <a:pt x="523" y="346"/>
                  <a:pt x="500" y="342"/>
                </a:cubicBezTo>
                <a:cubicBezTo>
                  <a:pt x="477" y="338"/>
                  <a:pt x="461" y="316"/>
                  <a:pt x="465" y="293"/>
                </a:cubicBezTo>
                <a:cubicBezTo>
                  <a:pt x="469" y="269"/>
                  <a:pt x="491" y="254"/>
                  <a:pt x="514" y="258"/>
                </a:cubicBezTo>
                <a:close/>
                <a:moveTo>
                  <a:pt x="169" y="187"/>
                </a:moveTo>
                <a:cubicBezTo>
                  <a:pt x="214" y="187"/>
                  <a:pt x="250" y="224"/>
                  <a:pt x="250" y="269"/>
                </a:cubicBezTo>
                <a:cubicBezTo>
                  <a:pt x="250" y="314"/>
                  <a:pt x="214" y="351"/>
                  <a:pt x="169" y="351"/>
                </a:cubicBezTo>
                <a:cubicBezTo>
                  <a:pt x="124" y="351"/>
                  <a:pt x="87" y="314"/>
                  <a:pt x="87" y="269"/>
                </a:cubicBezTo>
                <a:cubicBezTo>
                  <a:pt x="87" y="224"/>
                  <a:pt x="124" y="187"/>
                  <a:pt x="169" y="187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DA232436-7821-49B0-856B-46577E464CB3}"/>
              </a:ext>
            </a:extLst>
          </p:cNvPr>
          <p:cNvGrpSpPr/>
          <p:nvPr/>
        </p:nvGrpSpPr>
        <p:grpSpPr>
          <a:xfrm>
            <a:off x="3618504" y="3757922"/>
            <a:ext cx="324000" cy="360000"/>
            <a:chOff x="3435351" y="3624264"/>
            <a:chExt cx="342900" cy="376238"/>
          </a:xfrm>
          <a:solidFill>
            <a:schemeClr val="accent1">
              <a:lumMod val="75000"/>
            </a:schemeClr>
          </a:solidFill>
        </p:grpSpPr>
        <p:sp>
          <p:nvSpPr>
            <p:cNvPr id="79" name="Freeform 44">
              <a:extLst>
                <a:ext uri="{FF2B5EF4-FFF2-40B4-BE49-F238E27FC236}">
                  <a16:creationId xmlns:a16="http://schemas.microsoft.com/office/drawing/2014/main" id="{71BD8094-5788-4DB6-BF8A-084362FA8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1251" y="3624264"/>
              <a:ext cx="127000" cy="239713"/>
            </a:xfrm>
            <a:custGeom>
              <a:avLst/>
              <a:gdLst>
                <a:gd name="T0" fmla="*/ 5 w 63"/>
                <a:gd name="T1" fmla="*/ 0 h 119"/>
                <a:gd name="T2" fmla="*/ 0 w 63"/>
                <a:gd name="T3" fmla="*/ 0 h 119"/>
                <a:gd name="T4" fmla="*/ 54 w 63"/>
                <a:gd name="T5" fmla="*/ 60 h 119"/>
                <a:gd name="T6" fmla="*/ 0 w 63"/>
                <a:gd name="T7" fmla="*/ 119 h 119"/>
                <a:gd name="T8" fmla="*/ 5 w 63"/>
                <a:gd name="T9" fmla="*/ 119 h 119"/>
                <a:gd name="T10" fmla="*/ 63 w 63"/>
                <a:gd name="T11" fmla="*/ 60 h 119"/>
                <a:gd name="T12" fmla="*/ 5 w 63"/>
                <a:gd name="T13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19">
                  <a:moveTo>
                    <a:pt x="5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30" y="3"/>
                    <a:pt x="54" y="28"/>
                    <a:pt x="54" y="60"/>
                  </a:cubicBezTo>
                  <a:cubicBezTo>
                    <a:pt x="54" y="91"/>
                    <a:pt x="30" y="116"/>
                    <a:pt x="0" y="119"/>
                  </a:cubicBezTo>
                  <a:cubicBezTo>
                    <a:pt x="2" y="119"/>
                    <a:pt x="4" y="119"/>
                    <a:pt x="5" y="119"/>
                  </a:cubicBezTo>
                  <a:cubicBezTo>
                    <a:pt x="37" y="119"/>
                    <a:pt x="63" y="92"/>
                    <a:pt x="63" y="60"/>
                  </a:cubicBezTo>
                  <a:cubicBezTo>
                    <a:pt x="63" y="27"/>
                    <a:pt x="37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Freeform 45">
              <a:extLst>
                <a:ext uri="{FF2B5EF4-FFF2-40B4-BE49-F238E27FC236}">
                  <a16:creationId xmlns:a16="http://schemas.microsoft.com/office/drawing/2014/main" id="{D6F1B437-C222-41C0-9992-76B499932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8551" y="3657601"/>
              <a:ext cx="93663" cy="174625"/>
            </a:xfrm>
            <a:custGeom>
              <a:avLst/>
              <a:gdLst>
                <a:gd name="T0" fmla="*/ 4 w 46"/>
                <a:gd name="T1" fmla="*/ 0 h 87"/>
                <a:gd name="T2" fmla="*/ 0 w 46"/>
                <a:gd name="T3" fmla="*/ 0 h 87"/>
                <a:gd name="T4" fmla="*/ 39 w 46"/>
                <a:gd name="T5" fmla="*/ 44 h 87"/>
                <a:gd name="T6" fmla="*/ 0 w 46"/>
                <a:gd name="T7" fmla="*/ 87 h 87"/>
                <a:gd name="T8" fmla="*/ 4 w 46"/>
                <a:gd name="T9" fmla="*/ 87 h 87"/>
                <a:gd name="T10" fmla="*/ 46 w 46"/>
                <a:gd name="T11" fmla="*/ 44 h 87"/>
                <a:gd name="T12" fmla="*/ 4 w 46"/>
                <a:gd name="T1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87">
                  <a:moveTo>
                    <a:pt x="4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22" y="2"/>
                    <a:pt x="39" y="21"/>
                    <a:pt x="39" y="44"/>
                  </a:cubicBezTo>
                  <a:cubicBezTo>
                    <a:pt x="39" y="66"/>
                    <a:pt x="22" y="85"/>
                    <a:pt x="0" y="87"/>
                  </a:cubicBezTo>
                  <a:cubicBezTo>
                    <a:pt x="1" y="87"/>
                    <a:pt x="2" y="87"/>
                    <a:pt x="4" y="87"/>
                  </a:cubicBezTo>
                  <a:cubicBezTo>
                    <a:pt x="27" y="87"/>
                    <a:pt x="46" y="68"/>
                    <a:pt x="46" y="44"/>
                  </a:cubicBezTo>
                  <a:cubicBezTo>
                    <a:pt x="46" y="20"/>
                    <a:pt x="27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Freeform 46">
              <a:extLst>
                <a:ext uri="{FF2B5EF4-FFF2-40B4-BE49-F238E27FC236}">
                  <a16:creationId xmlns:a16="http://schemas.microsoft.com/office/drawing/2014/main" id="{E5A53C0F-35A0-4321-97BE-844473FF0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8551" y="3695701"/>
              <a:ext cx="52388" cy="98425"/>
            </a:xfrm>
            <a:custGeom>
              <a:avLst/>
              <a:gdLst>
                <a:gd name="T0" fmla="*/ 2 w 26"/>
                <a:gd name="T1" fmla="*/ 0 h 49"/>
                <a:gd name="T2" fmla="*/ 0 w 26"/>
                <a:gd name="T3" fmla="*/ 0 h 49"/>
                <a:gd name="T4" fmla="*/ 22 w 26"/>
                <a:gd name="T5" fmla="*/ 25 h 49"/>
                <a:gd name="T6" fmla="*/ 0 w 26"/>
                <a:gd name="T7" fmla="*/ 49 h 49"/>
                <a:gd name="T8" fmla="*/ 2 w 26"/>
                <a:gd name="T9" fmla="*/ 49 h 49"/>
                <a:gd name="T10" fmla="*/ 26 w 26"/>
                <a:gd name="T11" fmla="*/ 25 h 49"/>
                <a:gd name="T12" fmla="*/ 2 w 26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9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2" y="1"/>
                    <a:pt x="22" y="12"/>
                    <a:pt x="22" y="25"/>
                  </a:cubicBezTo>
                  <a:cubicBezTo>
                    <a:pt x="22" y="37"/>
                    <a:pt x="12" y="48"/>
                    <a:pt x="0" y="49"/>
                  </a:cubicBezTo>
                  <a:cubicBezTo>
                    <a:pt x="1" y="49"/>
                    <a:pt x="1" y="49"/>
                    <a:pt x="2" y="49"/>
                  </a:cubicBezTo>
                  <a:cubicBezTo>
                    <a:pt x="15" y="49"/>
                    <a:pt x="26" y="38"/>
                    <a:pt x="26" y="25"/>
                  </a:cubicBezTo>
                  <a:cubicBezTo>
                    <a:pt x="26" y="11"/>
                    <a:pt x="15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Freeform 47">
              <a:extLst>
                <a:ext uri="{FF2B5EF4-FFF2-40B4-BE49-F238E27FC236}">
                  <a16:creationId xmlns:a16="http://schemas.microsoft.com/office/drawing/2014/main" id="{CDCB8CBD-1C3F-4CD5-84CD-A08851CF3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5351" y="3624264"/>
              <a:ext cx="127000" cy="239713"/>
            </a:xfrm>
            <a:custGeom>
              <a:avLst/>
              <a:gdLst>
                <a:gd name="T0" fmla="*/ 58 w 63"/>
                <a:gd name="T1" fmla="*/ 119 h 119"/>
                <a:gd name="T2" fmla="*/ 63 w 63"/>
                <a:gd name="T3" fmla="*/ 119 h 119"/>
                <a:gd name="T4" fmla="*/ 9 w 63"/>
                <a:gd name="T5" fmla="*/ 60 h 119"/>
                <a:gd name="T6" fmla="*/ 63 w 63"/>
                <a:gd name="T7" fmla="*/ 0 h 119"/>
                <a:gd name="T8" fmla="*/ 58 w 63"/>
                <a:gd name="T9" fmla="*/ 0 h 119"/>
                <a:gd name="T10" fmla="*/ 0 w 63"/>
                <a:gd name="T11" fmla="*/ 60 h 119"/>
                <a:gd name="T12" fmla="*/ 58 w 63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19">
                  <a:moveTo>
                    <a:pt x="58" y="119"/>
                  </a:moveTo>
                  <a:cubicBezTo>
                    <a:pt x="60" y="119"/>
                    <a:pt x="61" y="119"/>
                    <a:pt x="63" y="119"/>
                  </a:cubicBezTo>
                  <a:cubicBezTo>
                    <a:pt x="33" y="116"/>
                    <a:pt x="9" y="91"/>
                    <a:pt x="9" y="60"/>
                  </a:cubicBezTo>
                  <a:cubicBezTo>
                    <a:pt x="9" y="28"/>
                    <a:pt x="33" y="3"/>
                    <a:pt x="63" y="0"/>
                  </a:cubicBezTo>
                  <a:cubicBezTo>
                    <a:pt x="61" y="0"/>
                    <a:pt x="60" y="0"/>
                    <a:pt x="58" y="0"/>
                  </a:cubicBezTo>
                  <a:cubicBezTo>
                    <a:pt x="26" y="0"/>
                    <a:pt x="0" y="27"/>
                    <a:pt x="0" y="60"/>
                  </a:cubicBezTo>
                  <a:cubicBezTo>
                    <a:pt x="0" y="92"/>
                    <a:pt x="26" y="119"/>
                    <a:pt x="58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Freeform 48">
              <a:extLst>
                <a:ext uri="{FF2B5EF4-FFF2-40B4-BE49-F238E27FC236}">
                  <a16:creationId xmlns:a16="http://schemas.microsoft.com/office/drawing/2014/main" id="{EB3AD6DF-17BF-43B5-B8F5-8A9914B12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2976" y="3657601"/>
              <a:ext cx="92075" cy="174625"/>
            </a:xfrm>
            <a:custGeom>
              <a:avLst/>
              <a:gdLst>
                <a:gd name="T0" fmla="*/ 42 w 46"/>
                <a:gd name="T1" fmla="*/ 87 h 87"/>
                <a:gd name="T2" fmla="*/ 46 w 46"/>
                <a:gd name="T3" fmla="*/ 87 h 87"/>
                <a:gd name="T4" fmla="*/ 7 w 46"/>
                <a:gd name="T5" fmla="*/ 44 h 87"/>
                <a:gd name="T6" fmla="*/ 46 w 46"/>
                <a:gd name="T7" fmla="*/ 0 h 87"/>
                <a:gd name="T8" fmla="*/ 42 w 46"/>
                <a:gd name="T9" fmla="*/ 0 h 87"/>
                <a:gd name="T10" fmla="*/ 0 w 46"/>
                <a:gd name="T11" fmla="*/ 44 h 87"/>
                <a:gd name="T12" fmla="*/ 42 w 46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87">
                  <a:moveTo>
                    <a:pt x="42" y="87"/>
                  </a:moveTo>
                  <a:cubicBezTo>
                    <a:pt x="44" y="87"/>
                    <a:pt x="45" y="87"/>
                    <a:pt x="46" y="87"/>
                  </a:cubicBezTo>
                  <a:cubicBezTo>
                    <a:pt x="24" y="85"/>
                    <a:pt x="7" y="66"/>
                    <a:pt x="7" y="44"/>
                  </a:cubicBezTo>
                  <a:cubicBezTo>
                    <a:pt x="7" y="21"/>
                    <a:pt x="24" y="2"/>
                    <a:pt x="46" y="0"/>
                  </a:cubicBezTo>
                  <a:cubicBezTo>
                    <a:pt x="45" y="0"/>
                    <a:pt x="44" y="0"/>
                    <a:pt x="42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68"/>
                    <a:pt x="19" y="87"/>
                    <a:pt x="42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Freeform 49">
              <a:extLst>
                <a:ext uri="{FF2B5EF4-FFF2-40B4-BE49-F238E27FC236}">
                  <a16:creationId xmlns:a16="http://schemas.microsoft.com/office/drawing/2014/main" id="{BA1EA804-C98E-42B5-81E8-155847377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2663" y="3695701"/>
              <a:ext cx="52388" cy="98425"/>
            </a:xfrm>
            <a:custGeom>
              <a:avLst/>
              <a:gdLst>
                <a:gd name="T0" fmla="*/ 24 w 26"/>
                <a:gd name="T1" fmla="*/ 49 h 49"/>
                <a:gd name="T2" fmla="*/ 26 w 26"/>
                <a:gd name="T3" fmla="*/ 49 h 49"/>
                <a:gd name="T4" fmla="*/ 4 w 26"/>
                <a:gd name="T5" fmla="*/ 25 h 49"/>
                <a:gd name="T6" fmla="*/ 26 w 26"/>
                <a:gd name="T7" fmla="*/ 0 h 49"/>
                <a:gd name="T8" fmla="*/ 24 w 26"/>
                <a:gd name="T9" fmla="*/ 0 h 49"/>
                <a:gd name="T10" fmla="*/ 0 w 26"/>
                <a:gd name="T11" fmla="*/ 25 h 49"/>
                <a:gd name="T12" fmla="*/ 24 w 26"/>
                <a:gd name="T1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9">
                  <a:moveTo>
                    <a:pt x="24" y="49"/>
                  </a:moveTo>
                  <a:cubicBezTo>
                    <a:pt x="25" y="49"/>
                    <a:pt x="25" y="49"/>
                    <a:pt x="26" y="49"/>
                  </a:cubicBezTo>
                  <a:cubicBezTo>
                    <a:pt x="14" y="48"/>
                    <a:pt x="4" y="37"/>
                    <a:pt x="4" y="25"/>
                  </a:cubicBezTo>
                  <a:cubicBezTo>
                    <a:pt x="4" y="12"/>
                    <a:pt x="14" y="1"/>
                    <a:pt x="26" y="0"/>
                  </a:cubicBezTo>
                  <a:cubicBezTo>
                    <a:pt x="25" y="0"/>
                    <a:pt x="25" y="0"/>
                    <a:pt x="24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8"/>
                    <a:pt x="11" y="49"/>
                    <a:pt x="2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Oval 50">
              <a:extLst>
                <a:ext uri="{FF2B5EF4-FFF2-40B4-BE49-F238E27FC236}">
                  <a16:creationId xmlns:a16="http://schemas.microsoft.com/office/drawing/2014/main" id="{01BCCE0D-B945-4A6F-B4D4-5619E81413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0288" y="3706814"/>
              <a:ext cx="73025" cy="746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Freeform 51">
              <a:extLst>
                <a:ext uri="{FF2B5EF4-FFF2-40B4-BE49-F238E27FC236}">
                  <a16:creationId xmlns:a16="http://schemas.microsoft.com/office/drawing/2014/main" id="{1A8CB91E-25C0-4CFC-98B0-F57583035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4726" y="3789364"/>
              <a:ext cx="184150" cy="211138"/>
            </a:xfrm>
            <a:custGeom>
              <a:avLst/>
              <a:gdLst>
                <a:gd name="T0" fmla="*/ 70 w 116"/>
                <a:gd name="T1" fmla="*/ 0 h 133"/>
                <a:gd name="T2" fmla="*/ 116 w 116"/>
                <a:gd name="T3" fmla="*/ 133 h 133"/>
                <a:gd name="T4" fmla="*/ 72 w 116"/>
                <a:gd name="T5" fmla="*/ 133 h 133"/>
                <a:gd name="T6" fmla="*/ 47 w 116"/>
                <a:gd name="T7" fmla="*/ 68 h 133"/>
                <a:gd name="T8" fmla="*/ 23 w 116"/>
                <a:gd name="T9" fmla="*/ 133 h 133"/>
                <a:gd name="T10" fmla="*/ 0 w 116"/>
                <a:gd name="T11" fmla="*/ 133 h 133"/>
                <a:gd name="T12" fmla="*/ 44 w 116"/>
                <a:gd name="T13" fmla="*/ 0 h 133"/>
                <a:gd name="T14" fmla="*/ 70 w 116"/>
                <a:gd name="T15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33">
                  <a:moveTo>
                    <a:pt x="70" y="0"/>
                  </a:moveTo>
                  <a:lnTo>
                    <a:pt x="116" y="133"/>
                  </a:lnTo>
                  <a:lnTo>
                    <a:pt x="72" y="133"/>
                  </a:lnTo>
                  <a:lnTo>
                    <a:pt x="47" y="68"/>
                  </a:lnTo>
                  <a:lnTo>
                    <a:pt x="23" y="133"/>
                  </a:lnTo>
                  <a:lnTo>
                    <a:pt x="0" y="133"/>
                  </a:lnTo>
                  <a:lnTo>
                    <a:pt x="44" y="0"/>
                  </a:lnTo>
                  <a:lnTo>
                    <a:pt x="7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CB0661A1-1737-45F7-9737-E23FF9381C3D}"/>
              </a:ext>
            </a:extLst>
          </p:cNvPr>
          <p:cNvGrpSpPr/>
          <p:nvPr/>
        </p:nvGrpSpPr>
        <p:grpSpPr>
          <a:xfrm>
            <a:off x="11104203" y="3890773"/>
            <a:ext cx="396000" cy="396000"/>
            <a:chOff x="8368771" y="1903019"/>
            <a:chExt cx="450199" cy="454342"/>
          </a:xfrm>
          <a:solidFill>
            <a:schemeClr val="accent6">
              <a:lumMod val="50000"/>
            </a:schemeClr>
          </a:solidFill>
        </p:grpSpPr>
        <p:sp>
          <p:nvSpPr>
            <p:cNvPr id="88" name="Freeform 123">
              <a:extLst>
                <a:ext uri="{FF2B5EF4-FFF2-40B4-BE49-F238E27FC236}">
                  <a16:creationId xmlns:a16="http://schemas.microsoft.com/office/drawing/2014/main" id="{E0257931-57E6-4E82-A061-8A40F2B702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8771" y="1903019"/>
              <a:ext cx="450199" cy="454342"/>
            </a:xfrm>
            <a:custGeom>
              <a:avLst/>
              <a:gdLst>
                <a:gd name="T0" fmla="*/ 87 w 164"/>
                <a:gd name="T1" fmla="*/ 8 h 166"/>
                <a:gd name="T2" fmla="*/ 87 w 164"/>
                <a:gd name="T3" fmla="*/ 5 h 166"/>
                <a:gd name="T4" fmla="*/ 82 w 164"/>
                <a:gd name="T5" fmla="*/ 0 h 166"/>
                <a:gd name="T6" fmla="*/ 77 w 164"/>
                <a:gd name="T7" fmla="*/ 5 h 166"/>
                <a:gd name="T8" fmla="*/ 77 w 164"/>
                <a:gd name="T9" fmla="*/ 8 h 166"/>
                <a:gd name="T10" fmla="*/ 0 w 164"/>
                <a:gd name="T11" fmla="*/ 8 h 166"/>
                <a:gd name="T12" fmla="*/ 0 w 164"/>
                <a:gd name="T13" fmla="*/ 36 h 166"/>
                <a:gd name="T14" fmla="*/ 3 w 164"/>
                <a:gd name="T15" fmla="*/ 36 h 166"/>
                <a:gd name="T16" fmla="*/ 3 w 164"/>
                <a:gd name="T17" fmla="*/ 122 h 166"/>
                <a:gd name="T18" fmla="*/ 7 w 164"/>
                <a:gd name="T19" fmla="*/ 126 h 166"/>
                <a:gd name="T20" fmla="*/ 49 w 164"/>
                <a:gd name="T21" fmla="*/ 126 h 166"/>
                <a:gd name="T22" fmla="*/ 30 w 164"/>
                <a:gd name="T23" fmla="*/ 157 h 166"/>
                <a:gd name="T24" fmla="*/ 32 w 164"/>
                <a:gd name="T25" fmla="*/ 164 h 166"/>
                <a:gd name="T26" fmla="*/ 34 w 164"/>
                <a:gd name="T27" fmla="*/ 165 h 166"/>
                <a:gd name="T28" fmla="*/ 39 w 164"/>
                <a:gd name="T29" fmla="*/ 162 h 166"/>
                <a:gd name="T30" fmla="*/ 48 w 164"/>
                <a:gd name="T31" fmla="*/ 146 h 166"/>
                <a:gd name="T32" fmla="*/ 77 w 164"/>
                <a:gd name="T33" fmla="*/ 146 h 166"/>
                <a:gd name="T34" fmla="*/ 77 w 164"/>
                <a:gd name="T35" fmla="*/ 160 h 166"/>
                <a:gd name="T36" fmla="*/ 82 w 164"/>
                <a:gd name="T37" fmla="*/ 165 h 166"/>
                <a:gd name="T38" fmla="*/ 87 w 164"/>
                <a:gd name="T39" fmla="*/ 160 h 166"/>
                <a:gd name="T40" fmla="*/ 87 w 164"/>
                <a:gd name="T41" fmla="*/ 146 h 166"/>
                <a:gd name="T42" fmla="*/ 116 w 164"/>
                <a:gd name="T43" fmla="*/ 146 h 166"/>
                <a:gd name="T44" fmla="*/ 126 w 164"/>
                <a:gd name="T45" fmla="*/ 162 h 166"/>
                <a:gd name="T46" fmla="*/ 132 w 164"/>
                <a:gd name="T47" fmla="*/ 164 h 166"/>
                <a:gd name="T48" fmla="*/ 134 w 164"/>
                <a:gd name="T49" fmla="*/ 157 h 166"/>
                <a:gd name="T50" fmla="*/ 116 w 164"/>
                <a:gd name="T51" fmla="*/ 126 h 166"/>
                <a:gd name="T52" fmla="*/ 157 w 164"/>
                <a:gd name="T53" fmla="*/ 126 h 166"/>
                <a:gd name="T54" fmla="*/ 161 w 164"/>
                <a:gd name="T55" fmla="*/ 122 h 166"/>
                <a:gd name="T56" fmla="*/ 161 w 164"/>
                <a:gd name="T57" fmla="*/ 36 h 166"/>
                <a:gd name="T58" fmla="*/ 164 w 164"/>
                <a:gd name="T59" fmla="*/ 36 h 166"/>
                <a:gd name="T60" fmla="*/ 164 w 164"/>
                <a:gd name="T61" fmla="*/ 8 h 166"/>
                <a:gd name="T62" fmla="*/ 87 w 164"/>
                <a:gd name="T63" fmla="*/ 8 h 166"/>
                <a:gd name="T64" fmla="*/ 77 w 164"/>
                <a:gd name="T65" fmla="*/ 139 h 166"/>
                <a:gd name="T66" fmla="*/ 52 w 164"/>
                <a:gd name="T67" fmla="*/ 139 h 166"/>
                <a:gd name="T68" fmla="*/ 60 w 164"/>
                <a:gd name="T69" fmla="*/ 126 h 166"/>
                <a:gd name="T70" fmla="*/ 77 w 164"/>
                <a:gd name="T71" fmla="*/ 126 h 166"/>
                <a:gd name="T72" fmla="*/ 77 w 164"/>
                <a:gd name="T73" fmla="*/ 139 h 166"/>
                <a:gd name="T74" fmla="*/ 87 w 164"/>
                <a:gd name="T75" fmla="*/ 139 h 166"/>
                <a:gd name="T76" fmla="*/ 87 w 164"/>
                <a:gd name="T77" fmla="*/ 126 h 166"/>
                <a:gd name="T78" fmla="*/ 104 w 164"/>
                <a:gd name="T79" fmla="*/ 126 h 166"/>
                <a:gd name="T80" fmla="*/ 112 w 164"/>
                <a:gd name="T81" fmla="*/ 139 h 166"/>
                <a:gd name="T82" fmla="*/ 87 w 164"/>
                <a:gd name="T83" fmla="*/ 139 h 166"/>
                <a:gd name="T84" fmla="*/ 151 w 164"/>
                <a:gd name="T85" fmla="*/ 116 h 166"/>
                <a:gd name="T86" fmla="*/ 13 w 164"/>
                <a:gd name="T87" fmla="*/ 116 h 166"/>
                <a:gd name="T88" fmla="*/ 13 w 164"/>
                <a:gd name="T89" fmla="*/ 36 h 166"/>
                <a:gd name="T90" fmla="*/ 151 w 164"/>
                <a:gd name="T91" fmla="*/ 36 h 166"/>
                <a:gd name="T92" fmla="*/ 151 w 164"/>
                <a:gd name="T93" fmla="*/ 11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4" h="166">
                  <a:moveTo>
                    <a:pt x="87" y="8"/>
                  </a:moveTo>
                  <a:cubicBezTo>
                    <a:pt x="87" y="5"/>
                    <a:pt x="87" y="5"/>
                    <a:pt x="87" y="5"/>
                  </a:cubicBezTo>
                  <a:cubicBezTo>
                    <a:pt x="87" y="2"/>
                    <a:pt x="85" y="0"/>
                    <a:pt x="82" y="0"/>
                  </a:cubicBezTo>
                  <a:cubicBezTo>
                    <a:pt x="79" y="0"/>
                    <a:pt x="77" y="2"/>
                    <a:pt x="77" y="5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122"/>
                    <a:pt x="3" y="122"/>
                    <a:pt x="3" y="122"/>
                  </a:cubicBezTo>
                  <a:cubicBezTo>
                    <a:pt x="3" y="124"/>
                    <a:pt x="5" y="126"/>
                    <a:pt x="7" y="126"/>
                  </a:cubicBezTo>
                  <a:cubicBezTo>
                    <a:pt x="49" y="126"/>
                    <a:pt x="49" y="126"/>
                    <a:pt x="49" y="126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29" y="160"/>
                    <a:pt x="30" y="163"/>
                    <a:pt x="32" y="164"/>
                  </a:cubicBezTo>
                  <a:cubicBezTo>
                    <a:pt x="33" y="165"/>
                    <a:pt x="34" y="165"/>
                    <a:pt x="34" y="165"/>
                  </a:cubicBezTo>
                  <a:cubicBezTo>
                    <a:pt x="36" y="165"/>
                    <a:pt x="38" y="164"/>
                    <a:pt x="39" y="162"/>
                  </a:cubicBezTo>
                  <a:cubicBezTo>
                    <a:pt x="48" y="146"/>
                    <a:pt x="48" y="146"/>
                    <a:pt x="48" y="146"/>
                  </a:cubicBezTo>
                  <a:cubicBezTo>
                    <a:pt x="77" y="146"/>
                    <a:pt x="77" y="146"/>
                    <a:pt x="77" y="146"/>
                  </a:cubicBezTo>
                  <a:cubicBezTo>
                    <a:pt x="77" y="160"/>
                    <a:pt x="77" y="160"/>
                    <a:pt x="77" y="160"/>
                  </a:cubicBezTo>
                  <a:cubicBezTo>
                    <a:pt x="77" y="163"/>
                    <a:pt x="79" y="165"/>
                    <a:pt x="82" y="165"/>
                  </a:cubicBezTo>
                  <a:cubicBezTo>
                    <a:pt x="85" y="165"/>
                    <a:pt x="87" y="163"/>
                    <a:pt x="87" y="160"/>
                  </a:cubicBezTo>
                  <a:cubicBezTo>
                    <a:pt x="87" y="146"/>
                    <a:pt x="87" y="146"/>
                    <a:pt x="87" y="146"/>
                  </a:cubicBezTo>
                  <a:cubicBezTo>
                    <a:pt x="116" y="146"/>
                    <a:pt x="116" y="146"/>
                    <a:pt x="116" y="146"/>
                  </a:cubicBezTo>
                  <a:cubicBezTo>
                    <a:pt x="126" y="162"/>
                    <a:pt x="126" y="162"/>
                    <a:pt x="126" y="162"/>
                  </a:cubicBezTo>
                  <a:cubicBezTo>
                    <a:pt x="127" y="165"/>
                    <a:pt x="130" y="166"/>
                    <a:pt x="132" y="164"/>
                  </a:cubicBezTo>
                  <a:cubicBezTo>
                    <a:pt x="135" y="163"/>
                    <a:pt x="136" y="160"/>
                    <a:pt x="134" y="157"/>
                  </a:cubicBezTo>
                  <a:cubicBezTo>
                    <a:pt x="116" y="126"/>
                    <a:pt x="116" y="126"/>
                    <a:pt x="116" y="126"/>
                  </a:cubicBezTo>
                  <a:cubicBezTo>
                    <a:pt x="157" y="126"/>
                    <a:pt x="157" y="126"/>
                    <a:pt x="157" y="126"/>
                  </a:cubicBezTo>
                  <a:cubicBezTo>
                    <a:pt x="159" y="126"/>
                    <a:pt x="161" y="124"/>
                    <a:pt x="161" y="122"/>
                  </a:cubicBezTo>
                  <a:cubicBezTo>
                    <a:pt x="161" y="36"/>
                    <a:pt x="161" y="36"/>
                    <a:pt x="161" y="36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64" y="8"/>
                    <a:pt x="164" y="8"/>
                    <a:pt x="164" y="8"/>
                  </a:cubicBezTo>
                  <a:lnTo>
                    <a:pt x="87" y="8"/>
                  </a:lnTo>
                  <a:close/>
                  <a:moveTo>
                    <a:pt x="77" y="139"/>
                  </a:moveTo>
                  <a:cubicBezTo>
                    <a:pt x="52" y="139"/>
                    <a:pt x="52" y="139"/>
                    <a:pt x="52" y="139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77" y="126"/>
                    <a:pt x="77" y="126"/>
                    <a:pt x="77" y="126"/>
                  </a:cubicBezTo>
                  <a:lnTo>
                    <a:pt x="77" y="139"/>
                  </a:lnTo>
                  <a:close/>
                  <a:moveTo>
                    <a:pt x="87" y="139"/>
                  </a:moveTo>
                  <a:cubicBezTo>
                    <a:pt x="87" y="126"/>
                    <a:pt x="87" y="126"/>
                    <a:pt x="87" y="126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12" y="139"/>
                    <a:pt x="112" y="139"/>
                    <a:pt x="112" y="139"/>
                  </a:cubicBezTo>
                  <a:lnTo>
                    <a:pt x="87" y="139"/>
                  </a:lnTo>
                  <a:close/>
                  <a:moveTo>
                    <a:pt x="151" y="116"/>
                  </a:moveTo>
                  <a:cubicBezTo>
                    <a:pt x="13" y="116"/>
                    <a:pt x="13" y="116"/>
                    <a:pt x="13" y="11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1" y="36"/>
                    <a:pt x="151" y="36"/>
                    <a:pt x="151" y="36"/>
                  </a:cubicBezTo>
                  <a:lnTo>
                    <a:pt x="151" y="1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9" name="Freeform 124">
              <a:extLst>
                <a:ext uri="{FF2B5EF4-FFF2-40B4-BE49-F238E27FC236}">
                  <a16:creationId xmlns:a16="http://schemas.microsoft.com/office/drawing/2014/main" id="{4B96A37C-76BD-4262-A5C3-013AEAABDD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24010" y="2017640"/>
              <a:ext cx="345244" cy="186432"/>
            </a:xfrm>
            <a:custGeom>
              <a:avLst/>
              <a:gdLst>
                <a:gd name="T0" fmla="*/ 113 w 126"/>
                <a:gd name="T1" fmla="*/ 0 h 68"/>
                <a:gd name="T2" fmla="*/ 100 w 126"/>
                <a:gd name="T3" fmla="*/ 13 h 68"/>
                <a:gd name="T4" fmla="*/ 101 w 126"/>
                <a:gd name="T5" fmla="*/ 18 h 68"/>
                <a:gd name="T6" fmla="*/ 86 w 126"/>
                <a:gd name="T7" fmla="*/ 33 h 68"/>
                <a:gd name="T8" fmla="*/ 80 w 126"/>
                <a:gd name="T9" fmla="*/ 32 h 68"/>
                <a:gd name="T10" fmla="*/ 71 w 126"/>
                <a:gd name="T11" fmla="*/ 35 h 68"/>
                <a:gd name="T12" fmla="*/ 59 w 126"/>
                <a:gd name="T13" fmla="*/ 28 h 68"/>
                <a:gd name="T14" fmla="*/ 59 w 126"/>
                <a:gd name="T15" fmla="*/ 27 h 68"/>
                <a:gd name="T16" fmla="*/ 46 w 126"/>
                <a:gd name="T17" fmla="*/ 14 h 68"/>
                <a:gd name="T18" fmla="*/ 33 w 126"/>
                <a:gd name="T19" fmla="*/ 27 h 68"/>
                <a:gd name="T20" fmla="*/ 34 w 126"/>
                <a:gd name="T21" fmla="*/ 31 h 68"/>
                <a:gd name="T22" fmla="*/ 19 w 126"/>
                <a:gd name="T23" fmla="*/ 44 h 68"/>
                <a:gd name="T24" fmla="*/ 13 w 126"/>
                <a:gd name="T25" fmla="*/ 42 h 68"/>
                <a:gd name="T26" fmla="*/ 0 w 126"/>
                <a:gd name="T27" fmla="*/ 55 h 68"/>
                <a:gd name="T28" fmla="*/ 13 w 126"/>
                <a:gd name="T29" fmla="*/ 68 h 68"/>
                <a:gd name="T30" fmla="*/ 26 w 126"/>
                <a:gd name="T31" fmla="*/ 55 h 68"/>
                <a:gd name="T32" fmla="*/ 25 w 126"/>
                <a:gd name="T33" fmla="*/ 51 h 68"/>
                <a:gd name="T34" fmla="*/ 39 w 126"/>
                <a:gd name="T35" fmla="*/ 38 h 68"/>
                <a:gd name="T36" fmla="*/ 46 w 126"/>
                <a:gd name="T37" fmla="*/ 40 h 68"/>
                <a:gd name="T38" fmla="*/ 55 w 126"/>
                <a:gd name="T39" fmla="*/ 36 h 68"/>
                <a:gd name="T40" fmla="*/ 67 w 126"/>
                <a:gd name="T41" fmla="*/ 43 h 68"/>
                <a:gd name="T42" fmla="*/ 67 w 126"/>
                <a:gd name="T43" fmla="*/ 45 h 68"/>
                <a:gd name="T44" fmla="*/ 80 w 126"/>
                <a:gd name="T45" fmla="*/ 58 h 68"/>
                <a:gd name="T46" fmla="*/ 93 w 126"/>
                <a:gd name="T47" fmla="*/ 45 h 68"/>
                <a:gd name="T48" fmla="*/ 92 w 126"/>
                <a:gd name="T49" fmla="*/ 39 h 68"/>
                <a:gd name="T50" fmla="*/ 107 w 126"/>
                <a:gd name="T51" fmla="*/ 25 h 68"/>
                <a:gd name="T52" fmla="*/ 113 w 126"/>
                <a:gd name="T53" fmla="*/ 26 h 68"/>
                <a:gd name="T54" fmla="*/ 126 w 126"/>
                <a:gd name="T55" fmla="*/ 13 h 68"/>
                <a:gd name="T56" fmla="*/ 113 w 126"/>
                <a:gd name="T57" fmla="*/ 0 h 68"/>
                <a:gd name="T58" fmla="*/ 13 w 126"/>
                <a:gd name="T59" fmla="*/ 60 h 68"/>
                <a:gd name="T60" fmla="*/ 9 w 126"/>
                <a:gd name="T61" fmla="*/ 55 h 68"/>
                <a:gd name="T62" fmla="*/ 13 w 126"/>
                <a:gd name="T63" fmla="*/ 51 h 68"/>
                <a:gd name="T64" fmla="*/ 17 w 126"/>
                <a:gd name="T65" fmla="*/ 55 h 68"/>
                <a:gd name="T66" fmla="*/ 13 w 126"/>
                <a:gd name="T67" fmla="*/ 60 h 68"/>
                <a:gd name="T68" fmla="*/ 46 w 126"/>
                <a:gd name="T69" fmla="*/ 31 h 68"/>
                <a:gd name="T70" fmla="*/ 42 w 126"/>
                <a:gd name="T71" fmla="*/ 27 h 68"/>
                <a:gd name="T72" fmla="*/ 46 w 126"/>
                <a:gd name="T73" fmla="*/ 23 h 68"/>
                <a:gd name="T74" fmla="*/ 51 w 126"/>
                <a:gd name="T75" fmla="*/ 27 h 68"/>
                <a:gd name="T76" fmla="*/ 46 w 126"/>
                <a:gd name="T77" fmla="*/ 31 h 68"/>
                <a:gd name="T78" fmla="*/ 80 w 126"/>
                <a:gd name="T79" fmla="*/ 49 h 68"/>
                <a:gd name="T80" fmla="*/ 76 w 126"/>
                <a:gd name="T81" fmla="*/ 45 h 68"/>
                <a:gd name="T82" fmla="*/ 80 w 126"/>
                <a:gd name="T83" fmla="*/ 40 h 68"/>
                <a:gd name="T84" fmla="*/ 84 w 126"/>
                <a:gd name="T85" fmla="*/ 45 h 68"/>
                <a:gd name="T86" fmla="*/ 80 w 126"/>
                <a:gd name="T87" fmla="*/ 49 h 68"/>
                <a:gd name="T88" fmla="*/ 113 w 126"/>
                <a:gd name="T89" fmla="*/ 17 h 68"/>
                <a:gd name="T90" fmla="*/ 108 w 126"/>
                <a:gd name="T91" fmla="*/ 13 h 68"/>
                <a:gd name="T92" fmla="*/ 113 w 126"/>
                <a:gd name="T93" fmla="*/ 9 h 68"/>
                <a:gd name="T94" fmla="*/ 117 w 126"/>
                <a:gd name="T95" fmla="*/ 13 h 68"/>
                <a:gd name="T96" fmla="*/ 113 w 126"/>
                <a:gd name="T97" fmla="*/ 1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6" h="68">
                  <a:moveTo>
                    <a:pt x="113" y="0"/>
                  </a:moveTo>
                  <a:cubicBezTo>
                    <a:pt x="105" y="0"/>
                    <a:pt x="100" y="6"/>
                    <a:pt x="100" y="13"/>
                  </a:cubicBezTo>
                  <a:cubicBezTo>
                    <a:pt x="100" y="15"/>
                    <a:pt x="100" y="17"/>
                    <a:pt x="101" y="18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4" y="32"/>
                    <a:pt x="82" y="32"/>
                    <a:pt x="80" y="32"/>
                  </a:cubicBezTo>
                  <a:cubicBezTo>
                    <a:pt x="77" y="32"/>
                    <a:pt x="74" y="33"/>
                    <a:pt x="71" y="35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8"/>
                    <a:pt x="59" y="28"/>
                    <a:pt x="59" y="27"/>
                  </a:cubicBezTo>
                  <a:cubicBezTo>
                    <a:pt x="59" y="20"/>
                    <a:pt x="53" y="14"/>
                    <a:pt x="46" y="14"/>
                  </a:cubicBezTo>
                  <a:cubicBezTo>
                    <a:pt x="39" y="14"/>
                    <a:pt x="33" y="20"/>
                    <a:pt x="33" y="27"/>
                  </a:cubicBezTo>
                  <a:cubicBezTo>
                    <a:pt x="33" y="29"/>
                    <a:pt x="33" y="30"/>
                    <a:pt x="34" y="31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3"/>
                    <a:pt x="15" y="42"/>
                    <a:pt x="13" y="42"/>
                  </a:cubicBezTo>
                  <a:cubicBezTo>
                    <a:pt x="6" y="42"/>
                    <a:pt x="0" y="48"/>
                    <a:pt x="0" y="55"/>
                  </a:cubicBezTo>
                  <a:cubicBezTo>
                    <a:pt x="0" y="62"/>
                    <a:pt x="6" y="68"/>
                    <a:pt x="13" y="68"/>
                  </a:cubicBezTo>
                  <a:cubicBezTo>
                    <a:pt x="20" y="68"/>
                    <a:pt x="26" y="62"/>
                    <a:pt x="26" y="55"/>
                  </a:cubicBezTo>
                  <a:cubicBezTo>
                    <a:pt x="26" y="54"/>
                    <a:pt x="26" y="52"/>
                    <a:pt x="25" y="51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1" y="39"/>
                    <a:pt x="44" y="40"/>
                    <a:pt x="46" y="40"/>
                  </a:cubicBezTo>
                  <a:cubicBezTo>
                    <a:pt x="50" y="40"/>
                    <a:pt x="53" y="39"/>
                    <a:pt x="55" y="36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3"/>
                    <a:pt x="67" y="44"/>
                    <a:pt x="67" y="45"/>
                  </a:cubicBezTo>
                  <a:cubicBezTo>
                    <a:pt x="67" y="52"/>
                    <a:pt x="73" y="58"/>
                    <a:pt x="80" y="58"/>
                  </a:cubicBezTo>
                  <a:cubicBezTo>
                    <a:pt x="87" y="58"/>
                    <a:pt x="93" y="52"/>
                    <a:pt x="93" y="45"/>
                  </a:cubicBezTo>
                  <a:cubicBezTo>
                    <a:pt x="93" y="43"/>
                    <a:pt x="93" y="41"/>
                    <a:pt x="92" y="39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9" y="25"/>
                    <a:pt x="111" y="26"/>
                    <a:pt x="113" y="26"/>
                  </a:cubicBezTo>
                  <a:cubicBezTo>
                    <a:pt x="120" y="26"/>
                    <a:pt x="126" y="20"/>
                    <a:pt x="126" y="13"/>
                  </a:cubicBezTo>
                  <a:cubicBezTo>
                    <a:pt x="126" y="6"/>
                    <a:pt x="120" y="0"/>
                    <a:pt x="113" y="0"/>
                  </a:cubicBezTo>
                  <a:close/>
                  <a:moveTo>
                    <a:pt x="13" y="60"/>
                  </a:moveTo>
                  <a:cubicBezTo>
                    <a:pt x="11" y="60"/>
                    <a:pt x="9" y="58"/>
                    <a:pt x="9" y="55"/>
                  </a:cubicBezTo>
                  <a:cubicBezTo>
                    <a:pt x="9" y="53"/>
                    <a:pt x="11" y="51"/>
                    <a:pt x="13" y="51"/>
                  </a:cubicBezTo>
                  <a:cubicBezTo>
                    <a:pt x="15" y="51"/>
                    <a:pt x="17" y="53"/>
                    <a:pt x="17" y="55"/>
                  </a:cubicBezTo>
                  <a:cubicBezTo>
                    <a:pt x="17" y="58"/>
                    <a:pt x="15" y="60"/>
                    <a:pt x="13" y="60"/>
                  </a:cubicBezTo>
                  <a:close/>
                  <a:moveTo>
                    <a:pt x="46" y="31"/>
                  </a:moveTo>
                  <a:cubicBezTo>
                    <a:pt x="44" y="31"/>
                    <a:pt x="42" y="30"/>
                    <a:pt x="42" y="27"/>
                  </a:cubicBezTo>
                  <a:cubicBezTo>
                    <a:pt x="42" y="25"/>
                    <a:pt x="44" y="23"/>
                    <a:pt x="46" y="23"/>
                  </a:cubicBezTo>
                  <a:cubicBezTo>
                    <a:pt x="49" y="23"/>
                    <a:pt x="51" y="25"/>
                    <a:pt x="51" y="27"/>
                  </a:cubicBezTo>
                  <a:cubicBezTo>
                    <a:pt x="51" y="30"/>
                    <a:pt x="49" y="31"/>
                    <a:pt x="46" y="31"/>
                  </a:cubicBezTo>
                  <a:close/>
                  <a:moveTo>
                    <a:pt x="80" y="49"/>
                  </a:moveTo>
                  <a:cubicBezTo>
                    <a:pt x="78" y="49"/>
                    <a:pt x="76" y="47"/>
                    <a:pt x="76" y="45"/>
                  </a:cubicBezTo>
                  <a:cubicBezTo>
                    <a:pt x="76" y="42"/>
                    <a:pt x="78" y="40"/>
                    <a:pt x="80" y="40"/>
                  </a:cubicBezTo>
                  <a:cubicBezTo>
                    <a:pt x="82" y="40"/>
                    <a:pt x="84" y="42"/>
                    <a:pt x="84" y="45"/>
                  </a:cubicBezTo>
                  <a:cubicBezTo>
                    <a:pt x="84" y="47"/>
                    <a:pt x="82" y="49"/>
                    <a:pt x="80" y="49"/>
                  </a:cubicBezTo>
                  <a:close/>
                  <a:moveTo>
                    <a:pt x="113" y="17"/>
                  </a:moveTo>
                  <a:cubicBezTo>
                    <a:pt x="110" y="17"/>
                    <a:pt x="108" y="15"/>
                    <a:pt x="108" y="13"/>
                  </a:cubicBezTo>
                  <a:cubicBezTo>
                    <a:pt x="108" y="11"/>
                    <a:pt x="110" y="9"/>
                    <a:pt x="113" y="9"/>
                  </a:cubicBezTo>
                  <a:cubicBezTo>
                    <a:pt x="115" y="9"/>
                    <a:pt x="117" y="11"/>
                    <a:pt x="117" y="13"/>
                  </a:cubicBezTo>
                  <a:cubicBezTo>
                    <a:pt x="117" y="15"/>
                    <a:pt x="115" y="17"/>
                    <a:pt x="11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09787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13792c59-392d-4725-867c-eb3c8aebd687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5338</TotalTime>
  <Words>2766</Words>
  <Application>Microsoft Office PowerPoint</Application>
  <PresentationFormat>宽屏</PresentationFormat>
  <Paragraphs>471</Paragraphs>
  <Slides>17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Akkurat Pro</vt:lpstr>
      <vt:lpstr>锐字云字库粗圆体1.0</vt:lpstr>
      <vt:lpstr>微软雅黑</vt:lpstr>
      <vt:lpstr>微软雅黑 Light</vt:lpstr>
      <vt:lpstr>Arial</vt:lpstr>
      <vt:lpstr>Arial Rounded MT Bold</vt:lpstr>
      <vt:lpstr>Calibri</vt:lpstr>
      <vt:lpstr>Segoe UI Light</vt:lpstr>
      <vt:lpstr>Wingdings</vt:lpstr>
      <vt:lpstr>Office 主题</vt:lpstr>
      <vt:lpstr>PowerPoint 演示文稿</vt:lpstr>
      <vt:lpstr>PowerPoint 演示文稿</vt:lpstr>
      <vt:lpstr>PowerPoint 演示文稿</vt:lpstr>
      <vt:lpstr>5G：为万物互联的愿景而生</vt:lpstr>
      <vt:lpstr>5G安全受到政府、行业的高度关注</vt:lpstr>
      <vt:lpstr>继承4G的安全能力，5G带来更多安全优势</vt:lpstr>
      <vt:lpstr>5G电信业务和基础设施变化带来新的挑战和威胁</vt:lpstr>
      <vt:lpstr>运营商重点关注的5G安全内容</vt:lpstr>
      <vt:lpstr>面向5G网络全场景，构建全面的5G安全体系</vt:lpstr>
      <vt:lpstr>5G安全发展需要全产业链安全生态内的协作</vt:lpstr>
      <vt:lpstr>PowerPoint 演示文稿</vt:lpstr>
      <vt:lpstr>浙江移动5G安全工作全景视图</vt:lpstr>
      <vt:lpstr>开展基于IPDRR的5G安全防护体系研究</vt:lpstr>
      <vt:lpstr>编制NFV/5G安全技术规范</vt:lpstr>
      <vt:lpstr>5G+行业应用安全试点示范（5G智慧港口安全应用）</vt:lpstr>
      <vt:lpstr>结束语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13056</dc:creator>
  <cp:lastModifiedBy>HTV1</cp:lastModifiedBy>
  <cp:revision>1008</cp:revision>
  <dcterms:created xsi:type="dcterms:W3CDTF">2019-12-29T08:17:00Z</dcterms:created>
  <dcterms:modified xsi:type="dcterms:W3CDTF">2020-06-05T05:58:57Z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